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5" r:id="rId2"/>
    <p:sldId id="323" r:id="rId3"/>
    <p:sldId id="322" r:id="rId4"/>
    <p:sldId id="321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A"/>
    <a:srgbClr val="E8E8E8"/>
    <a:srgbClr val="FDC82F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81" autoAdjust="0"/>
    <p:restoredTop sz="94660"/>
  </p:normalViewPr>
  <p:slideViewPr>
    <p:cSldViewPr>
      <p:cViewPr varScale="1">
        <p:scale>
          <a:sx n="88" d="100"/>
          <a:sy n="88" d="100"/>
        </p:scale>
        <p:origin x="69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Vincenzo </a:t>
            </a:r>
            <a:r>
              <a:rPr lang="en-US" dirty="0" err="1" smtClean="0"/>
              <a:t>Sestito</a:t>
            </a:r>
            <a:r>
              <a:rPr lang="en-US" dirty="0" smtClean="0"/>
              <a:t>, SM Optics</a:t>
            </a:r>
          </a:p>
          <a:p>
            <a:r>
              <a:rPr lang="en-US" dirty="0" smtClean="0"/>
              <a:t>May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Way forward discussion: SM Optics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 smtClean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 smtClean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 smtClean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 smtClean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 smtClean="0">
                <a:cs typeface="ＭＳ Ｐゴシック" pitchFamily="-84" charset="-128"/>
              </a:rPr>
              <a:t>, section 7, </a:t>
            </a:r>
            <a:r>
              <a:rPr lang="en-US" altLang="ja-JP" sz="1200" dirty="0" smtClean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 smtClean="0">
                <a:cs typeface="ＭＳ Ｐゴシック" pitchFamily="-84" charset="-128"/>
              </a:rPr>
              <a:t>, and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</a:t>
            </a:r>
            <a:r>
              <a:rPr lang="en-US" altLang="ja-JP" sz="1200" i="1" dirty="0">
                <a:cs typeface="ＭＳ Ｐゴシック" pitchFamily="-84" charset="-128"/>
              </a:rPr>
              <a:t>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  <a:endParaRPr lang="en-US" altLang="ja-JP" sz="1200" dirty="0" smtClean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r>
              <a:rPr lang="en-US" altLang="ja-JP" sz="1200" dirty="0" smtClean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 smtClean="0">
                <a:cs typeface="ＭＳ Ｐゴシック" pitchFamily="-84" charset="-128"/>
              </a:rPr>
              <a:t>, section 6, </a:t>
            </a:r>
            <a:r>
              <a:rPr lang="en-US" altLang="ja-JP" sz="1200" dirty="0" smtClean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 smtClean="0">
                <a:cs typeface="ＭＳ Ｐゴシック" pitchFamily="-84" charset="-128"/>
              </a:rPr>
              <a:t>, </a:t>
            </a:r>
            <a:r>
              <a:rPr lang="en-US" altLang="ja-JP" sz="1200" dirty="0">
                <a:cs typeface="ＭＳ Ｐゴシック" pitchFamily="-84" charset="-128"/>
              </a:rPr>
              <a:t>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</a:t>
            </a:r>
            <a:r>
              <a:rPr lang="en-US" altLang="ja-JP" sz="1200" dirty="0" smtClean="0">
                <a:cs typeface="ＭＳ Ｐゴシック" pitchFamily="-84" charset="-128"/>
              </a:rPr>
              <a:t>6.3, </a:t>
            </a:r>
            <a:r>
              <a:rPr lang="en-US" altLang="ja-JP" sz="1200" dirty="0">
                <a:cs typeface="ＭＳ Ｐゴシック" pitchFamily="-84" charset="-128"/>
              </a:rPr>
              <a:t>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 smtClean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732955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92414"/>
                <a:gridCol w="2413354"/>
                <a:gridCol w="2081943"/>
                <a:gridCol w="1999089"/>
              </a:tblGrid>
              <a:tr h="1106488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Way forward discussion: SM Optics feedback</a:t>
                      </a:r>
                      <a:endParaRPr lang="en-US" sz="16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2017-05-09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Vincenzo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Sestito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SM Optics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vincenzo.sestito@sm-optics.com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077567" y="304800"/>
            <a:ext cx="4988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600" b="1" dirty="0"/>
              <a:t>IEEE 1914</a:t>
            </a:r>
          </a:p>
          <a:p>
            <a:pPr algn="ctr"/>
            <a:r>
              <a:rPr lang="it-IT" sz="1600" b="1" dirty="0"/>
              <a:t>Next Generation Fronthaul Interface</a:t>
            </a:r>
          </a:p>
          <a:p>
            <a:pPr algn="ctr"/>
            <a:r>
              <a:rPr lang="it-IT" sz="1600" b="1" dirty="0"/>
              <a:t>Jinri Huang, huangjinri@chinamobile.com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1676400" y="2971800"/>
            <a:ext cx="9144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676400" y="4191000"/>
            <a:ext cx="9144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676400" y="5334000"/>
            <a:ext cx="9144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1828800"/>
            <a:ext cx="9144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08726" cy="762000"/>
          </a:xfrm>
        </p:spPr>
        <p:txBody>
          <a:bodyPr/>
          <a:lstStyle/>
          <a:p>
            <a:pPr eaLnBrk="1" hangingPunct="1"/>
            <a:r>
              <a:rPr lang="en-US" sz="2400" b="0" dirty="0"/>
              <a:t>Q1: could we agree on the suggested 4 perspectives?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85800" y="1676400"/>
            <a:ext cx="1447800" cy="838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Perspective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1: NGFI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Node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2819400"/>
            <a:ext cx="1447800" cy="838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Perspective</a:t>
            </a:r>
          </a:p>
          <a:p>
            <a:r>
              <a:rPr lang="it-IT" sz="1600" dirty="0">
                <a:solidFill>
                  <a:schemeClr val="bg1"/>
                </a:solidFill>
              </a:rPr>
              <a:t>2: NGFI</a:t>
            </a:r>
          </a:p>
          <a:p>
            <a:r>
              <a:rPr lang="it-IT" sz="1600" dirty="0">
                <a:solidFill>
                  <a:schemeClr val="bg1"/>
                </a:solidFill>
              </a:rPr>
              <a:t>network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4038600"/>
            <a:ext cx="1447800" cy="838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Perspective</a:t>
            </a:r>
          </a:p>
          <a:p>
            <a:r>
              <a:rPr lang="it-IT" sz="1600" dirty="0">
                <a:solidFill>
                  <a:schemeClr val="bg1"/>
                </a:solidFill>
              </a:rPr>
              <a:t>3: O&amp;M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" y="5181600"/>
            <a:ext cx="1447800" cy="838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Perspective</a:t>
            </a:r>
          </a:p>
          <a:p>
            <a:r>
              <a:rPr lang="it-IT" sz="1600" dirty="0">
                <a:solidFill>
                  <a:schemeClr val="bg1"/>
                </a:solidFill>
              </a:rPr>
              <a:t>4: Security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90600"/>
            <a:ext cx="3280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Proposed framework organization </a:t>
            </a:r>
          </a:p>
          <a:p>
            <a:r>
              <a:rPr lang="it-IT" sz="1400" i="1" dirty="0" smtClean="0"/>
              <a:t>from Dallas meeting</a:t>
            </a:r>
            <a:endParaRPr lang="it-IT" sz="1400" i="1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5456093" y="1355326"/>
            <a:ext cx="1752600" cy="7289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Perspective 1: 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NGFI network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590985" y="2373299"/>
            <a:ext cx="1745090" cy="78842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Perspective 3</a:t>
            </a:r>
            <a:r>
              <a:rPr lang="it-IT" sz="1600" dirty="0">
                <a:solidFill>
                  <a:schemeClr val="bg1"/>
                </a:solidFill>
              </a:rPr>
              <a:t>: 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O&amp;M / Resiliency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1237" y="993631"/>
            <a:ext cx="4482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i="1" u="sng" dirty="0" smtClean="0">
                <a:solidFill>
                  <a:srgbClr val="0070C0"/>
                </a:solidFill>
              </a:rPr>
              <a:t>SMO proposal for organization/contents change</a:t>
            </a:r>
            <a:endParaRPr lang="it-IT" sz="1400" i="1" u="sng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16488" y="4354373"/>
            <a:ext cx="54318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SM Optics proposal is for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a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«top-down» approach,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which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identifies first the network suitable for NGFI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transport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(layers, technologies,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functionalities, topologies),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addressing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as a consequence,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the requested features at node level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.</a:t>
            </a:r>
          </a:p>
          <a:p>
            <a:pPr eaLnBrk="0" hangingPunct="0"/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Our proposal is for including in the 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framework</a:t>
            </a:r>
            <a:r>
              <a:rPr lang="it-IT" sz="1400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, resiliency and synchronization, as well.</a:t>
            </a:r>
            <a:endParaRPr lang="it-IT" sz="1400" dirty="0">
              <a:solidFill>
                <a:srgbClr val="0070C0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434528" y="3473715"/>
            <a:ext cx="1752600" cy="73180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Perspective 2: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NGFI Node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332393" y="2092577"/>
            <a:ext cx="0" cy="138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463530" y="2213350"/>
            <a:ext cx="3716485" cy="28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476284" y="2213349"/>
            <a:ext cx="0" cy="1594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8180015" y="2209800"/>
            <a:ext cx="0" cy="1488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4481267" y="3164075"/>
            <a:ext cx="3505" cy="1607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7779261" y="3164075"/>
            <a:ext cx="0" cy="1488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476284" y="3324864"/>
            <a:ext cx="13194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795774" y="3324864"/>
            <a:ext cx="0" cy="1488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6786374" y="3324864"/>
            <a:ext cx="0" cy="1488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799574" y="3312925"/>
            <a:ext cx="9796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ounded Rectangle 58"/>
          <p:cNvSpPr/>
          <p:nvPr/>
        </p:nvSpPr>
        <p:spPr bwMode="auto">
          <a:xfrm>
            <a:off x="7303715" y="2378907"/>
            <a:ext cx="1752600" cy="7911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Perspective 5: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Synchronization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434528" y="2372841"/>
            <a:ext cx="1752600" cy="7911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Perspective 4: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Security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3356329" y="3429000"/>
            <a:ext cx="5635271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462" name="Straight Arrow Connector 19461"/>
          <p:cNvCxnSpPr/>
          <p:nvPr/>
        </p:nvCxnSpPr>
        <p:spPr bwMode="auto">
          <a:xfrm flipV="1">
            <a:off x="3429000" y="1355326"/>
            <a:ext cx="0" cy="2073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429000" y="3429000"/>
            <a:ext cx="0" cy="9253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467" name="TextBox 19466"/>
          <p:cNvSpPr txBox="1"/>
          <p:nvPr/>
        </p:nvSpPr>
        <p:spPr>
          <a:xfrm rot="16200000">
            <a:off x="2625058" y="2248101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rgbClr val="0070C0"/>
                </a:solidFill>
              </a:rPr>
              <a:t>Network scope</a:t>
            </a:r>
            <a:endParaRPr lang="it-IT" sz="1200" i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rot="16200000">
            <a:off x="2753282" y="3895532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rgbClr val="0070C0"/>
                </a:solidFill>
              </a:rPr>
              <a:t>Node scope</a:t>
            </a:r>
            <a:endParaRPr lang="it-IT" sz="1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txBody>
          <a:bodyPr/>
          <a:lstStyle/>
          <a:p>
            <a:r>
              <a:rPr lang="en-US" sz="2400" b="0" dirty="0"/>
              <a:t>Q2: Could we agree on the </a:t>
            </a:r>
            <a:r>
              <a:rPr lang="en-US" sz="2400" b="0" dirty="0" smtClean="0"/>
              <a:t>requirement classification </a:t>
            </a:r>
            <a:r>
              <a:rPr lang="en-US" sz="2400" b="0" dirty="0"/>
              <a:t>for perspective </a:t>
            </a:r>
            <a:r>
              <a:rPr lang="en-US" sz="2400" b="0" dirty="0" smtClean="0"/>
              <a:t>1 </a:t>
            </a:r>
            <a:r>
              <a:rPr lang="it-IT" sz="2400" b="0" dirty="0" smtClean="0"/>
              <a:t>(</a:t>
            </a:r>
            <a:r>
              <a:rPr lang="it-IT" sz="2400" b="0" dirty="0"/>
              <a:t>NGFI node)</a:t>
            </a:r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3962400" cy="28326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06" y="1363913"/>
            <a:ext cx="3727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Proposed Perspective 1 requirements </a:t>
            </a:r>
          </a:p>
          <a:p>
            <a:r>
              <a:rPr lang="it-IT" sz="1400" i="1" dirty="0" smtClean="0"/>
              <a:t>from Dallas meeting</a:t>
            </a:r>
            <a:endParaRPr lang="it-IT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485450" y="2194688"/>
            <a:ext cx="18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i="1" u="sng" dirty="0" smtClean="0">
                <a:solidFill>
                  <a:srgbClr val="0070C0"/>
                </a:solidFill>
              </a:rPr>
              <a:t>SMO comments:</a:t>
            </a:r>
            <a:endParaRPr lang="it-IT" sz="1600" i="1" u="sng" dirty="0">
              <a:solidFill>
                <a:srgbClr val="0070C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828800" y="4343400"/>
            <a:ext cx="2286000" cy="1117206"/>
          </a:xfrm>
          <a:prstGeom prst="roundRect">
            <a:avLst>
              <a:gd name="adj" fmla="val 5751"/>
            </a:avLst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ＭＳ Ｐゴシック" pitchFamily="34" charset="-128"/>
              </a:rPr>
              <a:t>O&amp;M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Resiliency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ＭＳ Ｐゴシック" pitchFamily="34" charset="-128"/>
              </a:rPr>
              <a:t>Security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ＭＳ Ｐゴシック" pitchFamily="34" charset="-128"/>
              </a:rPr>
              <a:t>Synchronization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5962" y="2587356"/>
            <a:ext cx="43332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70C0"/>
                </a:solidFill>
              </a:rPr>
              <a:t>All of these points should be developed at 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network level, </a:t>
            </a:r>
            <a:r>
              <a:rPr lang="it-IT" sz="1400" u="sng" dirty="0" smtClean="0">
                <a:solidFill>
                  <a:srgbClr val="0070C0"/>
                </a:solidFill>
              </a:rPr>
              <a:t>first</a:t>
            </a:r>
            <a:r>
              <a:rPr lang="it-IT" sz="1400" dirty="0" smtClean="0">
                <a:solidFill>
                  <a:srgbClr val="0070C0"/>
                </a:solidFill>
              </a:rPr>
              <a:t>, resulting consequently in 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requirements for NGFI node, as well.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 bwMode="auto">
          <a:xfrm flipH="1">
            <a:off x="4066685" y="2956688"/>
            <a:ext cx="43927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04141" y="4494814"/>
            <a:ext cx="4333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0070C0"/>
                </a:solidFill>
              </a:rPr>
              <a:t>Requirements coming from Perspectives 1, 3, 4, 5 need to be considered for NGFI node, as well. 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4064864" y="4846119"/>
            <a:ext cx="43927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816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Q3: who can lead the requirement development for each perspective?</a:t>
            </a:r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4112295" cy="20850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4370" y="1447800"/>
            <a:ext cx="3220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i="1" dirty="0" smtClean="0">
                <a:solidFill>
                  <a:srgbClr val="0070C0"/>
                </a:solidFill>
              </a:rPr>
              <a:t>Proposed framework organization</a:t>
            </a:r>
            <a:endParaRPr lang="it-IT" sz="1400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810000"/>
            <a:ext cx="44589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u="sng" dirty="0" smtClean="0">
                <a:solidFill>
                  <a:srgbClr val="0070C0"/>
                </a:solidFill>
              </a:rPr>
              <a:t>SMO comments: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We are available to contribute on the following 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perspectives: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Perspective 1, 3, 5 (at network level)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Perspective 2 (at node level)</a:t>
            </a:r>
            <a:endParaRPr lang="it-IT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98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2033</TotalTime>
  <Words>454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Geneva</vt:lpstr>
      <vt:lpstr>Myriad Pro</vt:lpstr>
      <vt:lpstr>Times New Roman</vt:lpstr>
      <vt:lpstr>Verdana</vt:lpstr>
      <vt:lpstr>IEEE-SA Powerpoint Template</vt:lpstr>
      <vt:lpstr>PowerPoint Presentation</vt:lpstr>
      <vt:lpstr>Compliance with IEEE Standards Policies and Procedures</vt:lpstr>
      <vt:lpstr>PowerPoint Presentation</vt:lpstr>
      <vt:lpstr>Q1: could we agree on the suggested 4 perspectives?</vt:lpstr>
      <vt:lpstr>Q2: Could we agree on the requirement classification for perspective 1 (NGFI node)</vt:lpstr>
      <vt:lpstr>Q3: who can lead the requirement development for each perspective?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sestiv</cp:lastModifiedBy>
  <cp:revision>92</cp:revision>
  <dcterms:created xsi:type="dcterms:W3CDTF">2014-10-13T13:02:20Z</dcterms:created>
  <dcterms:modified xsi:type="dcterms:W3CDTF">2017-05-09T06:51:59Z</dcterms:modified>
</cp:coreProperties>
</file>