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
  </p:notesMasterIdLst>
  <p:handoutMasterIdLst>
    <p:handoutMasterId r:id="rId13"/>
  </p:handoutMasterIdLst>
  <p:sldIdLst>
    <p:sldId id="325" r:id="rId2"/>
    <p:sldId id="321" r:id="rId3"/>
    <p:sldId id="326" r:id="rId4"/>
    <p:sldId id="333" r:id="rId5"/>
    <p:sldId id="327" r:id="rId6"/>
    <p:sldId id="328" r:id="rId7"/>
    <p:sldId id="330" r:id="rId8"/>
    <p:sldId id="329" r:id="rId9"/>
    <p:sldId id="332" r:id="rId10"/>
    <p:sldId id="33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6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1</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t>Insert Date here</a:t>
            </a:r>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Insert Title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1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Date here</a:t>
            </a:r>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Title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5"/>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asaretti.com/en/" TargetMode="Externa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s://www.finavia.fi/en/oulu/oulu-airport-air-traffic-in-the-summer-2017/transportations/" TargetMode="External"/><Relationship Id="rId4" Type="http://schemas.openxmlformats.org/officeDocument/2006/relationships/hyperlink" Target="https://www.finavia.fi/en/oulu/oulu-airport-air-traffic-in-the-summer-2017/registration-to-transportation/" TargetMode="External"/><Relationship Id="rId5" Type="http://schemas.openxmlformats.org/officeDocument/2006/relationships/hyperlink" Target="https://www.sixt.fi/en/" TargetMode="External"/><Relationship Id="rId6" Type="http://schemas.openxmlformats.org/officeDocument/2006/relationships/hyperlink" Target="https://secure.avis.fi/en/" TargetMode="External"/><Relationship Id="rId1" Type="http://schemas.openxmlformats.org/officeDocument/2006/relationships/slideLayout" Target="../slideLayouts/slideLayout2.xml"/><Relationship Id="rId2" Type="http://schemas.openxmlformats.org/officeDocument/2006/relationships/hyperlink" Target="https://www.vr.fi/cs/vr/en/frontp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tel:+358%2020%207574700" TargetMode="External"/><Relationship Id="rId4" Type="http://schemas.openxmlformats.org/officeDocument/2006/relationships/hyperlink" Target="http://lasaretti.com/en/rooms/" TargetMode="External"/><Relationship Id="rId5" Type="http://schemas.openxmlformats.org/officeDocument/2006/relationships/hyperlink" Target="https://lasaretti.com/en/" TargetMode="External"/><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mailto:lasaretti@lasaretti.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asaretti.com/en/meetings-parties/venues/merikoskihal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Hosted by Sarokal Test Systems</a:t>
            </a:r>
          </a:p>
        </p:txBody>
      </p:sp>
      <p:sp>
        <p:nvSpPr>
          <p:cNvPr id="2" name="Subtitle 1"/>
          <p:cNvSpPr>
            <a:spLocks noGrp="1"/>
          </p:cNvSpPr>
          <p:nvPr>
            <p:ph type="subTitle" idx="1"/>
          </p:nvPr>
        </p:nvSpPr>
        <p:spPr/>
        <p:txBody>
          <a:bodyPr/>
          <a:lstStyle/>
          <a:p>
            <a:r>
              <a:rPr lang="en-US" dirty="0"/>
              <a:t>IEEE 1914 NGFI Working Group</a:t>
            </a:r>
          </a:p>
          <a:p>
            <a:endParaRPr lang="en-US" dirty="0"/>
          </a:p>
          <a:p>
            <a:r>
              <a:rPr lang="en-US" dirty="0"/>
              <a:t>June 2017 Meeting Logistics</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ltLang="zh-CN" dirty="0" smtClean="0"/>
              <a:t>Need</a:t>
            </a:r>
            <a:r>
              <a:rPr lang="zh-CN" altLang="en-US" dirty="0" smtClean="0"/>
              <a:t> </a:t>
            </a:r>
            <a:r>
              <a:rPr lang="en-US" altLang="zh-CN" dirty="0" smtClean="0"/>
              <a:t>more</a:t>
            </a:r>
            <a:r>
              <a:rPr lang="zh-CN" altLang="en-US" dirty="0" smtClean="0"/>
              <a:t> </a:t>
            </a:r>
            <a:r>
              <a:rPr lang="en-US" altLang="zh-CN" dirty="0" smtClean="0"/>
              <a:t>help?</a:t>
            </a:r>
            <a:endParaRPr lang="fi-FI" dirty="0"/>
          </a:p>
        </p:txBody>
      </p:sp>
      <p:sp>
        <p:nvSpPr>
          <p:cNvPr id="3" name="Sisällön paikkamerkki 2"/>
          <p:cNvSpPr>
            <a:spLocks noGrp="1"/>
          </p:cNvSpPr>
          <p:nvPr>
            <p:ph idx="1"/>
          </p:nvPr>
        </p:nvSpPr>
        <p:spPr/>
        <p:txBody>
          <a:bodyPr/>
          <a:lstStyle/>
          <a:p>
            <a:r>
              <a:rPr lang="en-US" altLang="zh-CN" sz="2400" dirty="0" smtClean="0"/>
              <a:t>Please</a:t>
            </a:r>
            <a:r>
              <a:rPr lang="zh-CN" altLang="en-US" sz="2400" dirty="0" smtClean="0"/>
              <a:t> </a:t>
            </a:r>
            <a:r>
              <a:rPr lang="en-US" altLang="zh-CN" sz="2400" dirty="0" smtClean="0"/>
              <a:t>contact:</a:t>
            </a:r>
            <a:endParaRPr lang="en-US" sz="2400" dirty="0"/>
          </a:p>
          <a:p>
            <a:pPr lvl="1"/>
            <a:r>
              <a:rPr lang="en-US" sz="2400" dirty="0" err="1"/>
              <a:t>Mikko</a:t>
            </a:r>
            <a:r>
              <a:rPr lang="en-US" sz="2400" dirty="0"/>
              <a:t> </a:t>
            </a:r>
            <a:r>
              <a:rPr lang="en-US" sz="2400" dirty="0" err="1" smtClean="0"/>
              <a:t>Karppinen</a:t>
            </a:r>
            <a:r>
              <a:rPr lang="zh-CN" altLang="en-US" sz="2400" dirty="0" smtClean="0"/>
              <a:t> </a:t>
            </a:r>
            <a:r>
              <a:rPr lang="en-US" altLang="zh-CN" sz="2400" dirty="0" smtClean="0"/>
              <a:t>(</a:t>
            </a:r>
            <a:r>
              <a:rPr lang="en-US" altLang="zh-CN" sz="2400" dirty="0" err="1" smtClean="0"/>
              <a:t>mikko.karppinen</a:t>
            </a:r>
            <a:r>
              <a:rPr lang="en-US" altLang="zh-CN" sz="2400" dirty="0" err="1"/>
              <a:t>@</a:t>
            </a:r>
            <a:r>
              <a:rPr lang="en-US" altLang="zh-CN" sz="2400" dirty="0" err="1" smtClean="0"/>
              <a:t>sarokal.fi</a:t>
            </a:r>
            <a:r>
              <a:rPr lang="zh-CN" altLang="en-US" sz="2400" dirty="0" smtClean="0"/>
              <a:t>) </a:t>
            </a:r>
            <a:r>
              <a:rPr lang="en-US" altLang="zh-CN" sz="2400" dirty="0" smtClean="0"/>
              <a:t>from</a:t>
            </a:r>
            <a:r>
              <a:rPr lang="zh-CN" altLang="en-US" sz="2400" dirty="0" smtClean="0"/>
              <a:t> </a:t>
            </a:r>
            <a:r>
              <a:rPr lang="en-US" altLang="zh-CN" sz="2400" dirty="0" err="1" smtClean="0"/>
              <a:t>Sarokal</a:t>
            </a:r>
            <a:r>
              <a:rPr lang="en-US" altLang="zh-CN" sz="2400" dirty="0" smtClean="0"/>
              <a:t>,</a:t>
            </a:r>
            <a:r>
              <a:rPr lang="zh-CN" altLang="en-US" sz="2400" dirty="0" smtClean="0"/>
              <a:t> </a:t>
            </a:r>
            <a:r>
              <a:rPr lang="en-US" altLang="zh-CN" sz="2400" dirty="0" smtClean="0"/>
              <a:t>or</a:t>
            </a:r>
            <a:r>
              <a:rPr lang="zh-CN" altLang="en-US" sz="2400" dirty="0" smtClean="0"/>
              <a:t> </a:t>
            </a:r>
            <a:endParaRPr lang="en-US" altLang="zh-CN" sz="2400" dirty="0" smtClean="0"/>
          </a:p>
          <a:p>
            <a:pPr lvl="1"/>
            <a:endParaRPr lang="en-US" sz="2400" dirty="0"/>
          </a:p>
          <a:p>
            <a:pPr lvl="1"/>
            <a:r>
              <a:rPr lang="en-US" altLang="zh-CN" sz="2400" dirty="0" smtClean="0"/>
              <a:t>Jinri</a:t>
            </a:r>
            <a:r>
              <a:rPr lang="zh-CN" altLang="en-US" sz="2400" dirty="0" smtClean="0"/>
              <a:t> </a:t>
            </a:r>
            <a:r>
              <a:rPr lang="en-US" altLang="zh-CN" sz="2400" dirty="0" smtClean="0"/>
              <a:t>Huang</a:t>
            </a:r>
            <a:r>
              <a:rPr lang="zh-CN" altLang="en-US" sz="2400" dirty="0" smtClean="0"/>
              <a:t> </a:t>
            </a:r>
            <a:r>
              <a:rPr lang="en-US" altLang="zh-CN" sz="2400" dirty="0" smtClean="0"/>
              <a:t>(</a:t>
            </a:r>
            <a:r>
              <a:rPr lang="en-US" altLang="zh-CN" sz="2400" dirty="0" err="1" smtClean="0"/>
              <a:t>huangjinri@chinamobile.com</a:t>
            </a:r>
            <a:r>
              <a:rPr lang="en-US" altLang="zh-CN" sz="2400" dirty="0" smtClean="0"/>
              <a:t>), WG chair</a:t>
            </a:r>
            <a:endParaRPr lang="fi-FI" sz="24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10</a:t>
            </a:fld>
            <a:endParaRPr lang="en-US" sz="1400">
              <a:latin typeface="Myriad Pro" charset="0"/>
            </a:endParaRPr>
          </a:p>
        </p:txBody>
      </p:sp>
    </p:spTree>
    <p:extLst>
      <p:ext uri="{BB962C8B-B14F-4D97-AF65-F5344CB8AC3E}">
        <p14:creationId xmlns:p14="http://schemas.microsoft.com/office/powerpoint/2010/main" val="390725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cs typeface="ＭＳ Ｐゴシック" pitchFamily="-84" charset="-128"/>
              </a:rPr>
              <a:t>Top Level Summary</a:t>
            </a:r>
          </a:p>
        </p:txBody>
      </p:sp>
      <p:sp>
        <p:nvSpPr>
          <p:cNvPr id="19459" name="Rectangle 3"/>
          <p:cNvSpPr>
            <a:spLocks noGrp="1" noChangeArrowheads="1"/>
          </p:cNvSpPr>
          <p:nvPr>
            <p:ph type="body" idx="1"/>
          </p:nvPr>
        </p:nvSpPr>
        <p:spPr>
          <a:xfrm>
            <a:off x="609600" y="1524000"/>
            <a:ext cx="8077200" cy="4648200"/>
          </a:xfrm>
        </p:spPr>
        <p:txBody>
          <a:bodyPr/>
          <a:lstStyle/>
          <a:p>
            <a:pPr marL="0" indent="0" eaLnBrk="1" hangingPunct="1"/>
            <a:r>
              <a:rPr lang="en-US" sz="1100" b="1" dirty="0">
                <a:solidFill>
                  <a:srgbClr val="003399"/>
                </a:solidFill>
                <a:cs typeface="ＭＳ Ｐゴシック" pitchFamily="-84" charset="-128"/>
              </a:rPr>
              <a:t>Meeting Dates</a:t>
            </a:r>
          </a:p>
          <a:p>
            <a:pPr marL="0" indent="0" eaLnBrk="1" hangingPunct="1"/>
            <a:r>
              <a:rPr lang="en-US" sz="1100" dirty="0">
                <a:solidFill>
                  <a:srgbClr val="003399"/>
                </a:solidFill>
                <a:cs typeface="ＭＳ Ｐゴシック" pitchFamily="-84" charset="-128"/>
              </a:rPr>
              <a:t>June 28-30, 2017</a:t>
            </a:r>
          </a:p>
          <a:p>
            <a:pPr marL="0" indent="0" eaLnBrk="1" hangingPunct="1"/>
            <a:r>
              <a:rPr lang="en-US" sz="1100" dirty="0">
                <a:solidFill>
                  <a:srgbClr val="003399"/>
                </a:solidFill>
                <a:cs typeface="ＭＳ Ｐゴシック" pitchFamily="-84" charset="-128"/>
              </a:rPr>
              <a:t>9:00 AM – 5:00 PM</a:t>
            </a:r>
          </a:p>
          <a:p>
            <a:pPr eaLnBrk="1" hangingPunct="1"/>
            <a:endParaRPr lang="en-US" sz="1100" b="1" dirty="0">
              <a:solidFill>
                <a:srgbClr val="003399"/>
              </a:solidFill>
            </a:endParaRPr>
          </a:p>
          <a:p>
            <a:pPr eaLnBrk="1" hangingPunct="1"/>
            <a:r>
              <a:rPr lang="en-US" sz="1100" b="1" dirty="0">
                <a:solidFill>
                  <a:srgbClr val="003399"/>
                </a:solidFill>
              </a:rPr>
              <a:t>Location</a:t>
            </a:r>
          </a:p>
          <a:p>
            <a:pPr marL="0" indent="0" eaLnBrk="1" hangingPunct="1"/>
            <a:r>
              <a:rPr lang="en-US" sz="1100" dirty="0">
                <a:solidFill>
                  <a:srgbClr val="003399"/>
                </a:solidFill>
                <a:hlinkClick r:id="rId2"/>
              </a:rPr>
              <a:t>https://lasaretti.com/en/</a:t>
            </a:r>
            <a:r>
              <a:rPr lang="en-US" sz="1100" dirty="0">
                <a:solidFill>
                  <a:srgbClr val="003399"/>
                </a:solidFill>
              </a:rPr>
              <a:t> </a:t>
            </a:r>
          </a:p>
          <a:p>
            <a:pPr marL="0" indent="0" eaLnBrk="1" hangingPunct="1"/>
            <a:r>
              <a:rPr lang="fi-FI" sz="1100" dirty="0">
                <a:solidFill>
                  <a:srgbClr val="003399"/>
                </a:solidFill>
              </a:rPr>
              <a:t>Kasarmintie 13b, FIN-90130 Oulu</a:t>
            </a:r>
            <a:br>
              <a:rPr lang="fi-FI" sz="1100" dirty="0">
                <a:solidFill>
                  <a:srgbClr val="003399"/>
                </a:solidFill>
              </a:rPr>
            </a:br>
            <a:r>
              <a:rPr lang="fi-FI" sz="1100" dirty="0">
                <a:solidFill>
                  <a:srgbClr val="003399"/>
                </a:solidFill>
              </a:rPr>
              <a:t>tel. +358 20 757 4700</a:t>
            </a:r>
            <a:br>
              <a:rPr lang="fi-FI" sz="1100" dirty="0">
                <a:solidFill>
                  <a:srgbClr val="003399"/>
                </a:solidFill>
              </a:rPr>
            </a:br>
            <a:endParaRPr lang="fi-FI" sz="1100" dirty="0">
              <a:solidFill>
                <a:srgbClr val="003399"/>
              </a:solidFill>
            </a:endParaRPr>
          </a:p>
          <a:p>
            <a:pPr marL="0" indent="0" eaLnBrk="1" hangingPunct="1"/>
            <a:r>
              <a:rPr lang="fi-FI" sz="1100" b="1" dirty="0">
                <a:solidFill>
                  <a:srgbClr val="003399"/>
                </a:solidFill>
              </a:rPr>
              <a:t>Major </a:t>
            </a:r>
            <a:r>
              <a:rPr lang="fi-FI" sz="1100" b="1" dirty="0" err="1">
                <a:solidFill>
                  <a:srgbClr val="003399"/>
                </a:solidFill>
              </a:rPr>
              <a:t>Airports</a:t>
            </a:r>
            <a:endParaRPr lang="fi-FI" sz="1100" b="1" dirty="0">
              <a:solidFill>
                <a:srgbClr val="003399"/>
              </a:solidFill>
            </a:endParaRPr>
          </a:p>
          <a:p>
            <a:pPr marL="0" indent="0" eaLnBrk="1" hangingPunct="1"/>
            <a:r>
              <a:rPr lang="en-US" sz="1100" dirty="0">
                <a:solidFill>
                  <a:srgbClr val="003399"/>
                </a:solidFill>
              </a:rPr>
              <a:t>Transfer from Helsinki (HEL) </a:t>
            </a:r>
          </a:p>
          <a:p>
            <a:pPr marL="0" indent="0" eaLnBrk="1" hangingPunct="1"/>
            <a:r>
              <a:rPr lang="en-US" sz="1100" dirty="0">
                <a:solidFill>
                  <a:srgbClr val="003399"/>
                </a:solidFill>
              </a:rPr>
              <a:t>to Kemi-Tornio Airport (KEM)</a:t>
            </a:r>
          </a:p>
          <a:p>
            <a:pPr marL="0" indent="0" eaLnBrk="1" hangingPunct="1"/>
            <a:endParaRPr lang="en-US" sz="1100" dirty="0">
              <a:solidFill>
                <a:srgbClr val="003399"/>
              </a:solidFill>
            </a:endParaRPr>
          </a:p>
          <a:p>
            <a:pPr marL="0" indent="0" eaLnBrk="1" hangingPunct="1"/>
            <a:r>
              <a:rPr lang="en-US" sz="1100" b="1" dirty="0">
                <a:solidFill>
                  <a:srgbClr val="003399"/>
                </a:solidFill>
              </a:rPr>
              <a:t>Registration Fee:</a:t>
            </a:r>
          </a:p>
          <a:p>
            <a:pPr marL="0" indent="0" eaLnBrk="1" hangingPunct="1"/>
            <a:r>
              <a:rPr lang="en-US" sz="1100" dirty="0" smtClean="0">
                <a:solidFill>
                  <a:srgbClr val="003399"/>
                </a:solidFill>
              </a:rPr>
              <a:t>$400 </a:t>
            </a:r>
            <a:r>
              <a:rPr lang="en-US" sz="1100" dirty="0">
                <a:solidFill>
                  <a:srgbClr val="003399"/>
                </a:solidFill>
              </a:rPr>
              <a:t>before June </a:t>
            </a:r>
            <a:r>
              <a:rPr lang="en-US" sz="1100" dirty="0" smtClean="0">
                <a:solidFill>
                  <a:srgbClr val="003399"/>
                </a:solidFill>
              </a:rPr>
              <a:t>12</a:t>
            </a:r>
            <a:r>
              <a:rPr lang="en-US" sz="1100" baseline="30000" dirty="0" smtClean="0">
                <a:solidFill>
                  <a:srgbClr val="003399"/>
                </a:solidFill>
              </a:rPr>
              <a:t>th</a:t>
            </a:r>
            <a:endParaRPr lang="en-US" sz="1100" dirty="0" smtClean="0">
              <a:solidFill>
                <a:srgbClr val="003399"/>
              </a:solidFill>
            </a:endParaRPr>
          </a:p>
          <a:p>
            <a:pPr marL="0" indent="0" eaLnBrk="1" hangingPunct="1"/>
            <a:r>
              <a:rPr lang="en-US" sz="1100" smtClean="0">
                <a:solidFill>
                  <a:srgbClr val="003399"/>
                </a:solidFill>
              </a:rPr>
              <a:t>$500 </a:t>
            </a:r>
            <a:r>
              <a:rPr lang="en-US" sz="1100" dirty="0" smtClean="0">
                <a:solidFill>
                  <a:srgbClr val="003399"/>
                </a:solidFill>
              </a:rPr>
              <a:t>after June 12</a:t>
            </a:r>
            <a:r>
              <a:rPr lang="en-US" sz="1100" baseline="30000" dirty="0" smtClean="0">
                <a:solidFill>
                  <a:srgbClr val="003399"/>
                </a:solidFill>
              </a:rPr>
              <a:t>th</a:t>
            </a:r>
            <a:r>
              <a:rPr lang="en-US" sz="1100" dirty="0" smtClean="0">
                <a:solidFill>
                  <a:srgbClr val="003399"/>
                </a:solidFill>
              </a:rPr>
              <a:t> </a:t>
            </a:r>
            <a:endParaRPr lang="en-US" sz="1100" dirty="0">
              <a:solidFill>
                <a:srgbClr val="003399"/>
              </a:solidFill>
            </a:endParaRPr>
          </a:p>
          <a:p>
            <a:pPr marL="0" indent="0" eaLnBrk="1" hangingPunct="1"/>
            <a:endParaRPr lang="en-US" sz="1100" dirty="0">
              <a:solidFill>
                <a:srgbClr val="003399"/>
              </a:solidFill>
            </a:endParaRPr>
          </a:p>
          <a:p>
            <a:pPr marL="0" indent="0" eaLnBrk="1" hangingPunct="1"/>
            <a:r>
              <a:rPr lang="en-US" sz="1100" dirty="0">
                <a:solidFill>
                  <a:srgbClr val="003399"/>
                </a:solidFill>
              </a:rPr>
              <a:t>Breakfast, lunch and snacks included</a:t>
            </a:r>
          </a:p>
          <a:p>
            <a:pPr marL="0" indent="0" eaLnBrk="1" hangingPunct="1"/>
            <a:r>
              <a:rPr lang="en-US" sz="1100" dirty="0">
                <a:solidFill>
                  <a:srgbClr val="003399"/>
                </a:solidFill>
              </a:rPr>
              <a:t>Gluten free and vegetarian food provided on request</a:t>
            </a:r>
          </a:p>
        </p:txBody>
      </p:sp>
      <p:sp>
        <p:nvSpPr>
          <p:cNvPr id="19460" name="Slide Number Placeholder 6"/>
          <p:cNvSpPr>
            <a:spLocks noGrp="1"/>
          </p:cNvSpPr>
          <p:nvPr>
            <p:ph type="sldNum" sz="quarter" idx="12"/>
          </p:nvPr>
        </p:nvSpPr>
        <p:spPr>
          <a:noFill/>
        </p:spPr>
        <p:txBody>
          <a:bodyPr/>
          <a:lstStyle/>
          <a:p>
            <a:fld id="{CBB0293D-FE1A-204A-81A3-E80A6C60349D}" type="slidenum">
              <a:rPr lang="en-US"/>
              <a:pPr/>
              <a:t>2</a:t>
            </a:fld>
            <a:endParaRPr lang="en-US" sz="1400">
              <a:latin typeface="Myriad Pro" charset="0"/>
            </a:endParaRPr>
          </a:p>
        </p:txBody>
      </p:sp>
      <p:pic>
        <p:nvPicPr>
          <p:cNvPr id="1036" name="Picture 12" descr="Image result for lasaretti oul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7584" y="1523260"/>
            <a:ext cx="5263705"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Getting</a:t>
            </a:r>
            <a:r>
              <a:rPr lang="fi-FI" dirty="0"/>
              <a:t> </a:t>
            </a:r>
            <a:r>
              <a:rPr lang="fi-FI" dirty="0" err="1"/>
              <a:t>from</a:t>
            </a:r>
            <a:r>
              <a:rPr lang="fi-FI" dirty="0"/>
              <a:t> Helsinki to Oulu</a:t>
            </a:r>
          </a:p>
        </p:txBody>
      </p:sp>
      <p:sp>
        <p:nvSpPr>
          <p:cNvPr id="3" name="Sisällön paikkamerkki 2"/>
          <p:cNvSpPr>
            <a:spLocks noGrp="1"/>
          </p:cNvSpPr>
          <p:nvPr>
            <p:ph idx="1"/>
          </p:nvPr>
        </p:nvSpPr>
        <p:spPr/>
        <p:txBody>
          <a:bodyPr/>
          <a:lstStyle/>
          <a:p>
            <a:pPr marL="0" indent="0" eaLnBrk="1" hangingPunct="1">
              <a:buFont typeface="+mj-lt"/>
              <a:buAutoNum type="arabicPeriod"/>
            </a:pPr>
            <a:r>
              <a:rPr lang="fi-FI" sz="1100" b="1" dirty="0">
                <a:solidFill>
                  <a:srgbClr val="003399"/>
                </a:solidFill>
              </a:rPr>
              <a:t> Oulu </a:t>
            </a:r>
            <a:r>
              <a:rPr lang="fi-FI" sz="1100" b="1" dirty="0" err="1">
                <a:solidFill>
                  <a:srgbClr val="003399"/>
                </a:solidFill>
              </a:rPr>
              <a:t>airport</a:t>
            </a:r>
            <a:r>
              <a:rPr lang="fi-FI" sz="1100" b="1" dirty="0">
                <a:solidFill>
                  <a:srgbClr val="003399"/>
                </a:solidFill>
              </a:rPr>
              <a:t> </a:t>
            </a:r>
            <a:r>
              <a:rPr lang="fi-FI" sz="1100" b="1" dirty="0" err="1">
                <a:solidFill>
                  <a:srgbClr val="003399"/>
                </a:solidFill>
              </a:rPr>
              <a:t>will</a:t>
            </a:r>
            <a:r>
              <a:rPr lang="fi-FI" sz="1100" b="1" dirty="0">
                <a:solidFill>
                  <a:srgbClr val="003399"/>
                </a:solidFill>
              </a:rPr>
              <a:t> </a:t>
            </a:r>
            <a:r>
              <a:rPr lang="fi-FI" sz="1100" b="1" dirty="0" err="1">
                <a:solidFill>
                  <a:srgbClr val="003399"/>
                </a:solidFill>
              </a:rPr>
              <a:t>be</a:t>
            </a:r>
            <a:r>
              <a:rPr lang="fi-FI" sz="1100" b="1" dirty="0">
                <a:solidFill>
                  <a:srgbClr val="003399"/>
                </a:solidFill>
              </a:rPr>
              <a:t> </a:t>
            </a:r>
            <a:r>
              <a:rPr lang="fi-FI" sz="1100" b="1" dirty="0" err="1">
                <a:solidFill>
                  <a:srgbClr val="003399"/>
                </a:solidFill>
              </a:rPr>
              <a:t>closed</a:t>
            </a:r>
            <a:r>
              <a:rPr lang="fi-FI" sz="1100" b="1" dirty="0">
                <a:solidFill>
                  <a:srgbClr val="003399"/>
                </a:solidFill>
              </a:rPr>
              <a:t> for </a:t>
            </a:r>
            <a:r>
              <a:rPr lang="fi-FI" sz="1100" b="1" dirty="0" err="1">
                <a:solidFill>
                  <a:srgbClr val="003399"/>
                </a:solidFill>
              </a:rPr>
              <a:t>renovation</a:t>
            </a:r>
            <a:r>
              <a:rPr lang="fi-FI" sz="1100" b="1" dirty="0">
                <a:solidFill>
                  <a:srgbClr val="003399"/>
                </a:solidFill>
              </a:rPr>
              <a:t> </a:t>
            </a:r>
            <a:r>
              <a:rPr lang="fi-FI" sz="1100" b="1" dirty="0" err="1">
                <a:solidFill>
                  <a:srgbClr val="003399"/>
                </a:solidFill>
              </a:rPr>
              <a:t>during</a:t>
            </a:r>
            <a:r>
              <a:rPr lang="fi-FI" sz="1100" b="1" dirty="0">
                <a:solidFill>
                  <a:srgbClr val="003399"/>
                </a:solidFill>
              </a:rPr>
              <a:t> 26. </a:t>
            </a:r>
            <a:r>
              <a:rPr lang="fi-FI" sz="1100" b="1" dirty="0" err="1">
                <a:solidFill>
                  <a:srgbClr val="003399"/>
                </a:solidFill>
              </a:rPr>
              <a:t>June</a:t>
            </a:r>
            <a:r>
              <a:rPr lang="fi-FI" sz="1100" b="1" dirty="0">
                <a:solidFill>
                  <a:srgbClr val="003399"/>
                </a:solidFill>
              </a:rPr>
              <a:t> -31. </a:t>
            </a:r>
            <a:r>
              <a:rPr lang="fi-FI" sz="1100" b="1" dirty="0" err="1">
                <a:solidFill>
                  <a:srgbClr val="003399"/>
                </a:solidFill>
              </a:rPr>
              <a:t>July</a:t>
            </a:r>
            <a:r>
              <a:rPr lang="fi-FI" sz="1100" b="1" dirty="0">
                <a:solidFill>
                  <a:srgbClr val="003399"/>
                </a:solidFill>
              </a:rPr>
              <a:t> 2017. </a:t>
            </a:r>
          </a:p>
          <a:p>
            <a:pPr marL="0" indent="0" eaLnBrk="1" hangingPunct="1">
              <a:buFont typeface="+mj-lt"/>
              <a:buAutoNum type="arabicPeriod"/>
            </a:pPr>
            <a:endParaRPr lang="fi-FI" sz="1100" b="1" dirty="0">
              <a:solidFill>
                <a:srgbClr val="003399"/>
              </a:solidFill>
            </a:endParaRPr>
          </a:p>
          <a:p>
            <a:pPr marL="0" indent="0" eaLnBrk="1" hangingPunct="1">
              <a:buFont typeface="+mj-lt"/>
              <a:buAutoNum type="arabicPeriod"/>
            </a:pPr>
            <a:r>
              <a:rPr lang="fi-FI" sz="1100" b="1" dirty="0">
                <a:solidFill>
                  <a:srgbClr val="003399"/>
                </a:solidFill>
              </a:rPr>
              <a:t> </a:t>
            </a:r>
            <a:r>
              <a:rPr lang="fi-FI" sz="1100" b="1" dirty="0" err="1">
                <a:solidFill>
                  <a:srgbClr val="003399"/>
                </a:solidFill>
              </a:rPr>
              <a:t>Attendees</a:t>
            </a:r>
            <a:r>
              <a:rPr lang="fi-FI" sz="1100" b="1" dirty="0">
                <a:solidFill>
                  <a:srgbClr val="003399"/>
                </a:solidFill>
              </a:rPr>
              <a:t> </a:t>
            </a:r>
            <a:r>
              <a:rPr lang="fi-FI" sz="1100" b="1" dirty="0" err="1">
                <a:solidFill>
                  <a:srgbClr val="003399"/>
                </a:solidFill>
              </a:rPr>
              <a:t>are</a:t>
            </a:r>
            <a:r>
              <a:rPr lang="fi-FI" sz="1100" b="1" dirty="0">
                <a:solidFill>
                  <a:srgbClr val="003399"/>
                </a:solidFill>
              </a:rPr>
              <a:t> </a:t>
            </a:r>
            <a:r>
              <a:rPr lang="fi-FI" sz="1100" b="1" dirty="0" err="1">
                <a:solidFill>
                  <a:srgbClr val="003399"/>
                </a:solidFill>
              </a:rPr>
              <a:t>adviced</a:t>
            </a:r>
            <a:r>
              <a:rPr lang="fi-FI" sz="1100" b="1" dirty="0">
                <a:solidFill>
                  <a:srgbClr val="003399"/>
                </a:solidFill>
              </a:rPr>
              <a:t> to </a:t>
            </a:r>
            <a:r>
              <a:rPr lang="fi-FI" sz="1100" b="1" dirty="0" err="1">
                <a:solidFill>
                  <a:srgbClr val="003399"/>
                </a:solidFill>
              </a:rPr>
              <a:t>fly</a:t>
            </a:r>
            <a:r>
              <a:rPr lang="fi-FI" sz="1100" b="1" dirty="0">
                <a:solidFill>
                  <a:srgbClr val="003399"/>
                </a:solidFill>
              </a:rPr>
              <a:t> </a:t>
            </a:r>
            <a:r>
              <a:rPr lang="fi-FI" sz="1100" b="1" dirty="0" err="1">
                <a:solidFill>
                  <a:srgbClr val="003399"/>
                </a:solidFill>
              </a:rPr>
              <a:t>from</a:t>
            </a:r>
            <a:r>
              <a:rPr lang="fi-FI" sz="1100" b="1" dirty="0">
                <a:solidFill>
                  <a:srgbClr val="003399"/>
                </a:solidFill>
              </a:rPr>
              <a:t> Helsinki to Kemi-Tornio </a:t>
            </a:r>
            <a:r>
              <a:rPr lang="fi-FI" sz="1100" b="1" dirty="0" err="1">
                <a:solidFill>
                  <a:srgbClr val="003399"/>
                </a:solidFill>
              </a:rPr>
              <a:t>airport</a:t>
            </a:r>
            <a:r>
              <a:rPr lang="fi-FI" sz="1100" b="1" dirty="0">
                <a:solidFill>
                  <a:srgbClr val="003399"/>
                </a:solidFill>
              </a:rPr>
              <a:t> </a:t>
            </a:r>
            <a:r>
              <a:rPr lang="fi-FI" sz="1100" b="1" dirty="0" err="1">
                <a:solidFill>
                  <a:srgbClr val="003399"/>
                </a:solidFill>
              </a:rPr>
              <a:t>from</a:t>
            </a:r>
            <a:r>
              <a:rPr lang="fi-FI" sz="1100" b="1" dirty="0">
                <a:solidFill>
                  <a:srgbClr val="003399"/>
                </a:solidFill>
              </a:rPr>
              <a:t> </a:t>
            </a:r>
            <a:r>
              <a:rPr lang="fi-FI" sz="1100" b="1" dirty="0" err="1">
                <a:solidFill>
                  <a:srgbClr val="003399"/>
                </a:solidFill>
              </a:rPr>
              <a:t>where</a:t>
            </a:r>
            <a:r>
              <a:rPr lang="fi-FI" sz="1100" b="1" dirty="0">
                <a:solidFill>
                  <a:srgbClr val="003399"/>
                </a:solidFill>
              </a:rPr>
              <a:t> </a:t>
            </a:r>
            <a:r>
              <a:rPr lang="fi-FI" sz="1100" b="1" dirty="0" err="1">
                <a:solidFill>
                  <a:srgbClr val="003399"/>
                </a:solidFill>
              </a:rPr>
              <a:t>there</a:t>
            </a:r>
            <a:r>
              <a:rPr lang="fi-FI" sz="1100" b="1" dirty="0">
                <a:solidFill>
                  <a:srgbClr val="003399"/>
                </a:solidFill>
              </a:rPr>
              <a:t> </a:t>
            </a:r>
            <a:r>
              <a:rPr lang="fi-FI" sz="1100" b="1" dirty="0" err="1">
                <a:solidFill>
                  <a:srgbClr val="003399"/>
                </a:solidFill>
              </a:rPr>
              <a:t>will</a:t>
            </a:r>
            <a:r>
              <a:rPr lang="fi-FI" sz="1100" b="1" dirty="0">
                <a:solidFill>
                  <a:srgbClr val="003399"/>
                </a:solidFill>
              </a:rPr>
              <a:t> </a:t>
            </a:r>
            <a:r>
              <a:rPr lang="fi-FI" sz="1100" b="1" dirty="0" err="1">
                <a:solidFill>
                  <a:srgbClr val="003399"/>
                </a:solidFill>
              </a:rPr>
              <a:t>be</a:t>
            </a:r>
            <a:r>
              <a:rPr lang="fi-FI" sz="1100" b="1" dirty="0">
                <a:solidFill>
                  <a:srgbClr val="003399"/>
                </a:solidFill>
              </a:rPr>
              <a:t> a </a:t>
            </a:r>
            <a:r>
              <a:rPr lang="fi-FI" sz="1100" b="1" dirty="0" err="1">
                <a:solidFill>
                  <a:srgbClr val="003399"/>
                </a:solidFill>
              </a:rPr>
              <a:t>bus</a:t>
            </a:r>
            <a:r>
              <a:rPr lang="fi-FI" sz="1100" b="1" dirty="0">
                <a:solidFill>
                  <a:srgbClr val="003399"/>
                </a:solidFill>
              </a:rPr>
              <a:t> </a:t>
            </a:r>
            <a:r>
              <a:rPr lang="fi-FI" sz="1100" b="1" dirty="0" err="1">
                <a:solidFill>
                  <a:srgbClr val="003399"/>
                </a:solidFill>
              </a:rPr>
              <a:t>transportation</a:t>
            </a:r>
            <a:r>
              <a:rPr lang="fi-FI" sz="1100" b="1" dirty="0">
                <a:solidFill>
                  <a:srgbClr val="003399"/>
                </a:solidFill>
              </a:rPr>
              <a:t> to Oulu </a:t>
            </a:r>
            <a:r>
              <a:rPr lang="fi-FI" sz="1100" b="1" dirty="0" err="1">
                <a:solidFill>
                  <a:srgbClr val="003399"/>
                </a:solidFill>
              </a:rPr>
              <a:t>bus</a:t>
            </a:r>
            <a:r>
              <a:rPr lang="fi-FI" sz="1100" b="1" dirty="0">
                <a:solidFill>
                  <a:srgbClr val="003399"/>
                </a:solidFill>
              </a:rPr>
              <a:t> </a:t>
            </a:r>
            <a:r>
              <a:rPr lang="fi-FI" sz="1100" b="1" dirty="0" err="1">
                <a:solidFill>
                  <a:srgbClr val="003399"/>
                </a:solidFill>
              </a:rPr>
              <a:t>station</a:t>
            </a:r>
            <a:r>
              <a:rPr lang="fi-FI" sz="1100" b="1" dirty="0">
                <a:solidFill>
                  <a:srgbClr val="003399"/>
                </a:solidFill>
              </a:rPr>
              <a:t> (111km / </a:t>
            </a:r>
            <a:r>
              <a:rPr lang="fi-FI" sz="1100" b="1" dirty="0" err="1">
                <a:solidFill>
                  <a:srgbClr val="003399"/>
                </a:solidFill>
              </a:rPr>
              <a:t>estimated</a:t>
            </a:r>
            <a:r>
              <a:rPr lang="fi-FI" sz="1100" b="1" dirty="0">
                <a:solidFill>
                  <a:srgbClr val="003399"/>
                </a:solidFill>
              </a:rPr>
              <a:t> </a:t>
            </a:r>
            <a:r>
              <a:rPr lang="fi-FI" sz="1100" b="1" dirty="0" err="1">
                <a:solidFill>
                  <a:srgbClr val="003399"/>
                </a:solidFill>
              </a:rPr>
              <a:t>travel</a:t>
            </a:r>
            <a:r>
              <a:rPr lang="fi-FI" sz="1100" b="1" dirty="0">
                <a:solidFill>
                  <a:srgbClr val="003399"/>
                </a:solidFill>
              </a:rPr>
              <a:t> </a:t>
            </a:r>
            <a:r>
              <a:rPr lang="fi-FI" sz="1100" b="1" dirty="0" err="1">
                <a:solidFill>
                  <a:srgbClr val="003399"/>
                </a:solidFill>
              </a:rPr>
              <a:t>time</a:t>
            </a:r>
            <a:r>
              <a:rPr lang="fi-FI" sz="1100" b="1" dirty="0">
                <a:solidFill>
                  <a:srgbClr val="003399"/>
                </a:solidFill>
              </a:rPr>
              <a:t> 1h 20min</a:t>
            </a:r>
            <a:r>
              <a:rPr lang="fi-FI" sz="1100" b="1" dirty="0" smtClean="0">
                <a:solidFill>
                  <a:srgbClr val="003399"/>
                </a:solidFill>
              </a:rPr>
              <a:t>)</a:t>
            </a:r>
            <a:r>
              <a:rPr lang="fi-FI" sz="1100" b="1" dirty="0">
                <a:solidFill>
                  <a:srgbClr val="003399"/>
                </a:solidFill>
              </a:rPr>
              <a:t>. The </a:t>
            </a:r>
            <a:r>
              <a:rPr lang="fi-FI" sz="1100" b="1" dirty="0" err="1">
                <a:solidFill>
                  <a:srgbClr val="003399"/>
                </a:solidFill>
              </a:rPr>
              <a:t>coach/bus</a:t>
            </a:r>
            <a:r>
              <a:rPr lang="fi-FI" sz="1100" b="1" dirty="0">
                <a:solidFill>
                  <a:srgbClr val="003399"/>
                </a:solidFill>
              </a:rPr>
              <a:t> </a:t>
            </a:r>
            <a:r>
              <a:rPr lang="fi-FI" sz="1100" b="1" dirty="0" err="1">
                <a:solidFill>
                  <a:srgbClr val="003399"/>
                </a:solidFill>
              </a:rPr>
              <a:t>transportation</a:t>
            </a:r>
            <a:r>
              <a:rPr lang="fi-FI" sz="1100" b="1" dirty="0">
                <a:solidFill>
                  <a:srgbClr val="003399"/>
                </a:solidFill>
              </a:rPr>
              <a:t> </a:t>
            </a:r>
            <a:r>
              <a:rPr lang="fi-FI" sz="1100" b="1" dirty="0" err="1">
                <a:solidFill>
                  <a:srgbClr val="003399"/>
                </a:solidFill>
              </a:rPr>
              <a:t>from</a:t>
            </a:r>
            <a:r>
              <a:rPr lang="fi-FI" sz="1100" b="1" dirty="0">
                <a:solidFill>
                  <a:srgbClr val="003399"/>
                </a:solidFill>
              </a:rPr>
              <a:t> Kemi </a:t>
            </a:r>
            <a:r>
              <a:rPr lang="fi-FI" sz="1100" b="1" dirty="0" err="1">
                <a:solidFill>
                  <a:srgbClr val="003399"/>
                </a:solidFill>
              </a:rPr>
              <a:t>airport</a:t>
            </a:r>
            <a:r>
              <a:rPr lang="fi-FI" sz="1100" b="1" dirty="0">
                <a:solidFill>
                  <a:srgbClr val="003399"/>
                </a:solidFill>
              </a:rPr>
              <a:t> to Oulu is </a:t>
            </a:r>
            <a:r>
              <a:rPr lang="fi-FI" sz="1100" b="1" dirty="0" err="1">
                <a:solidFill>
                  <a:srgbClr val="003399"/>
                </a:solidFill>
              </a:rPr>
              <a:t>free</a:t>
            </a:r>
            <a:r>
              <a:rPr lang="fi-FI" sz="1100" b="1" dirty="0">
                <a:solidFill>
                  <a:srgbClr val="003399"/>
                </a:solidFill>
              </a:rPr>
              <a:t>. </a:t>
            </a:r>
            <a:r>
              <a:rPr lang="fi-FI" sz="1100" b="1" dirty="0" err="1">
                <a:solidFill>
                  <a:srgbClr val="003399"/>
                </a:solidFill>
              </a:rPr>
              <a:t>However</a:t>
            </a:r>
            <a:r>
              <a:rPr lang="fi-FI" sz="1100" b="1" dirty="0">
                <a:solidFill>
                  <a:srgbClr val="003399"/>
                </a:solidFill>
              </a:rPr>
              <a:t>, </a:t>
            </a:r>
            <a:r>
              <a:rPr lang="fi-FI" sz="1100" b="1" dirty="0" err="1">
                <a:solidFill>
                  <a:srgbClr val="003399"/>
                </a:solidFill>
              </a:rPr>
              <a:t>attendees</a:t>
            </a:r>
            <a:r>
              <a:rPr lang="fi-FI" sz="1100" b="1" dirty="0">
                <a:solidFill>
                  <a:srgbClr val="003399"/>
                </a:solidFill>
              </a:rPr>
              <a:t> </a:t>
            </a:r>
            <a:r>
              <a:rPr lang="fi-FI" sz="1100" b="1" dirty="0" err="1">
                <a:solidFill>
                  <a:srgbClr val="003399"/>
                </a:solidFill>
              </a:rPr>
              <a:t>have</a:t>
            </a:r>
            <a:r>
              <a:rPr lang="fi-FI" sz="1100" b="1" dirty="0">
                <a:solidFill>
                  <a:srgbClr val="003399"/>
                </a:solidFill>
              </a:rPr>
              <a:t> to </a:t>
            </a:r>
            <a:r>
              <a:rPr lang="fi-FI" sz="1100" b="1" dirty="0" err="1">
                <a:solidFill>
                  <a:srgbClr val="003399"/>
                </a:solidFill>
              </a:rPr>
              <a:t>register</a:t>
            </a:r>
            <a:r>
              <a:rPr lang="fi-FI" sz="1100" b="1" dirty="0">
                <a:solidFill>
                  <a:srgbClr val="003399"/>
                </a:solidFill>
              </a:rPr>
              <a:t> </a:t>
            </a:r>
            <a:r>
              <a:rPr lang="fi-FI" sz="1100" b="1" dirty="0" err="1">
                <a:solidFill>
                  <a:srgbClr val="003399"/>
                </a:solidFill>
              </a:rPr>
              <a:t>online</a:t>
            </a:r>
            <a:r>
              <a:rPr lang="fi-FI" sz="1100" b="1" dirty="0">
                <a:solidFill>
                  <a:srgbClr val="003399"/>
                </a:solidFill>
              </a:rPr>
              <a:t> for the </a:t>
            </a:r>
            <a:r>
              <a:rPr lang="fi-FI" sz="1100" b="1" dirty="0" err="1">
                <a:solidFill>
                  <a:srgbClr val="003399"/>
                </a:solidFill>
              </a:rPr>
              <a:t>transportation</a:t>
            </a:r>
            <a:r>
              <a:rPr lang="fi-FI" sz="1100" b="1" dirty="0">
                <a:solidFill>
                  <a:srgbClr val="003399"/>
                </a:solidFill>
              </a:rPr>
              <a:t> </a:t>
            </a:r>
            <a:r>
              <a:rPr lang="fi-FI" sz="1100" b="1" dirty="0" err="1">
                <a:solidFill>
                  <a:srgbClr val="003399"/>
                </a:solidFill>
              </a:rPr>
              <a:t>prior</a:t>
            </a:r>
            <a:r>
              <a:rPr lang="fi-FI" sz="1100" b="1" dirty="0">
                <a:solidFill>
                  <a:srgbClr val="003399"/>
                </a:solidFill>
              </a:rPr>
              <a:t> to </a:t>
            </a:r>
            <a:r>
              <a:rPr lang="fi-FI" sz="1100" b="1" dirty="0" err="1">
                <a:solidFill>
                  <a:srgbClr val="003399"/>
                </a:solidFill>
              </a:rPr>
              <a:t>their</a:t>
            </a:r>
            <a:r>
              <a:rPr lang="fi-FI" sz="1100" b="1" dirty="0">
                <a:solidFill>
                  <a:srgbClr val="003399"/>
                </a:solidFill>
              </a:rPr>
              <a:t> </a:t>
            </a:r>
            <a:r>
              <a:rPr lang="fi-FI" sz="1100" b="1" dirty="0" err="1" smtClean="0">
                <a:solidFill>
                  <a:srgbClr val="003399"/>
                </a:solidFill>
              </a:rPr>
              <a:t>arrival</a:t>
            </a:r>
            <a:r>
              <a:rPr lang="fi-FI" sz="1100" b="1" dirty="0" smtClean="0">
                <a:solidFill>
                  <a:srgbClr val="003399"/>
                </a:solidFill>
              </a:rPr>
              <a:t> (</a:t>
            </a:r>
            <a:r>
              <a:rPr lang="fi-FI" sz="1100" b="1" dirty="0" err="1" smtClean="0">
                <a:solidFill>
                  <a:srgbClr val="003399"/>
                </a:solidFill>
              </a:rPr>
              <a:t>see</a:t>
            </a:r>
            <a:r>
              <a:rPr lang="fi-FI" sz="1100" b="1" dirty="0" smtClean="0">
                <a:solidFill>
                  <a:srgbClr val="003399"/>
                </a:solidFill>
              </a:rPr>
              <a:t> </a:t>
            </a:r>
            <a:r>
              <a:rPr lang="fi-FI" sz="1100" b="1" dirty="0" err="1" smtClean="0">
                <a:solidFill>
                  <a:srgbClr val="003399"/>
                </a:solidFill>
              </a:rPr>
              <a:t>below</a:t>
            </a:r>
            <a:r>
              <a:rPr lang="fi-FI" sz="1100" b="1" dirty="0" smtClean="0">
                <a:solidFill>
                  <a:srgbClr val="003399"/>
                </a:solidFill>
              </a:rPr>
              <a:t>).</a:t>
            </a:r>
            <a:endParaRPr lang="fi-FI" sz="1100" b="1" dirty="0">
              <a:solidFill>
                <a:srgbClr val="003399"/>
              </a:solidFill>
            </a:endParaRPr>
          </a:p>
          <a:p>
            <a:pPr marL="0" indent="0" eaLnBrk="1" hangingPunct="1">
              <a:buFont typeface="+mj-lt"/>
              <a:buAutoNum type="arabicPeriod"/>
            </a:pPr>
            <a:endParaRPr lang="fi-FI" sz="1100" b="1" dirty="0">
              <a:solidFill>
                <a:srgbClr val="003399"/>
              </a:solidFill>
            </a:endParaRPr>
          </a:p>
          <a:p>
            <a:pPr marL="0" indent="0" eaLnBrk="1" hangingPunct="1">
              <a:buFont typeface="+mj-lt"/>
              <a:buAutoNum type="arabicPeriod"/>
            </a:pPr>
            <a:r>
              <a:rPr lang="fi-FI" sz="1100" b="1" dirty="0">
                <a:solidFill>
                  <a:srgbClr val="003399"/>
                </a:solidFill>
              </a:rPr>
              <a:t> </a:t>
            </a:r>
            <a:r>
              <a:rPr lang="fi-FI" sz="1100" b="1" dirty="0" err="1">
                <a:solidFill>
                  <a:srgbClr val="003399"/>
                </a:solidFill>
              </a:rPr>
              <a:t>Attendees</a:t>
            </a:r>
            <a:r>
              <a:rPr lang="fi-FI" sz="1100" b="1" dirty="0">
                <a:solidFill>
                  <a:srgbClr val="003399"/>
                </a:solidFill>
              </a:rPr>
              <a:t> </a:t>
            </a:r>
            <a:r>
              <a:rPr lang="fi-FI" sz="1100" b="1" dirty="0" err="1">
                <a:solidFill>
                  <a:srgbClr val="003399"/>
                </a:solidFill>
              </a:rPr>
              <a:t>can</a:t>
            </a:r>
            <a:r>
              <a:rPr lang="fi-FI" sz="1100" b="1" dirty="0">
                <a:solidFill>
                  <a:srgbClr val="003399"/>
                </a:solidFill>
              </a:rPr>
              <a:t> </a:t>
            </a:r>
            <a:r>
              <a:rPr lang="fi-FI" sz="1100" b="1" dirty="0" err="1">
                <a:solidFill>
                  <a:srgbClr val="003399"/>
                </a:solidFill>
              </a:rPr>
              <a:t>also</a:t>
            </a:r>
            <a:r>
              <a:rPr lang="fi-FI" sz="1100" b="1" dirty="0">
                <a:solidFill>
                  <a:srgbClr val="003399"/>
                </a:solidFill>
              </a:rPr>
              <a:t> </a:t>
            </a:r>
            <a:r>
              <a:rPr lang="fi-FI" sz="1100" b="1" dirty="0" err="1">
                <a:solidFill>
                  <a:srgbClr val="003399"/>
                </a:solidFill>
              </a:rPr>
              <a:t>take</a:t>
            </a:r>
            <a:r>
              <a:rPr lang="fi-FI" sz="1100" b="1" dirty="0">
                <a:solidFill>
                  <a:srgbClr val="003399"/>
                </a:solidFill>
              </a:rPr>
              <a:t> </a:t>
            </a:r>
            <a:r>
              <a:rPr lang="fi-FI" sz="1100" b="1" dirty="0" err="1">
                <a:solidFill>
                  <a:srgbClr val="003399"/>
                </a:solidFill>
              </a:rPr>
              <a:t>the</a:t>
            </a:r>
            <a:r>
              <a:rPr lang="fi-FI" sz="1100" b="1" dirty="0">
                <a:solidFill>
                  <a:srgbClr val="003399"/>
                </a:solidFill>
              </a:rPr>
              <a:t> </a:t>
            </a:r>
            <a:r>
              <a:rPr lang="fi-FI" sz="1100" b="1" dirty="0" err="1">
                <a:solidFill>
                  <a:srgbClr val="003399"/>
                </a:solidFill>
              </a:rPr>
              <a:t>train</a:t>
            </a:r>
            <a:r>
              <a:rPr lang="fi-FI" sz="1100" b="1" dirty="0">
                <a:solidFill>
                  <a:srgbClr val="003399"/>
                </a:solidFill>
              </a:rPr>
              <a:t> </a:t>
            </a:r>
            <a:r>
              <a:rPr lang="fi-FI" sz="1100" b="1" dirty="0" err="1">
                <a:solidFill>
                  <a:srgbClr val="003399"/>
                </a:solidFill>
              </a:rPr>
              <a:t>from</a:t>
            </a:r>
            <a:r>
              <a:rPr lang="fi-FI" sz="1100" b="1" dirty="0">
                <a:solidFill>
                  <a:srgbClr val="003399"/>
                </a:solidFill>
              </a:rPr>
              <a:t> Helsinki to Oulu (</a:t>
            </a:r>
            <a:r>
              <a:rPr lang="fi-FI" sz="1100" b="1" dirty="0" err="1">
                <a:solidFill>
                  <a:srgbClr val="003399"/>
                </a:solidFill>
              </a:rPr>
              <a:t>minimum</a:t>
            </a:r>
            <a:r>
              <a:rPr lang="fi-FI" sz="1100" b="1" dirty="0">
                <a:solidFill>
                  <a:srgbClr val="003399"/>
                </a:solidFill>
              </a:rPr>
              <a:t> </a:t>
            </a:r>
            <a:r>
              <a:rPr lang="fi-FI" sz="1100" b="1" dirty="0" err="1">
                <a:solidFill>
                  <a:srgbClr val="003399"/>
                </a:solidFill>
              </a:rPr>
              <a:t>travel</a:t>
            </a:r>
            <a:r>
              <a:rPr lang="fi-FI" sz="1100" b="1" dirty="0">
                <a:solidFill>
                  <a:srgbClr val="003399"/>
                </a:solidFill>
              </a:rPr>
              <a:t> </a:t>
            </a:r>
            <a:r>
              <a:rPr lang="fi-FI" sz="1100" b="1" dirty="0" err="1">
                <a:solidFill>
                  <a:srgbClr val="003399"/>
                </a:solidFill>
              </a:rPr>
              <a:t>time</a:t>
            </a:r>
            <a:r>
              <a:rPr lang="fi-FI" sz="1100" b="1" dirty="0">
                <a:solidFill>
                  <a:srgbClr val="003399"/>
                </a:solidFill>
              </a:rPr>
              <a:t> 5h 30min)</a:t>
            </a:r>
          </a:p>
          <a:p>
            <a:pPr marL="0" indent="0" eaLnBrk="1" hangingPunct="1"/>
            <a:endParaRPr lang="fi-FI" sz="1100" b="1" dirty="0">
              <a:solidFill>
                <a:srgbClr val="003399"/>
              </a:solidFill>
            </a:endParaRPr>
          </a:p>
          <a:p>
            <a:pPr marL="0" indent="0" eaLnBrk="1" hangingPunct="1"/>
            <a:r>
              <a:rPr lang="fi-FI" sz="1100" b="1" dirty="0">
                <a:solidFill>
                  <a:srgbClr val="003399"/>
                </a:solidFill>
              </a:rPr>
              <a:t>Train </a:t>
            </a:r>
            <a:r>
              <a:rPr lang="fi-FI" sz="1100" b="1" dirty="0" err="1">
                <a:solidFill>
                  <a:srgbClr val="003399"/>
                </a:solidFill>
              </a:rPr>
              <a:t>schedules</a:t>
            </a:r>
            <a:r>
              <a:rPr lang="fi-FI" sz="1100" b="1" dirty="0">
                <a:solidFill>
                  <a:srgbClr val="003399"/>
                </a:solidFill>
              </a:rPr>
              <a:t>: </a:t>
            </a:r>
            <a:r>
              <a:rPr lang="fi-FI" sz="1100" dirty="0">
                <a:solidFill>
                  <a:srgbClr val="003399"/>
                </a:solidFill>
                <a:hlinkClick r:id="rId2"/>
              </a:rPr>
              <a:t>https://www.vr.fi/cs/vr/en/frontpage</a:t>
            </a:r>
            <a:r>
              <a:rPr lang="fi-FI" sz="1100" dirty="0">
                <a:solidFill>
                  <a:srgbClr val="003399"/>
                </a:solidFill>
              </a:rPr>
              <a:t> </a:t>
            </a:r>
          </a:p>
          <a:p>
            <a:pPr marL="0" indent="0" eaLnBrk="1" hangingPunct="1"/>
            <a:endParaRPr lang="fi-FI" sz="1100" dirty="0">
              <a:solidFill>
                <a:srgbClr val="003399"/>
              </a:solidFill>
            </a:endParaRPr>
          </a:p>
          <a:p>
            <a:pPr marL="0" indent="0" eaLnBrk="1" hangingPunct="1"/>
            <a:r>
              <a:rPr lang="fi-FI" sz="1100" b="1" dirty="0" err="1">
                <a:solidFill>
                  <a:srgbClr val="003399"/>
                </a:solidFill>
              </a:rPr>
              <a:t>Schedules</a:t>
            </a:r>
            <a:r>
              <a:rPr lang="fi-FI" sz="1100" b="1" dirty="0">
                <a:solidFill>
                  <a:srgbClr val="003399"/>
                </a:solidFill>
              </a:rPr>
              <a:t> for </a:t>
            </a:r>
            <a:r>
              <a:rPr lang="fi-FI" sz="1100" b="1" dirty="0" err="1">
                <a:solidFill>
                  <a:srgbClr val="003399"/>
                </a:solidFill>
              </a:rPr>
              <a:t>airport</a:t>
            </a:r>
            <a:r>
              <a:rPr lang="fi-FI" sz="1100" b="1" dirty="0">
                <a:solidFill>
                  <a:srgbClr val="003399"/>
                </a:solidFill>
              </a:rPr>
              <a:t> </a:t>
            </a:r>
            <a:r>
              <a:rPr lang="fi-FI" sz="1100" b="1" dirty="0" err="1">
                <a:solidFill>
                  <a:srgbClr val="003399"/>
                </a:solidFill>
              </a:rPr>
              <a:t>bus</a:t>
            </a:r>
            <a:r>
              <a:rPr lang="fi-FI" sz="1100" b="1" dirty="0">
                <a:solidFill>
                  <a:srgbClr val="003399"/>
                </a:solidFill>
              </a:rPr>
              <a:t> </a:t>
            </a:r>
            <a:r>
              <a:rPr lang="fi-FI" sz="1100" b="1" dirty="0" err="1">
                <a:solidFill>
                  <a:srgbClr val="003399"/>
                </a:solidFill>
              </a:rPr>
              <a:t>transportations</a:t>
            </a:r>
            <a:r>
              <a:rPr lang="fi-FI" sz="1100" b="1" dirty="0">
                <a:solidFill>
                  <a:srgbClr val="003399"/>
                </a:solidFill>
              </a:rPr>
              <a:t> (Kemi-Tornio – Oulu – Kemi-Tornio)</a:t>
            </a:r>
            <a:r>
              <a:rPr lang="fi-FI" sz="1100" dirty="0">
                <a:solidFill>
                  <a:srgbClr val="003399"/>
                </a:solidFill>
              </a:rPr>
              <a:t>: </a:t>
            </a:r>
            <a:r>
              <a:rPr lang="fi-FI" sz="1100" dirty="0">
                <a:solidFill>
                  <a:srgbClr val="003399"/>
                </a:solidFill>
                <a:hlinkClick r:id="rId3"/>
              </a:rPr>
              <a:t>https://www.finavia.fi/en/oulu/oulu-airport-air-traffic-in-the-summer-2017/transportations/</a:t>
            </a:r>
            <a:r>
              <a:rPr lang="fi-FI" sz="1100" dirty="0">
                <a:solidFill>
                  <a:srgbClr val="003399"/>
                </a:solidFill>
              </a:rPr>
              <a:t> </a:t>
            </a:r>
          </a:p>
          <a:p>
            <a:pPr marL="0" indent="0" eaLnBrk="1" hangingPunct="1"/>
            <a:endParaRPr lang="fi-FI" sz="1100" dirty="0">
              <a:solidFill>
                <a:srgbClr val="003399"/>
              </a:solidFill>
            </a:endParaRPr>
          </a:p>
          <a:p>
            <a:pPr marL="0" indent="0" eaLnBrk="1" hangingPunct="1"/>
            <a:r>
              <a:rPr lang="fi-FI" sz="1100" b="1" dirty="0" err="1">
                <a:solidFill>
                  <a:srgbClr val="003399"/>
                </a:solidFill>
              </a:rPr>
              <a:t>Registration</a:t>
            </a:r>
            <a:r>
              <a:rPr lang="fi-FI" sz="1100" b="1" dirty="0">
                <a:solidFill>
                  <a:srgbClr val="003399"/>
                </a:solidFill>
              </a:rPr>
              <a:t> to </a:t>
            </a:r>
            <a:r>
              <a:rPr lang="fi-FI" sz="1100" b="1" dirty="0" err="1">
                <a:solidFill>
                  <a:srgbClr val="003399"/>
                </a:solidFill>
              </a:rPr>
              <a:t>airport</a:t>
            </a:r>
            <a:r>
              <a:rPr lang="fi-FI" sz="1100" b="1" dirty="0">
                <a:solidFill>
                  <a:srgbClr val="003399"/>
                </a:solidFill>
              </a:rPr>
              <a:t> </a:t>
            </a:r>
            <a:r>
              <a:rPr lang="fi-FI" sz="1100" b="1" dirty="0" err="1">
                <a:solidFill>
                  <a:srgbClr val="003399"/>
                </a:solidFill>
              </a:rPr>
              <a:t>bus</a:t>
            </a:r>
            <a:r>
              <a:rPr lang="fi-FI" sz="1100" b="1" dirty="0">
                <a:solidFill>
                  <a:srgbClr val="003399"/>
                </a:solidFill>
              </a:rPr>
              <a:t> </a:t>
            </a:r>
            <a:r>
              <a:rPr lang="fi-FI" sz="1100" b="1" dirty="0" err="1">
                <a:solidFill>
                  <a:srgbClr val="003399"/>
                </a:solidFill>
              </a:rPr>
              <a:t>transportation</a:t>
            </a:r>
            <a:r>
              <a:rPr lang="fi-FI" sz="1100" dirty="0">
                <a:solidFill>
                  <a:srgbClr val="003399"/>
                </a:solidFill>
              </a:rPr>
              <a:t>: </a:t>
            </a:r>
            <a:r>
              <a:rPr lang="fi-FI" sz="1100" dirty="0">
                <a:solidFill>
                  <a:srgbClr val="003399"/>
                </a:solidFill>
                <a:hlinkClick r:id="rId4"/>
              </a:rPr>
              <a:t>https://www.finavia.fi/en/oulu/oulu-airport-air-traffic-in-the-summer-2017/registration-to-transportation/</a:t>
            </a:r>
            <a:r>
              <a:rPr lang="fi-FI" sz="1100" dirty="0">
                <a:solidFill>
                  <a:srgbClr val="003399"/>
                </a:solidFill>
              </a:rPr>
              <a:t> </a:t>
            </a:r>
          </a:p>
          <a:p>
            <a:pPr marL="0" indent="0" eaLnBrk="1" hangingPunct="1"/>
            <a:endParaRPr lang="fi-FI" sz="1100" dirty="0">
              <a:solidFill>
                <a:srgbClr val="003399"/>
              </a:solidFill>
            </a:endParaRPr>
          </a:p>
          <a:p>
            <a:pPr marL="0" indent="0" eaLnBrk="1" hangingPunct="1"/>
            <a:r>
              <a:rPr lang="fi-FI" sz="1100" b="1" dirty="0" err="1">
                <a:solidFill>
                  <a:srgbClr val="003399"/>
                </a:solidFill>
              </a:rPr>
              <a:t>Car</a:t>
            </a:r>
            <a:r>
              <a:rPr lang="fi-FI" sz="1100" b="1" dirty="0">
                <a:solidFill>
                  <a:srgbClr val="003399"/>
                </a:solidFill>
              </a:rPr>
              <a:t> </a:t>
            </a:r>
            <a:r>
              <a:rPr lang="fi-FI" sz="1100" b="1" dirty="0" err="1">
                <a:solidFill>
                  <a:srgbClr val="003399"/>
                </a:solidFill>
              </a:rPr>
              <a:t>rentals</a:t>
            </a:r>
            <a:r>
              <a:rPr lang="fi-FI" sz="1100" dirty="0">
                <a:solidFill>
                  <a:srgbClr val="003399"/>
                </a:solidFill>
              </a:rPr>
              <a:t>:</a:t>
            </a:r>
          </a:p>
          <a:p>
            <a:pPr marL="0" indent="0" eaLnBrk="1" hangingPunct="1"/>
            <a:r>
              <a:rPr lang="fi-FI" sz="1100" dirty="0">
                <a:solidFill>
                  <a:srgbClr val="003399"/>
                </a:solidFill>
                <a:hlinkClick r:id="rId5"/>
              </a:rPr>
              <a:t>https://www.sixt.fi/en/</a:t>
            </a:r>
            <a:endParaRPr lang="fi-FI" sz="1100" dirty="0">
              <a:solidFill>
                <a:srgbClr val="003399"/>
              </a:solidFill>
            </a:endParaRPr>
          </a:p>
          <a:p>
            <a:pPr marL="0" indent="0" eaLnBrk="1" hangingPunct="1"/>
            <a:r>
              <a:rPr lang="fi-FI" sz="1100" dirty="0">
                <a:solidFill>
                  <a:srgbClr val="003399"/>
                </a:solidFill>
                <a:hlinkClick r:id="rId6"/>
              </a:rPr>
              <a:t>https://secure.avis.fi/en/</a:t>
            </a:r>
            <a:r>
              <a:rPr lang="fi-FI" sz="1100" dirty="0">
                <a:solidFill>
                  <a:srgbClr val="003399"/>
                </a:solidFill>
              </a:rPr>
              <a:t>? </a:t>
            </a:r>
            <a:endParaRPr lang="fi-FI" sz="11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3</a:t>
            </a:fld>
            <a:endParaRPr lang="en-US" sz="1400">
              <a:latin typeface="Myriad Pro" charset="0"/>
            </a:endParaRPr>
          </a:p>
        </p:txBody>
      </p:sp>
    </p:spTree>
    <p:extLst>
      <p:ext uri="{BB962C8B-B14F-4D97-AF65-F5344CB8AC3E}">
        <p14:creationId xmlns:p14="http://schemas.microsoft.com/office/powerpoint/2010/main" val="100141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i-FI" altLang="zh-CN" dirty="0" err="1"/>
              <a:t>Getting</a:t>
            </a:r>
            <a:r>
              <a:rPr lang="fi-FI" altLang="zh-CN" dirty="0"/>
              <a:t> </a:t>
            </a:r>
            <a:r>
              <a:rPr lang="fi-FI" altLang="zh-CN" dirty="0" err="1"/>
              <a:t>from</a:t>
            </a:r>
            <a:r>
              <a:rPr lang="fi-FI" altLang="zh-CN" dirty="0"/>
              <a:t> Helsinki to </a:t>
            </a:r>
            <a:r>
              <a:rPr lang="fi-FI" altLang="zh-CN" dirty="0" smtClean="0"/>
              <a:t>Oulu (2)</a:t>
            </a:r>
            <a:endParaRPr kumimoji="1" lang="zh-CN" altLang="en-US" dirty="0"/>
          </a:p>
        </p:txBody>
      </p:sp>
      <p:sp>
        <p:nvSpPr>
          <p:cNvPr id="3" name="内容占位符 2"/>
          <p:cNvSpPr>
            <a:spLocks noGrp="1"/>
          </p:cNvSpPr>
          <p:nvPr>
            <p:ph idx="1"/>
          </p:nvPr>
        </p:nvSpPr>
        <p:spPr/>
        <p:txBody>
          <a:bodyPr/>
          <a:lstStyle/>
          <a:p>
            <a:pPr>
              <a:buFont typeface="Arial"/>
              <a:buChar char="•"/>
            </a:pPr>
            <a:r>
              <a:rPr kumimoji="1" lang="en-US" altLang="zh-CN" dirty="0"/>
              <a:t> The coach/bus from </a:t>
            </a:r>
            <a:r>
              <a:rPr kumimoji="1" lang="en-US" altLang="zh-CN" dirty="0" err="1"/>
              <a:t>Kemi</a:t>
            </a:r>
            <a:r>
              <a:rPr kumimoji="1" lang="en-US" altLang="zh-CN" dirty="0"/>
              <a:t> airport arrives at Oulu bus station, which is located in Oulu city </a:t>
            </a:r>
            <a:r>
              <a:rPr kumimoji="1" lang="en-US" altLang="zh-CN" dirty="0" err="1"/>
              <a:t>centre</a:t>
            </a:r>
            <a:r>
              <a:rPr kumimoji="1" lang="en-US" altLang="zh-CN" dirty="0"/>
              <a:t>. The distance from the station to the hotel is only 1,5 kilometers. However, there are no convenient public transportation options from the bus station to the hotel available, so the easiest way is to take a taxi to the hotel. There is a taxi pole on one side of the bus station. There are no subways or trams in Oulu. </a:t>
            </a:r>
          </a:p>
          <a:p>
            <a:pPr>
              <a:buFont typeface="Arial"/>
              <a:buChar char="•"/>
            </a:pPr>
            <a:r>
              <a:rPr kumimoji="1" lang="en-US" altLang="zh-CN" dirty="0"/>
              <a:t>Oulu taxi service in English: http://</a:t>
            </a:r>
            <a:r>
              <a:rPr kumimoji="1" lang="en-US" altLang="zh-CN" dirty="0" err="1"/>
              <a:t>www.oulunaluetaksi.fi</a:t>
            </a:r>
            <a:r>
              <a:rPr kumimoji="1" lang="en-US" altLang="zh-CN" dirty="0"/>
              <a:t>/</a:t>
            </a:r>
            <a:r>
              <a:rPr kumimoji="1" lang="en-US" altLang="zh-CN" dirty="0" err="1"/>
              <a:t>sivu</a:t>
            </a:r>
            <a:r>
              <a:rPr kumimoji="1" lang="en-US" altLang="zh-CN" dirty="0"/>
              <a:t>/fi/</a:t>
            </a:r>
            <a:r>
              <a:rPr kumimoji="1" lang="en-US" altLang="zh-CN" dirty="0" err="1"/>
              <a:t>in_english</a:t>
            </a:r>
            <a:r>
              <a:rPr kumimoji="1" lang="en-US" altLang="zh-CN" dirty="0" smtClean="0"/>
              <a:t>/ </a:t>
            </a:r>
            <a:endParaRPr kumimoji="1" lang="en-US" altLang="zh-CN" dirty="0"/>
          </a:p>
          <a:p>
            <a:pPr>
              <a:buFont typeface="Arial"/>
              <a:buChar char="•"/>
            </a:pPr>
            <a:r>
              <a:rPr kumimoji="1" lang="en-US" altLang="zh-CN" dirty="0"/>
              <a:t>To call a taxi: </a:t>
            </a:r>
          </a:p>
          <a:p>
            <a:pPr marL="457200" lvl="1" indent="0">
              <a:buNone/>
            </a:pPr>
            <a:r>
              <a:rPr kumimoji="1" lang="en-US" altLang="zh-CN" dirty="0"/>
              <a:t>- When in Finland: 0600-30081 (1,59 € + 0,48€/min + local network charge)</a:t>
            </a:r>
          </a:p>
          <a:p>
            <a:pPr>
              <a:buFont typeface="Arial"/>
              <a:buChar char="•"/>
            </a:pPr>
            <a:endParaRPr kumimoji="1" lang="en-US" altLang="zh-CN" dirty="0"/>
          </a:p>
          <a:p>
            <a:pPr marL="457200" lvl="1" indent="0">
              <a:buNone/>
            </a:pPr>
            <a:r>
              <a:rPr kumimoji="1" lang="en-US" altLang="zh-CN" dirty="0"/>
              <a:t>- Calling from abroad: +358 600 30081</a:t>
            </a:r>
            <a:endParaRPr kumimoji="1" lang="zh-CN" altLang="en-US" dirty="0"/>
          </a:p>
        </p:txBody>
      </p:sp>
      <p:sp>
        <p:nvSpPr>
          <p:cNvPr id="4" name="日期占位符 3"/>
          <p:cNvSpPr>
            <a:spLocks noGrp="1"/>
          </p:cNvSpPr>
          <p:nvPr>
            <p:ph type="dt" sz="half" idx="10"/>
          </p:nvPr>
        </p:nvSpPr>
        <p:spPr/>
        <p:txBody>
          <a:bodyPr/>
          <a:lstStyle/>
          <a:p>
            <a:pPr>
              <a:defRPr/>
            </a:pPr>
            <a:r>
              <a:rPr lang="en-US" smtClean="0"/>
              <a:t>Insert Date here</a:t>
            </a:r>
            <a:endParaRPr lang="en-US"/>
          </a:p>
        </p:txBody>
      </p:sp>
      <p:sp>
        <p:nvSpPr>
          <p:cNvPr id="5" name="页脚占位符 4"/>
          <p:cNvSpPr>
            <a:spLocks noGrp="1"/>
          </p:cNvSpPr>
          <p:nvPr>
            <p:ph type="ftr" sz="quarter" idx="11"/>
          </p:nvPr>
        </p:nvSpPr>
        <p:spPr/>
        <p:txBody>
          <a:bodyPr/>
          <a:lstStyle/>
          <a:p>
            <a:pPr>
              <a:defRPr/>
            </a:pPr>
            <a:r>
              <a:rPr lang="en-US" smtClean="0"/>
              <a:t>Insert Title here</a:t>
            </a:r>
            <a:endParaRPr lang="en-US"/>
          </a:p>
        </p:txBody>
      </p:sp>
      <p:sp>
        <p:nvSpPr>
          <p:cNvPr id="6" name="幻灯片编号占位符 5"/>
          <p:cNvSpPr>
            <a:spLocks noGrp="1"/>
          </p:cNvSpPr>
          <p:nvPr>
            <p:ph type="sldNum" sz="quarter" idx="12"/>
          </p:nvPr>
        </p:nvSpPr>
        <p:spPr/>
        <p:txBody>
          <a:bodyPr/>
          <a:lstStyle/>
          <a:p>
            <a:pPr>
              <a:defRPr/>
            </a:pPr>
            <a:fld id="{BC2E1C35-070C-B34E-A7FF-C7EF50ECC007}" type="slidenum">
              <a:rPr lang="en-US" smtClean="0"/>
              <a:pPr>
                <a:defRPr/>
              </a:pPr>
              <a:t>4</a:t>
            </a:fld>
            <a:endParaRPr lang="en-US" sz="1400">
              <a:latin typeface="Myriad Pro" charset="0"/>
            </a:endParaRPr>
          </a:p>
        </p:txBody>
      </p:sp>
    </p:spTree>
    <p:extLst>
      <p:ext uri="{BB962C8B-B14F-4D97-AF65-F5344CB8AC3E}">
        <p14:creationId xmlns:p14="http://schemas.microsoft.com/office/powerpoint/2010/main" val="338519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Getting</a:t>
            </a:r>
            <a:r>
              <a:rPr lang="fi-FI" dirty="0"/>
              <a:t> to Oulu via Kemi-Tornio </a:t>
            </a:r>
            <a:r>
              <a:rPr lang="fi-FI" dirty="0" err="1"/>
              <a:t>airport</a:t>
            </a:r>
            <a:endParaRPr lang="fi-FI" dirty="0"/>
          </a:p>
        </p:txBody>
      </p:sp>
      <p:pic>
        <p:nvPicPr>
          <p:cNvPr id="8" name="Sisällön paikkamerkki 7"/>
          <p:cNvPicPr>
            <a:picLocks noGrp="1" noChangeAspect="1"/>
          </p:cNvPicPr>
          <p:nvPr>
            <p:ph idx="1"/>
          </p:nvPr>
        </p:nvPicPr>
        <p:blipFill>
          <a:blip r:embed="rId2"/>
          <a:stretch>
            <a:fillRect/>
          </a:stretch>
        </p:blipFill>
        <p:spPr>
          <a:xfrm>
            <a:off x="304800" y="1524000"/>
            <a:ext cx="3842606" cy="4648200"/>
          </a:xfrm>
          <a:prstGeom prst="rect">
            <a:avLst/>
          </a:prstGeom>
        </p:spPr>
      </p:pic>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5</a:t>
            </a:fld>
            <a:endParaRPr lang="en-US" sz="1400">
              <a:latin typeface="Myriad Pro" charset="0"/>
            </a:endParaRPr>
          </a:p>
        </p:txBody>
      </p:sp>
      <p:pic>
        <p:nvPicPr>
          <p:cNvPr id="7" name="Kuva 6"/>
          <p:cNvPicPr>
            <a:picLocks noChangeAspect="1"/>
          </p:cNvPicPr>
          <p:nvPr/>
        </p:nvPicPr>
        <p:blipFill>
          <a:blip r:embed="rId3"/>
          <a:stretch>
            <a:fillRect/>
          </a:stretch>
        </p:blipFill>
        <p:spPr>
          <a:xfrm>
            <a:off x="4419600" y="1524000"/>
            <a:ext cx="4529775" cy="4648200"/>
          </a:xfrm>
          <a:prstGeom prst="rect">
            <a:avLst/>
          </a:prstGeom>
        </p:spPr>
      </p:pic>
    </p:spTree>
    <p:extLst>
      <p:ext uri="{BB962C8B-B14F-4D97-AF65-F5344CB8AC3E}">
        <p14:creationId xmlns:p14="http://schemas.microsoft.com/office/powerpoint/2010/main" val="422341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Lodging</a:t>
            </a:r>
            <a:r>
              <a:rPr lang="fi-FI" dirty="0"/>
              <a:t> option</a:t>
            </a:r>
          </a:p>
        </p:txBody>
      </p:sp>
      <p:sp>
        <p:nvSpPr>
          <p:cNvPr id="3" name="Sisällön paikkamerkki 2"/>
          <p:cNvSpPr>
            <a:spLocks noGrp="1"/>
          </p:cNvSpPr>
          <p:nvPr>
            <p:ph idx="1"/>
          </p:nvPr>
        </p:nvSpPr>
        <p:spPr>
          <a:xfrm>
            <a:off x="609600" y="1524000"/>
            <a:ext cx="8077200" cy="4648200"/>
          </a:xfrm>
        </p:spPr>
        <p:txBody>
          <a:bodyPr/>
          <a:lstStyle/>
          <a:p>
            <a:r>
              <a:rPr lang="fi-FI" sz="1100" b="1" dirty="0"/>
              <a:t>Hotel Lasaretti </a:t>
            </a:r>
          </a:p>
          <a:p>
            <a:r>
              <a:rPr lang="fi-FI" sz="1100" dirty="0" err="1"/>
              <a:t>Address</a:t>
            </a:r>
            <a:r>
              <a:rPr lang="fi-FI" sz="1100" dirty="0"/>
              <a:t>: Kasarmintie 13b, FIN-90130 Oulu</a:t>
            </a:r>
            <a:endParaRPr lang="en-US" sz="1100" dirty="0"/>
          </a:p>
          <a:p>
            <a:r>
              <a:rPr lang="en-US" sz="1100" dirty="0"/>
              <a:t>Prices on Hotel </a:t>
            </a:r>
            <a:r>
              <a:rPr lang="en-US" sz="1100" dirty="0" err="1"/>
              <a:t>Lasaretti</a:t>
            </a:r>
            <a:r>
              <a:rPr lang="en-US" sz="1100" dirty="0"/>
              <a:t>: 93 €/night/single room, 110 €/night/double room.</a:t>
            </a:r>
          </a:p>
          <a:p>
            <a:r>
              <a:rPr lang="en-US" sz="1100" dirty="0"/>
              <a:t>Reservations: </a:t>
            </a:r>
            <a:r>
              <a:rPr lang="en-US" sz="1100" dirty="0">
                <a:hlinkClick r:id="rId2"/>
              </a:rPr>
              <a:t>lasaretti@lasaretti.com</a:t>
            </a:r>
            <a:r>
              <a:rPr lang="en-US" sz="1100" dirty="0"/>
              <a:t> or tel. </a:t>
            </a:r>
            <a:r>
              <a:rPr lang="en-US" sz="1100" dirty="0">
                <a:hlinkClick r:id="rId3"/>
              </a:rPr>
              <a:t>+358 20 757 4700</a:t>
            </a:r>
            <a:r>
              <a:rPr lang="en-US" sz="1100" dirty="0"/>
              <a:t>. </a:t>
            </a:r>
          </a:p>
          <a:p>
            <a:r>
              <a:rPr lang="en-US" sz="1100" dirty="0"/>
              <a:t>Block code: “Sarokal”. Room block is valid until 14</a:t>
            </a:r>
            <a:r>
              <a:rPr lang="en-US" sz="1100" baseline="30000" dirty="0"/>
              <a:t>th</a:t>
            </a:r>
            <a:r>
              <a:rPr lang="en-US" sz="1100" dirty="0"/>
              <a:t> June 2017. </a:t>
            </a:r>
          </a:p>
          <a:p>
            <a:r>
              <a:rPr lang="en-US" sz="1100" dirty="0"/>
              <a:t>More information: </a:t>
            </a:r>
            <a:r>
              <a:rPr lang="en-US" sz="1100" dirty="0">
                <a:hlinkClick r:id="rId4"/>
              </a:rPr>
              <a:t>http://lasaretti.com/en/rooms/</a:t>
            </a:r>
            <a:r>
              <a:rPr lang="en-US" sz="1100" dirty="0"/>
              <a:t> ”   </a:t>
            </a:r>
            <a:endParaRPr lang="fi-FI" sz="1100" dirty="0"/>
          </a:p>
          <a:p>
            <a:r>
              <a:rPr lang="fi-FI" sz="1100" dirty="0" err="1"/>
              <a:t>Parking</a:t>
            </a:r>
            <a:r>
              <a:rPr lang="fi-FI" sz="1100" dirty="0"/>
              <a:t> </a:t>
            </a:r>
            <a:r>
              <a:rPr lang="fi-FI" sz="1100" dirty="0" err="1"/>
              <a:t>included</a:t>
            </a:r>
            <a:r>
              <a:rPr lang="fi-FI" sz="1100" dirty="0"/>
              <a:t>	</a:t>
            </a:r>
          </a:p>
          <a:p>
            <a:r>
              <a:rPr lang="fi-FI" sz="1100" dirty="0"/>
              <a:t>Breakfast </a:t>
            </a:r>
            <a:r>
              <a:rPr lang="fi-FI" sz="1100" dirty="0" err="1"/>
              <a:t>included</a:t>
            </a:r>
            <a:endParaRPr lang="fi-FI" sz="1100" dirty="0"/>
          </a:p>
          <a:p>
            <a:pPr marL="0" indent="0" eaLnBrk="1" hangingPunct="1"/>
            <a:r>
              <a:rPr lang="en-US" sz="1100" dirty="0">
                <a:hlinkClick r:id="rId5"/>
              </a:rPr>
              <a:t>https://lasaretti.com/en/</a:t>
            </a:r>
            <a:endParaRPr lang="en-US" sz="1100" dirty="0"/>
          </a:p>
          <a:p>
            <a:pPr marL="0" indent="0" eaLnBrk="1" hangingPunct="1"/>
            <a:endParaRPr lang="en-US" sz="1100" dirty="0"/>
          </a:p>
          <a:p>
            <a:pPr marL="0" indent="0" eaLnBrk="1" hangingPunct="1"/>
            <a:r>
              <a:rPr lang="fi-FI" sz="1100" dirty="0"/>
              <a:t/>
            </a:r>
            <a:br>
              <a:rPr lang="fi-FI" sz="1100" dirty="0"/>
            </a:br>
            <a:endParaRPr lang="fi-FI"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6</a:t>
            </a:fld>
            <a:endParaRPr lang="en-US" sz="1400">
              <a:latin typeface="Myriad Pro" charset="0"/>
            </a:endParaRPr>
          </a:p>
        </p:txBody>
      </p:sp>
      <p:pic>
        <p:nvPicPr>
          <p:cNvPr id="2052" name="Picture 4" descr="Image result for lasaretti oul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450" y="3124200"/>
            <a:ext cx="58674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93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Meeting</a:t>
            </a:r>
            <a:r>
              <a:rPr lang="fi-FI" dirty="0"/>
              <a:t> </a:t>
            </a:r>
            <a:r>
              <a:rPr lang="fi-FI" dirty="0" err="1"/>
              <a:t>venue</a:t>
            </a:r>
            <a:endParaRPr lang="fi-FI" dirty="0"/>
          </a:p>
        </p:txBody>
      </p:sp>
      <p:sp>
        <p:nvSpPr>
          <p:cNvPr id="3" name="Sisällön paikkamerkki 2"/>
          <p:cNvSpPr>
            <a:spLocks noGrp="1"/>
          </p:cNvSpPr>
          <p:nvPr>
            <p:ph idx="1"/>
          </p:nvPr>
        </p:nvSpPr>
        <p:spPr/>
        <p:txBody>
          <a:bodyPr/>
          <a:lstStyle/>
          <a:p>
            <a:r>
              <a:rPr lang="fi-FI" dirty="0"/>
              <a:t>Hotel Lasaretti, M</a:t>
            </a:r>
            <a:r>
              <a:rPr lang="fi-FI" cap="all" dirty="0"/>
              <a:t>ERIKOSKI HALL</a:t>
            </a:r>
          </a:p>
          <a:p>
            <a:r>
              <a:rPr lang="fi-FI" dirty="0">
                <a:hlinkClick r:id="rId2"/>
              </a:rPr>
              <a:t>https://lasaretti.com/en/meetings-parties/venues/merikoskihall/</a:t>
            </a:r>
            <a:endParaRPr lang="fi-FI" dirty="0"/>
          </a:p>
          <a:p>
            <a:endParaRPr lang="fi-FI"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7</a:t>
            </a:fld>
            <a:endParaRPr lang="en-US" sz="1400">
              <a:latin typeface="Myriad Pro" charset="0"/>
            </a:endParaRPr>
          </a:p>
        </p:txBody>
      </p:sp>
    </p:spTree>
    <p:extLst>
      <p:ext uri="{BB962C8B-B14F-4D97-AF65-F5344CB8AC3E}">
        <p14:creationId xmlns:p14="http://schemas.microsoft.com/office/powerpoint/2010/main" val="348457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Visa </a:t>
            </a:r>
            <a:r>
              <a:rPr lang="fi-FI" dirty="0" err="1"/>
              <a:t>Information</a:t>
            </a:r>
            <a:endParaRPr lang="fi-FI" dirty="0"/>
          </a:p>
        </p:txBody>
      </p:sp>
      <p:sp>
        <p:nvSpPr>
          <p:cNvPr id="3" name="Sisällön paikkamerkki 2"/>
          <p:cNvSpPr>
            <a:spLocks noGrp="1"/>
          </p:cNvSpPr>
          <p:nvPr>
            <p:ph idx="1"/>
          </p:nvPr>
        </p:nvSpPr>
        <p:spPr/>
        <p:txBody>
          <a:bodyPr/>
          <a:lstStyle/>
          <a:p>
            <a:r>
              <a:rPr kumimoji="1" lang="en-US" altLang="zh-CN" dirty="0"/>
              <a:t>For</a:t>
            </a:r>
            <a:r>
              <a:rPr kumimoji="1" lang="zh-CN" altLang="en-US" dirty="0"/>
              <a:t> </a:t>
            </a:r>
            <a:r>
              <a:rPr kumimoji="1" lang="en-US" altLang="zh-CN" dirty="0"/>
              <a:t>invitation</a:t>
            </a:r>
            <a:r>
              <a:rPr kumimoji="1" lang="zh-CN" altLang="en-US" dirty="0"/>
              <a:t> </a:t>
            </a:r>
            <a:r>
              <a:rPr kumimoji="1" lang="en-US" altLang="zh-CN" dirty="0"/>
              <a:t>letter,</a:t>
            </a:r>
            <a:r>
              <a:rPr kumimoji="1" lang="zh-CN" altLang="en-US" dirty="0"/>
              <a:t> </a:t>
            </a:r>
            <a:r>
              <a:rPr kumimoji="1" lang="en-US" altLang="zh-CN" dirty="0"/>
              <a:t>please contact with </a:t>
            </a:r>
            <a:r>
              <a:rPr lang="en-US" altLang="zh-CN" dirty="0" err="1"/>
              <a:t>Mikko</a:t>
            </a:r>
            <a:r>
              <a:rPr lang="en-US" altLang="zh-CN" dirty="0"/>
              <a:t> </a:t>
            </a:r>
            <a:r>
              <a:rPr lang="en-US" altLang="zh-CN" dirty="0" err="1"/>
              <a:t>Karppinen</a:t>
            </a:r>
            <a:r>
              <a:rPr lang="zh-CN" altLang="en-US" dirty="0"/>
              <a:t> </a:t>
            </a:r>
            <a:r>
              <a:rPr lang="en-US" altLang="zh-CN" dirty="0"/>
              <a:t>(</a:t>
            </a:r>
            <a:r>
              <a:rPr lang="en-US" altLang="zh-CN" dirty="0" err="1"/>
              <a:t>mikko.karppinen@</a:t>
            </a:r>
            <a:r>
              <a:rPr lang="en-US" altLang="zh-CN" dirty="0" err="1" smtClean="0"/>
              <a:t>sarokal.fi</a:t>
            </a:r>
            <a:r>
              <a:rPr lang="zh-CN" altLang="en-US" dirty="0" smtClean="0"/>
              <a:t>)</a:t>
            </a:r>
            <a:r>
              <a:rPr lang="en-US" altLang="zh-CN" dirty="0" smtClean="0"/>
              <a:t> and </a:t>
            </a:r>
            <a:r>
              <a:rPr kumimoji="1" lang="en-US" altLang="zh-CN" dirty="0" smtClean="0"/>
              <a:t>provide </a:t>
            </a:r>
            <a:r>
              <a:rPr kumimoji="1" lang="en-US" altLang="zh-CN" dirty="0"/>
              <a:t>the following information:</a:t>
            </a:r>
          </a:p>
          <a:p>
            <a:pPr lvl="1"/>
            <a:r>
              <a:rPr kumimoji="1" lang="en-US" altLang="zh-CN" dirty="0"/>
              <a:t>First Name, Last Name:</a:t>
            </a:r>
          </a:p>
          <a:p>
            <a:pPr lvl="1"/>
            <a:r>
              <a:rPr kumimoji="1" lang="en-US" altLang="zh-CN" dirty="0"/>
              <a:t>Company Name:</a:t>
            </a:r>
          </a:p>
          <a:p>
            <a:pPr lvl="1"/>
            <a:r>
              <a:rPr kumimoji="1" lang="en-US" altLang="zh-CN" dirty="0"/>
              <a:t>Company Address:</a:t>
            </a:r>
          </a:p>
          <a:p>
            <a:pPr lvl="1"/>
            <a:r>
              <a:rPr kumimoji="1" lang="en-US" altLang="zh-CN" dirty="0"/>
              <a:t>Company Phone:</a:t>
            </a:r>
          </a:p>
          <a:p>
            <a:pPr lvl="1"/>
            <a:r>
              <a:rPr kumimoji="1" lang="en-US" altLang="zh-CN" dirty="0"/>
              <a:t>Company E-mail:</a:t>
            </a:r>
          </a:p>
          <a:p>
            <a:pPr lvl="1"/>
            <a:r>
              <a:rPr kumimoji="1" lang="en-US" altLang="zh-CN" dirty="0"/>
              <a:t>Mobile Phone (If possible):</a:t>
            </a:r>
          </a:p>
          <a:p>
            <a:pPr lvl="1"/>
            <a:r>
              <a:rPr kumimoji="1" lang="en-US" altLang="zh-CN" dirty="0"/>
              <a:t>Date of Birth:</a:t>
            </a:r>
          </a:p>
          <a:p>
            <a:pPr lvl="1"/>
            <a:r>
              <a:rPr kumimoji="1" lang="en-US" altLang="zh-CN" dirty="0"/>
              <a:t>Place of Birth:</a:t>
            </a:r>
          </a:p>
          <a:p>
            <a:pPr lvl="1"/>
            <a:r>
              <a:rPr kumimoji="1" lang="en-US" altLang="zh-CN" dirty="0"/>
              <a:t>Passport ID Number:</a:t>
            </a:r>
          </a:p>
          <a:p>
            <a:pPr lvl="1"/>
            <a:r>
              <a:rPr kumimoji="1" lang="en-US" altLang="zh-CN" dirty="0"/>
              <a:t>Passport Expiration Date:</a:t>
            </a:r>
          </a:p>
          <a:p>
            <a:pPr lvl="1"/>
            <a:r>
              <a:rPr kumimoji="1" lang="en-US" altLang="zh-CN" dirty="0"/>
              <a:t>Passport Nationality:</a:t>
            </a:r>
            <a:endParaRPr lang="fi-FI" sz="1000" dirty="0"/>
          </a:p>
        </p:txBody>
      </p:sp>
      <p:sp>
        <p:nvSpPr>
          <p:cNvPr id="4" name="Päivämäärän paikkamerkki 3"/>
          <p:cNvSpPr>
            <a:spLocks noGrp="1"/>
          </p:cNvSpPr>
          <p:nvPr>
            <p:ph type="dt" sz="half" idx="10"/>
          </p:nvPr>
        </p:nvSpPr>
        <p:spPr/>
        <p:txBody>
          <a:bodyPr/>
          <a:lstStyle/>
          <a:p>
            <a:pPr>
              <a:defRPr/>
            </a:pPr>
            <a:r>
              <a:rPr lang="en-US"/>
              <a:t>Insert Date here</a:t>
            </a:r>
          </a:p>
        </p:txBody>
      </p:sp>
      <p:sp>
        <p:nvSpPr>
          <p:cNvPr id="5" name="Alatunnisteen paikkamerkki 4"/>
          <p:cNvSpPr>
            <a:spLocks noGrp="1"/>
          </p:cNvSpPr>
          <p:nvPr>
            <p:ph type="ftr" sz="quarter" idx="11"/>
          </p:nvPr>
        </p:nvSpPr>
        <p:spPr/>
        <p:txBody>
          <a:bodyPr/>
          <a:lstStyle/>
          <a:p>
            <a:pPr>
              <a:defRPr/>
            </a:pPr>
            <a:r>
              <a:rPr lang="en-US"/>
              <a:t>Insert Title here</a:t>
            </a:r>
          </a:p>
        </p:txBody>
      </p:sp>
      <p:sp>
        <p:nvSpPr>
          <p:cNvPr id="6" name="Dian numeron paikkamerkki 5"/>
          <p:cNvSpPr>
            <a:spLocks noGrp="1"/>
          </p:cNvSpPr>
          <p:nvPr>
            <p:ph type="sldNum" sz="quarter" idx="12"/>
          </p:nvPr>
        </p:nvSpPr>
        <p:spPr/>
        <p:txBody>
          <a:bodyPr/>
          <a:lstStyle/>
          <a:p>
            <a:pPr>
              <a:defRPr/>
            </a:pPr>
            <a:fld id="{BC2E1C35-070C-B34E-A7FF-C7EF50ECC007}" type="slidenum">
              <a:rPr lang="en-US" smtClean="0"/>
              <a:pPr>
                <a:defRPr/>
              </a:pPr>
              <a:t>8</a:t>
            </a:fld>
            <a:endParaRPr lang="en-US" sz="1400">
              <a:latin typeface="Myriad Pro" charset="0"/>
            </a:endParaRPr>
          </a:p>
        </p:txBody>
      </p:sp>
    </p:spTree>
    <p:extLst>
      <p:ext uri="{BB962C8B-B14F-4D97-AF65-F5344CB8AC3E}">
        <p14:creationId xmlns:p14="http://schemas.microsoft.com/office/powerpoint/2010/main" val="153072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About Oulu</a:t>
            </a:r>
            <a:endParaRPr kumimoji="1" lang="zh-CN" altLang="en-US" dirty="0"/>
          </a:p>
        </p:txBody>
      </p:sp>
      <p:sp>
        <p:nvSpPr>
          <p:cNvPr id="3" name="内容占位符 2"/>
          <p:cNvSpPr>
            <a:spLocks noGrp="1"/>
          </p:cNvSpPr>
          <p:nvPr>
            <p:ph idx="1"/>
          </p:nvPr>
        </p:nvSpPr>
        <p:spPr/>
        <p:txBody>
          <a:bodyPr/>
          <a:lstStyle/>
          <a:p>
            <a:r>
              <a:rPr kumimoji="1" lang="en-US" altLang="zh-CN" dirty="0" smtClean="0"/>
              <a:t>A</a:t>
            </a:r>
            <a:r>
              <a:rPr kumimoji="1" lang="en-US" altLang="zh-CN" dirty="0" smtClean="0"/>
              <a:t> </a:t>
            </a:r>
            <a:r>
              <a:rPr kumimoji="1" lang="en-US" altLang="zh-CN" dirty="0"/>
              <a:t>short scenery video </a:t>
            </a:r>
            <a:r>
              <a:rPr kumimoji="1" lang="en-US" altLang="zh-CN" dirty="0" smtClean="0"/>
              <a:t>made </a:t>
            </a:r>
            <a:r>
              <a:rPr kumimoji="1" lang="en-US" altLang="zh-CN" dirty="0"/>
              <a:t>by the City of Oulu (</a:t>
            </a:r>
            <a:r>
              <a:rPr kumimoji="1" lang="en-US" altLang="zh-CN" dirty="0" err="1"/>
              <a:t>Youtube</a:t>
            </a:r>
            <a:r>
              <a:rPr kumimoji="1" lang="en-US" altLang="zh-CN" dirty="0"/>
              <a:t>)</a:t>
            </a:r>
            <a:r>
              <a:rPr kumimoji="1" lang="en-US" altLang="zh-CN" dirty="0" smtClean="0"/>
              <a:t>:</a:t>
            </a:r>
            <a:r>
              <a:rPr kumimoji="1" lang="zh-CN" altLang="en-US" dirty="0" smtClean="0"/>
              <a:t> </a:t>
            </a:r>
            <a:r>
              <a:rPr kumimoji="1" lang="en-US" altLang="zh-CN" dirty="0" smtClean="0"/>
              <a:t> https://</a:t>
            </a:r>
            <a:r>
              <a:rPr kumimoji="1" lang="en-US" altLang="zh-CN" dirty="0" err="1" smtClean="0"/>
              <a:t>www.youtube.com</a:t>
            </a:r>
            <a:r>
              <a:rPr kumimoji="1" lang="en-US" altLang="zh-CN" dirty="0" smtClean="0"/>
              <a:t>/</a:t>
            </a:r>
            <a:r>
              <a:rPr kumimoji="1" lang="en-US" altLang="zh-CN" dirty="0" err="1" smtClean="0"/>
              <a:t>watch?v</a:t>
            </a:r>
            <a:r>
              <a:rPr kumimoji="1" lang="en-US" altLang="zh-CN" dirty="0" smtClean="0"/>
              <a:t>=I-67WDpMdvg</a:t>
            </a:r>
            <a:r>
              <a:rPr kumimoji="1" lang="zh-CN" altLang="en-US" dirty="0" smtClean="0"/>
              <a:t> </a:t>
            </a:r>
            <a:r>
              <a:rPr kumimoji="1" lang="zh-CN" altLang="en-US" dirty="0" smtClean="0"/>
              <a:t> </a:t>
            </a:r>
            <a:endParaRPr kumimoji="1" lang="en-US" altLang="zh-CN" dirty="0" smtClean="0"/>
          </a:p>
          <a:p>
            <a:endParaRPr kumimoji="1" lang="en-US" altLang="zh-CN" dirty="0"/>
          </a:p>
          <a:p>
            <a:endParaRPr kumimoji="1" lang="en-US" altLang="zh-CN" dirty="0" smtClean="0"/>
          </a:p>
          <a:p>
            <a:endParaRPr kumimoji="1" lang="en-US" altLang="zh-CN" dirty="0"/>
          </a:p>
          <a:p>
            <a:endParaRPr kumimoji="1" lang="zh-CN" altLang="en-US" dirty="0"/>
          </a:p>
        </p:txBody>
      </p:sp>
      <p:sp>
        <p:nvSpPr>
          <p:cNvPr id="4" name="日期占位符 3"/>
          <p:cNvSpPr>
            <a:spLocks noGrp="1"/>
          </p:cNvSpPr>
          <p:nvPr>
            <p:ph type="dt" sz="half" idx="10"/>
          </p:nvPr>
        </p:nvSpPr>
        <p:spPr/>
        <p:txBody>
          <a:bodyPr/>
          <a:lstStyle/>
          <a:p>
            <a:pPr>
              <a:defRPr/>
            </a:pPr>
            <a:r>
              <a:rPr lang="en-US" smtClean="0"/>
              <a:t>Insert Date here</a:t>
            </a:r>
            <a:endParaRPr lang="en-US"/>
          </a:p>
        </p:txBody>
      </p:sp>
      <p:sp>
        <p:nvSpPr>
          <p:cNvPr id="5" name="页脚占位符 4"/>
          <p:cNvSpPr>
            <a:spLocks noGrp="1"/>
          </p:cNvSpPr>
          <p:nvPr>
            <p:ph type="ftr" sz="quarter" idx="11"/>
          </p:nvPr>
        </p:nvSpPr>
        <p:spPr/>
        <p:txBody>
          <a:bodyPr/>
          <a:lstStyle/>
          <a:p>
            <a:pPr>
              <a:defRPr/>
            </a:pPr>
            <a:r>
              <a:rPr lang="en-US" smtClean="0"/>
              <a:t>Insert Title here</a:t>
            </a:r>
            <a:endParaRPr lang="en-US"/>
          </a:p>
        </p:txBody>
      </p:sp>
      <p:sp>
        <p:nvSpPr>
          <p:cNvPr id="6" name="幻灯片编号占位符 5"/>
          <p:cNvSpPr>
            <a:spLocks noGrp="1"/>
          </p:cNvSpPr>
          <p:nvPr>
            <p:ph type="sldNum" sz="quarter" idx="12"/>
          </p:nvPr>
        </p:nvSpPr>
        <p:spPr/>
        <p:txBody>
          <a:bodyPr/>
          <a:lstStyle/>
          <a:p>
            <a:pPr>
              <a:defRPr/>
            </a:pPr>
            <a:fld id="{BC2E1C35-070C-B34E-A7FF-C7EF50ECC007}" type="slidenum">
              <a:rPr lang="en-US" smtClean="0"/>
              <a:pPr>
                <a:defRPr/>
              </a:pPr>
              <a:t>9</a:t>
            </a:fld>
            <a:endParaRPr lang="en-US" sz="1400">
              <a:latin typeface="Myriad Pro" charset="0"/>
            </a:endParaRPr>
          </a:p>
        </p:txBody>
      </p:sp>
    </p:spTree>
    <p:extLst>
      <p:ext uri="{BB962C8B-B14F-4D97-AF65-F5344CB8AC3E}">
        <p14:creationId xmlns:p14="http://schemas.microsoft.com/office/powerpoint/2010/main" val="3960999330"/>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4665</TotalTime>
  <Words>676</Words>
  <Application>Microsoft Macintosh PowerPoint</Application>
  <PresentationFormat>全屏显示(4:3)</PresentationFormat>
  <Paragraphs>109</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IEEE-SA Powerpoint Template</vt:lpstr>
      <vt:lpstr>PowerPoint 演示文稿</vt:lpstr>
      <vt:lpstr>Top Level Summary</vt:lpstr>
      <vt:lpstr>Getting from Helsinki to Oulu</vt:lpstr>
      <vt:lpstr>Getting from Helsinki to Oulu (2)</vt:lpstr>
      <vt:lpstr>Getting to Oulu via Kemi-Tornio airport</vt:lpstr>
      <vt:lpstr>Lodging option</vt:lpstr>
      <vt:lpstr>Meeting venue</vt:lpstr>
      <vt:lpstr>Visa Information</vt:lpstr>
      <vt:lpstr>About Oulu</vt:lpstr>
      <vt:lpstr>Need more help?</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Huang Jinri</cp:lastModifiedBy>
  <cp:revision>127</cp:revision>
  <dcterms:created xsi:type="dcterms:W3CDTF">2014-10-13T13:02:20Z</dcterms:created>
  <dcterms:modified xsi:type="dcterms:W3CDTF">2017-05-19T03:07:50Z</dcterms:modified>
</cp:coreProperties>
</file>