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5" r:id="rId2"/>
    <p:sldId id="321" r:id="rId3"/>
    <p:sldId id="333" r:id="rId4"/>
    <p:sldId id="326" r:id="rId5"/>
    <p:sldId id="328" r:id="rId6"/>
    <p:sldId id="330" r:id="rId7"/>
    <p:sldId id="329" r:id="rId8"/>
    <p:sldId id="332" r:id="rId9"/>
    <p:sldId id="331" r:id="rId10"/>
  </p:sldIdLst>
  <p:sldSz cx="9144000" cy="6858000" type="screen4x3"/>
  <p:notesSz cx="9874250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1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8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3123" y="0"/>
            <a:ext cx="42788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612"/>
            <a:ext cx="42788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3123" y="6456612"/>
            <a:ext cx="42788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8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5408" y="0"/>
            <a:ext cx="42788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567" y="3228896"/>
            <a:ext cx="7241117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791"/>
            <a:ext cx="42788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5408" y="6457791"/>
            <a:ext cx="42788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09588"/>
            <a:ext cx="3400425" cy="2549525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ingjiangpalace.com/" TargetMode="External"/><Relationship Id="rId3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ngjiangpalace.com/en/" TargetMode="External"/><Relationship Id="rId4" Type="http://schemas.openxmlformats.org/officeDocument/2006/relationships/hyperlink" Target="http://www.pingjiangpalace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460737569@qq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Hosted by </a:t>
            </a:r>
            <a:r>
              <a:rPr lang="en-US" altLang="zh-CN" dirty="0" err="1" smtClean="0"/>
              <a:t>Centec</a:t>
            </a:r>
            <a:r>
              <a:rPr lang="zh-CN" altLang="en-US" dirty="0" smtClean="0"/>
              <a:t> </a:t>
            </a:r>
            <a:r>
              <a:rPr lang="en-US" altLang="zh-CN" dirty="0" smtClean="0"/>
              <a:t>Networks.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IEEE </a:t>
            </a:r>
            <a:r>
              <a:rPr lang="en-US" dirty="0" smtClean="0"/>
              <a:t>1914</a:t>
            </a:r>
            <a:r>
              <a:rPr lang="zh-CN" altLang="en-US" dirty="0" smtClean="0"/>
              <a:t> </a:t>
            </a:r>
            <a:r>
              <a:rPr lang="en-US" altLang="zh-CN" dirty="0" smtClean="0"/>
              <a:t>NGFI</a:t>
            </a:r>
            <a:r>
              <a:rPr lang="zh-CN" altLang="en-US" dirty="0" smtClean="0"/>
              <a:t> </a:t>
            </a:r>
            <a:r>
              <a:rPr lang="en-US" altLang="zh-CN" dirty="0" smtClean="0"/>
              <a:t>WG</a:t>
            </a:r>
            <a:r>
              <a:rPr lang="zh-CN" alt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December </a:t>
            </a:r>
            <a:r>
              <a:rPr lang="en-US" dirty="0"/>
              <a:t>2017 Meeting Logistics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Top Level Summary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077200" cy="4648200"/>
          </a:xfrm>
        </p:spPr>
        <p:txBody>
          <a:bodyPr/>
          <a:lstStyle/>
          <a:p>
            <a:pPr marL="0" indent="0" eaLnBrk="1" hangingPunct="1"/>
            <a:r>
              <a:rPr lang="en-US" sz="1100" b="1" dirty="0">
                <a:solidFill>
                  <a:srgbClr val="003399"/>
                </a:solidFill>
                <a:cs typeface="ＭＳ Ｐゴシック" pitchFamily="-84" charset="-128"/>
              </a:rPr>
              <a:t>Meeting Dates</a:t>
            </a:r>
          </a:p>
          <a:p>
            <a:pPr marL="0" indent="0" eaLnBrk="1" hangingPunct="1"/>
            <a:r>
              <a:rPr lang="en-US" sz="1100" dirty="0" smtClean="0">
                <a:solidFill>
                  <a:srgbClr val="003399"/>
                </a:solidFill>
                <a:cs typeface="ＭＳ Ｐゴシック" pitchFamily="-84" charset="-128"/>
              </a:rPr>
              <a:t>December 5-7, </a:t>
            </a:r>
            <a:r>
              <a:rPr lang="en-US" sz="1100" dirty="0">
                <a:solidFill>
                  <a:srgbClr val="003399"/>
                </a:solidFill>
                <a:cs typeface="ＭＳ Ｐゴシック" pitchFamily="-84" charset="-128"/>
              </a:rPr>
              <a:t>2017</a:t>
            </a:r>
          </a:p>
          <a:p>
            <a:pPr marL="0" indent="0" eaLnBrk="1" hangingPunct="1"/>
            <a:r>
              <a:rPr lang="en-US" sz="1100" dirty="0">
                <a:solidFill>
                  <a:srgbClr val="003399"/>
                </a:solidFill>
                <a:cs typeface="ＭＳ Ｐゴシック" pitchFamily="-84" charset="-128"/>
              </a:rPr>
              <a:t>9:00 AM – 5</a:t>
            </a:r>
            <a:r>
              <a:rPr lang="en-US" sz="1100" dirty="0" smtClean="0">
                <a:solidFill>
                  <a:srgbClr val="003399"/>
                </a:solidFill>
                <a:cs typeface="ＭＳ Ｐゴシック" pitchFamily="-84" charset="-128"/>
              </a:rPr>
              <a:t>:30 </a:t>
            </a:r>
            <a:r>
              <a:rPr lang="en-US" sz="1100" dirty="0">
                <a:solidFill>
                  <a:srgbClr val="003399"/>
                </a:solidFill>
                <a:cs typeface="ＭＳ Ｐゴシック" pitchFamily="-84" charset="-128"/>
              </a:rPr>
              <a:t>PM</a:t>
            </a:r>
          </a:p>
          <a:p>
            <a:pPr eaLnBrk="1" hangingPunct="1"/>
            <a:endParaRPr lang="en-US" sz="1100" b="1" dirty="0" smtClean="0">
              <a:solidFill>
                <a:srgbClr val="003399"/>
              </a:solidFill>
            </a:endParaRPr>
          </a:p>
          <a:p>
            <a:pPr eaLnBrk="1" hangingPunct="1"/>
            <a:r>
              <a:rPr lang="en-US" sz="1100" b="1" dirty="0" smtClean="0">
                <a:solidFill>
                  <a:srgbClr val="003399"/>
                </a:solidFill>
              </a:rPr>
              <a:t>Location</a:t>
            </a:r>
          </a:p>
          <a:p>
            <a:pPr eaLnBrk="1" hangingPunct="1"/>
            <a:r>
              <a:rPr lang="en-US" altLang="zh-CN" sz="1100" dirty="0">
                <a:solidFill>
                  <a:srgbClr val="003399"/>
                </a:solidFill>
                <a:hlinkClick r:id="rId2"/>
              </a:rPr>
              <a:t>http://www.pingjiangpalace.com/</a:t>
            </a:r>
            <a:endParaRPr lang="en-US" sz="1100" dirty="0">
              <a:solidFill>
                <a:srgbClr val="003399"/>
              </a:solidFill>
            </a:endParaRPr>
          </a:p>
          <a:p>
            <a:pPr marL="0" indent="0" eaLnBrk="1" hangingPunct="1"/>
            <a:r>
              <a:rPr lang="en-US" altLang="zh-CN" sz="1100" dirty="0" smtClean="0">
                <a:solidFill>
                  <a:srgbClr val="003399"/>
                </a:solidFill>
              </a:rPr>
              <a:t>Scholars Hotel </a:t>
            </a:r>
            <a:r>
              <a:rPr lang="en-US" altLang="zh-CN" sz="1100" dirty="0" err="1" smtClean="0">
                <a:solidFill>
                  <a:srgbClr val="003399"/>
                </a:solidFill>
              </a:rPr>
              <a:t>Pingjiangfu</a:t>
            </a:r>
            <a:endParaRPr lang="en-US" altLang="zh-CN" sz="1100" dirty="0" smtClean="0">
              <a:solidFill>
                <a:srgbClr val="003399"/>
              </a:solidFill>
            </a:endParaRPr>
          </a:p>
          <a:p>
            <a:pPr marL="0" indent="0" eaLnBrk="1" hangingPunct="1"/>
            <a:r>
              <a:rPr lang="en-US" altLang="zh-CN" sz="1100" dirty="0">
                <a:solidFill>
                  <a:srgbClr val="003399"/>
                </a:solidFill>
              </a:rPr>
              <a:t>No.60 Bai Ta Dong </a:t>
            </a:r>
            <a:r>
              <a:rPr lang="en-US" altLang="zh-CN" sz="1100" dirty="0" smtClean="0">
                <a:solidFill>
                  <a:srgbClr val="003399"/>
                </a:solidFill>
              </a:rPr>
              <a:t>Road , Suzhou,</a:t>
            </a:r>
          </a:p>
          <a:p>
            <a:pPr marL="0" indent="0" eaLnBrk="1" hangingPunct="1"/>
            <a:r>
              <a:rPr lang="en-US" altLang="zh-CN" sz="1100" dirty="0" smtClean="0">
                <a:solidFill>
                  <a:srgbClr val="003399"/>
                </a:solidFill>
              </a:rPr>
              <a:t>Jiangsu </a:t>
            </a:r>
            <a:r>
              <a:rPr lang="en-US" altLang="zh-CN" sz="1100" dirty="0">
                <a:solidFill>
                  <a:srgbClr val="003399"/>
                </a:solidFill>
              </a:rPr>
              <a:t>Province </a:t>
            </a:r>
            <a:r>
              <a:rPr lang="en-US" altLang="zh-CN" sz="1100" dirty="0" err="1">
                <a:solidFill>
                  <a:srgbClr val="003399"/>
                </a:solidFill>
              </a:rPr>
              <a:t>P.R.China</a:t>
            </a:r>
            <a:endParaRPr lang="fi-FI" altLang="zh-CN" sz="1100" dirty="0">
              <a:solidFill>
                <a:srgbClr val="003399"/>
              </a:solidFill>
            </a:endParaRPr>
          </a:p>
          <a:p>
            <a:pPr marL="0" indent="0" eaLnBrk="1" hangingPunct="1"/>
            <a:r>
              <a:rPr lang="fi-FI" sz="1100" dirty="0" smtClean="0">
                <a:solidFill>
                  <a:srgbClr val="003399"/>
                </a:solidFill>
              </a:rPr>
              <a:t>tel</a:t>
            </a:r>
            <a:r>
              <a:rPr lang="fi-FI" sz="1100" dirty="0">
                <a:solidFill>
                  <a:srgbClr val="003399"/>
                </a:solidFill>
              </a:rPr>
              <a:t>. </a:t>
            </a:r>
            <a:r>
              <a:rPr lang="fi-FI" sz="1100" dirty="0" smtClean="0">
                <a:solidFill>
                  <a:srgbClr val="003399"/>
                </a:solidFill>
              </a:rPr>
              <a:t>(0086)</a:t>
            </a:r>
            <a:r>
              <a:rPr lang="en-US" altLang="zh-CN" sz="1100" dirty="0" smtClean="0">
                <a:solidFill>
                  <a:srgbClr val="003399"/>
                </a:solidFill>
              </a:rPr>
              <a:t>0512-67706688 or </a:t>
            </a:r>
          </a:p>
          <a:p>
            <a:pPr marL="0" indent="0" eaLnBrk="1" hangingPunct="1"/>
            <a:r>
              <a:rPr lang="en-US" altLang="zh-CN" sz="1100" dirty="0">
                <a:solidFill>
                  <a:srgbClr val="003399"/>
                </a:solidFill>
              </a:rPr>
              <a:t> </a:t>
            </a:r>
            <a:r>
              <a:rPr lang="en-US" altLang="zh-CN" sz="1100" dirty="0" smtClean="0">
                <a:solidFill>
                  <a:srgbClr val="003399"/>
                </a:solidFill>
              </a:rPr>
              <a:t>     0086-13732626829</a:t>
            </a:r>
            <a:r>
              <a:rPr lang="fi-FI" sz="1100" dirty="0">
                <a:solidFill>
                  <a:srgbClr val="003399"/>
                </a:solidFill>
              </a:rPr>
              <a:t/>
            </a:r>
            <a:br>
              <a:rPr lang="fi-FI" sz="1100" dirty="0">
                <a:solidFill>
                  <a:srgbClr val="003399"/>
                </a:solidFill>
              </a:rPr>
            </a:br>
            <a:endParaRPr lang="fi-FI" sz="1100" dirty="0" smtClean="0">
              <a:solidFill>
                <a:srgbClr val="003399"/>
              </a:solidFill>
            </a:endParaRPr>
          </a:p>
          <a:p>
            <a:pPr marL="0" indent="0" eaLnBrk="1" hangingPunct="1"/>
            <a:r>
              <a:rPr lang="fi-FI" sz="1100" b="1" dirty="0" smtClean="0">
                <a:solidFill>
                  <a:srgbClr val="003399"/>
                </a:solidFill>
              </a:rPr>
              <a:t>Major Airports</a:t>
            </a:r>
          </a:p>
          <a:p>
            <a:pPr marL="0" indent="0" eaLnBrk="1" hangingPunct="1"/>
            <a:r>
              <a:rPr lang="en-US" altLang="zh-CN" sz="1100" dirty="0" err="1" smtClean="0">
                <a:solidFill>
                  <a:srgbClr val="003399"/>
                </a:solidFill>
              </a:rPr>
              <a:t>Pudong</a:t>
            </a:r>
            <a:r>
              <a:rPr lang="en-US" altLang="zh-CN" sz="1100" dirty="0" smtClean="0">
                <a:solidFill>
                  <a:srgbClr val="003399"/>
                </a:solidFill>
              </a:rPr>
              <a:t> International Airport(PVG)</a:t>
            </a:r>
          </a:p>
          <a:p>
            <a:pPr marL="0" indent="0" eaLnBrk="1" hangingPunct="1"/>
            <a:endParaRPr lang="en-US" sz="1100" dirty="0">
              <a:solidFill>
                <a:srgbClr val="003399"/>
              </a:solidFill>
            </a:endParaRPr>
          </a:p>
          <a:p>
            <a:pPr marL="0" indent="0" eaLnBrk="1" hangingPunct="1"/>
            <a:r>
              <a:rPr lang="en-US" sz="1100" b="1" dirty="0">
                <a:solidFill>
                  <a:srgbClr val="003399"/>
                </a:solidFill>
              </a:rPr>
              <a:t>Registration Fee:</a:t>
            </a:r>
          </a:p>
          <a:p>
            <a:pPr marL="0" indent="0" eaLnBrk="1" hangingPunct="1"/>
            <a:r>
              <a:rPr lang="en-US" sz="1100" dirty="0" smtClean="0">
                <a:solidFill>
                  <a:srgbClr val="003399"/>
                </a:solidFill>
              </a:rPr>
              <a:t>$250 </a:t>
            </a:r>
            <a:r>
              <a:rPr lang="en-US" sz="1100" dirty="0">
                <a:solidFill>
                  <a:srgbClr val="003399"/>
                </a:solidFill>
              </a:rPr>
              <a:t>before </a:t>
            </a:r>
            <a:r>
              <a:rPr lang="en-US" sz="1100" dirty="0" smtClean="0">
                <a:solidFill>
                  <a:srgbClr val="003399"/>
                </a:solidFill>
              </a:rPr>
              <a:t>N</a:t>
            </a:r>
            <a:r>
              <a:rPr lang="en-US" altLang="zh-CN" sz="1100" dirty="0" smtClean="0">
                <a:solidFill>
                  <a:srgbClr val="003399"/>
                </a:solidFill>
              </a:rPr>
              <a:t>ovember</a:t>
            </a:r>
            <a:r>
              <a:rPr lang="en-US" sz="1100" dirty="0" smtClean="0">
                <a:solidFill>
                  <a:srgbClr val="003399"/>
                </a:solidFill>
              </a:rPr>
              <a:t> 2</a:t>
            </a:r>
            <a:r>
              <a:rPr lang="en-US" altLang="zh-CN" sz="1100" dirty="0" smtClean="0">
                <a:solidFill>
                  <a:srgbClr val="003399"/>
                </a:solidFill>
              </a:rPr>
              <a:t>5</a:t>
            </a:r>
            <a:r>
              <a:rPr lang="en-US" sz="1100" baseline="30000" dirty="0" smtClean="0">
                <a:solidFill>
                  <a:srgbClr val="003399"/>
                </a:solidFill>
              </a:rPr>
              <a:t>th</a:t>
            </a:r>
            <a:endParaRPr lang="en-US" sz="1100" dirty="0" smtClean="0">
              <a:solidFill>
                <a:srgbClr val="003399"/>
              </a:solidFill>
            </a:endParaRPr>
          </a:p>
          <a:p>
            <a:pPr marL="0" indent="0" eaLnBrk="1" hangingPunct="1"/>
            <a:r>
              <a:rPr lang="en-US" sz="1100" dirty="0" smtClean="0">
                <a:solidFill>
                  <a:srgbClr val="003399"/>
                </a:solidFill>
              </a:rPr>
              <a:t>$</a:t>
            </a:r>
            <a:r>
              <a:rPr lang="en-US" altLang="zh-CN" sz="1100" dirty="0" smtClean="0">
                <a:solidFill>
                  <a:srgbClr val="003399"/>
                </a:solidFill>
              </a:rPr>
              <a:t>350</a:t>
            </a:r>
            <a:r>
              <a:rPr lang="en-US" sz="1100" dirty="0" smtClean="0">
                <a:solidFill>
                  <a:srgbClr val="003399"/>
                </a:solidFill>
              </a:rPr>
              <a:t>after N</a:t>
            </a:r>
            <a:r>
              <a:rPr lang="en-US" altLang="zh-CN" sz="1100" dirty="0" smtClean="0">
                <a:solidFill>
                  <a:srgbClr val="003399"/>
                </a:solidFill>
              </a:rPr>
              <a:t>ovember</a:t>
            </a:r>
            <a:r>
              <a:rPr lang="en-US" sz="1100" dirty="0" smtClean="0">
                <a:solidFill>
                  <a:srgbClr val="003399"/>
                </a:solidFill>
              </a:rPr>
              <a:t> 2</a:t>
            </a:r>
            <a:r>
              <a:rPr lang="en-US" altLang="zh-CN" sz="1100" dirty="0" smtClean="0">
                <a:solidFill>
                  <a:srgbClr val="003399"/>
                </a:solidFill>
              </a:rPr>
              <a:t>5</a:t>
            </a:r>
            <a:r>
              <a:rPr lang="en-US" sz="1100" baseline="30000" dirty="0" smtClean="0">
                <a:solidFill>
                  <a:srgbClr val="003399"/>
                </a:solidFill>
              </a:rPr>
              <a:t>th</a:t>
            </a:r>
            <a:r>
              <a:rPr lang="en-US" sz="1100" dirty="0" smtClean="0">
                <a:solidFill>
                  <a:srgbClr val="003399"/>
                </a:solidFill>
              </a:rPr>
              <a:t> </a:t>
            </a:r>
            <a:endParaRPr lang="en-US" sz="1100" dirty="0">
              <a:solidFill>
                <a:srgbClr val="003399"/>
              </a:solidFill>
            </a:endParaRPr>
          </a:p>
          <a:p>
            <a:pPr marL="0" indent="0" eaLnBrk="1" hangingPunct="1">
              <a:spcBef>
                <a:spcPts val="0"/>
              </a:spcBef>
            </a:pPr>
            <a:endParaRPr lang="en-US" sz="1100" dirty="0">
              <a:solidFill>
                <a:srgbClr val="003399"/>
              </a:solidFill>
            </a:endParaRPr>
          </a:p>
          <a:p>
            <a:pPr marL="0" indent="0" eaLnBrk="1" hangingPunct="1"/>
            <a:r>
              <a:rPr lang="en-US" sz="1100" dirty="0">
                <a:solidFill>
                  <a:srgbClr val="003399"/>
                </a:solidFill>
              </a:rPr>
              <a:t>Breakfast, lunch and snacks </a:t>
            </a:r>
            <a:r>
              <a:rPr lang="en-US" sz="1100" dirty="0" smtClean="0">
                <a:solidFill>
                  <a:srgbClr val="003399"/>
                </a:solidFill>
              </a:rPr>
              <a:t>included , Gluten </a:t>
            </a:r>
            <a:r>
              <a:rPr lang="en-US" sz="1100" dirty="0">
                <a:solidFill>
                  <a:srgbClr val="003399"/>
                </a:solidFill>
              </a:rPr>
              <a:t>free and vegetarian food provided on request</a:t>
            </a:r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0293D-FE1A-204A-81A3-E80A6C60349D}" type="slidenum">
              <a:rPr lang="en-US"/>
              <a:pPr/>
              <a:t>2</a:t>
            </a:fld>
            <a:endParaRPr lang="en-US" sz="1400">
              <a:latin typeface="Myriad Pro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3924" y="1600200"/>
            <a:ext cx="5143826" cy="314875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Getting</a:t>
            </a:r>
            <a:r>
              <a:rPr lang="fi-FI" dirty="0"/>
              <a:t> </a:t>
            </a:r>
            <a:r>
              <a:rPr lang="fi-FI" dirty="0" err="1" smtClean="0"/>
              <a:t>from/to</a:t>
            </a:r>
            <a:r>
              <a:rPr lang="fi-FI" dirty="0" smtClean="0"/>
              <a:t> Pudong </a:t>
            </a:r>
            <a:r>
              <a:rPr lang="fi-FI" dirty="0" err="1"/>
              <a:t>A</a:t>
            </a:r>
            <a:r>
              <a:rPr lang="fi-FI" dirty="0" err="1" smtClean="0"/>
              <a:t>irport</a:t>
            </a:r>
            <a:r>
              <a:rPr lang="fi-FI" dirty="0" smtClean="0"/>
              <a:t> </a:t>
            </a:r>
            <a:r>
              <a:rPr lang="fi-FI" dirty="0" err="1" smtClean="0"/>
              <a:t>to/from</a:t>
            </a:r>
            <a:r>
              <a:rPr lang="fi-FI" dirty="0" smtClean="0"/>
              <a:t> Suzhou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zh-CN" sz="1400" b="1" dirty="0" smtClean="0">
                <a:solidFill>
                  <a:srgbClr val="003399"/>
                </a:solidFill>
              </a:rPr>
              <a:t>The</a:t>
            </a:r>
            <a:r>
              <a:rPr lang="zh-CN" altLang="en-US" sz="14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1400" b="1" dirty="0" smtClean="0">
                <a:solidFill>
                  <a:srgbClr val="003399"/>
                </a:solidFill>
              </a:rPr>
              <a:t>WG</a:t>
            </a:r>
            <a:r>
              <a:rPr lang="zh-CN" altLang="en-US" sz="14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1400" b="1" dirty="0" smtClean="0">
                <a:solidFill>
                  <a:srgbClr val="003399"/>
                </a:solidFill>
              </a:rPr>
              <a:t>will</a:t>
            </a:r>
            <a:r>
              <a:rPr lang="zh-CN" altLang="en-US" sz="14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1400" b="1" dirty="0" smtClean="0">
                <a:solidFill>
                  <a:srgbClr val="003399"/>
                </a:solidFill>
              </a:rPr>
              <a:t>rent</a:t>
            </a:r>
            <a:r>
              <a:rPr lang="zh-CN" altLang="en-US" sz="14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1400" b="1" dirty="0" smtClean="0">
                <a:solidFill>
                  <a:srgbClr val="003399"/>
                </a:solidFill>
              </a:rPr>
              <a:t>shuttle</a:t>
            </a:r>
            <a:r>
              <a:rPr lang="zh-CN" altLang="en-US" sz="14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1400" b="1" dirty="0" smtClean="0">
                <a:solidFill>
                  <a:srgbClr val="003399"/>
                </a:solidFill>
              </a:rPr>
              <a:t>buses</a:t>
            </a:r>
            <a:r>
              <a:rPr lang="zh-CN" altLang="en-US" sz="14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1400" b="1" dirty="0" smtClean="0">
                <a:solidFill>
                  <a:srgbClr val="003399"/>
                </a:solidFill>
              </a:rPr>
              <a:t>to</a:t>
            </a:r>
            <a:r>
              <a:rPr lang="zh-CN" altLang="en-US" sz="14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1400" b="1" dirty="0" smtClean="0">
                <a:solidFill>
                  <a:srgbClr val="003399"/>
                </a:solidFill>
              </a:rPr>
              <a:t>pick</a:t>
            </a:r>
            <a:r>
              <a:rPr lang="zh-CN" altLang="en-US" sz="14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1400" b="1" dirty="0" smtClean="0">
                <a:solidFill>
                  <a:srgbClr val="003399"/>
                </a:solidFill>
              </a:rPr>
              <a:t>up</a:t>
            </a:r>
            <a:r>
              <a:rPr lang="zh-CN" altLang="en-US" sz="14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1400" b="1" dirty="0" smtClean="0">
                <a:solidFill>
                  <a:srgbClr val="003399"/>
                </a:solidFill>
              </a:rPr>
              <a:t>the</a:t>
            </a:r>
            <a:r>
              <a:rPr lang="zh-CN" altLang="en-US" sz="14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1400" b="1" dirty="0" smtClean="0">
                <a:solidFill>
                  <a:srgbClr val="003399"/>
                </a:solidFill>
              </a:rPr>
              <a:t>attendees.</a:t>
            </a:r>
            <a:r>
              <a:rPr lang="zh-CN" altLang="en-US" sz="14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1400" b="1" dirty="0" smtClean="0">
                <a:solidFill>
                  <a:srgbClr val="003399"/>
                </a:solidFill>
              </a:rPr>
              <a:t>I</a:t>
            </a:r>
            <a:r>
              <a:rPr lang="zh-CN" altLang="en-US" sz="1400" b="1" dirty="0" smtClean="0">
                <a:solidFill>
                  <a:srgbClr val="003399"/>
                </a:solidFill>
              </a:rPr>
              <a:t>t </a:t>
            </a:r>
            <a:r>
              <a:rPr lang="en-US" altLang="zh-CN" sz="1400" b="1" dirty="0" smtClean="0">
                <a:solidFill>
                  <a:srgbClr val="003399"/>
                </a:solidFill>
              </a:rPr>
              <a:t>will</a:t>
            </a:r>
            <a:r>
              <a:rPr lang="zh-CN" altLang="en-US" sz="14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1400" b="1" dirty="0" smtClean="0">
                <a:solidFill>
                  <a:srgbClr val="003399"/>
                </a:solidFill>
              </a:rPr>
              <a:t>take</a:t>
            </a:r>
            <a:r>
              <a:rPr lang="zh-CN" altLang="en-US" sz="14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1400" b="1" dirty="0" smtClean="0">
                <a:solidFill>
                  <a:srgbClr val="003399"/>
                </a:solidFill>
              </a:rPr>
              <a:t>about</a:t>
            </a:r>
            <a:r>
              <a:rPr lang="zh-CN" altLang="en-US" sz="14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1400" b="1" dirty="0" smtClean="0">
                <a:solidFill>
                  <a:srgbClr val="003399"/>
                </a:solidFill>
              </a:rPr>
              <a:t>2h</a:t>
            </a:r>
            <a:r>
              <a:rPr lang="zh-CN" altLang="en-US" sz="1400" b="1" dirty="0" smtClean="0">
                <a:solidFill>
                  <a:srgbClr val="003399"/>
                </a:solidFill>
              </a:rPr>
              <a:t> </a:t>
            </a:r>
            <a:r>
              <a:rPr lang="en-US" altLang="zh-CN" sz="1400" b="1" dirty="0" smtClean="0">
                <a:solidFill>
                  <a:srgbClr val="003399"/>
                </a:solidFill>
              </a:rPr>
              <a:t>from/to </a:t>
            </a:r>
            <a:r>
              <a:rPr lang="en-US" altLang="zh-CN" sz="1400" b="1" dirty="0" err="1">
                <a:solidFill>
                  <a:srgbClr val="003399"/>
                </a:solidFill>
              </a:rPr>
              <a:t>Pudong</a:t>
            </a:r>
            <a:r>
              <a:rPr lang="en-US" altLang="zh-CN" sz="1400" b="1" dirty="0">
                <a:solidFill>
                  <a:srgbClr val="003399"/>
                </a:solidFill>
              </a:rPr>
              <a:t> International Airport </a:t>
            </a:r>
            <a:r>
              <a:rPr lang="en-US" altLang="zh-CN" sz="1400" b="1" dirty="0" smtClean="0">
                <a:solidFill>
                  <a:srgbClr val="003399"/>
                </a:solidFill>
              </a:rPr>
              <a:t>to/from </a:t>
            </a:r>
            <a:r>
              <a:rPr lang="en-US" altLang="zh-CN" sz="1400" b="1" dirty="0" err="1">
                <a:solidFill>
                  <a:srgbClr val="003399"/>
                </a:solidFill>
              </a:rPr>
              <a:t>Pingjiang</a:t>
            </a:r>
            <a:r>
              <a:rPr lang="en-US" altLang="zh-CN" sz="1400" b="1" dirty="0">
                <a:solidFill>
                  <a:srgbClr val="003399"/>
                </a:solidFill>
              </a:rPr>
              <a:t> </a:t>
            </a:r>
            <a:r>
              <a:rPr lang="en-US" altLang="zh-CN" sz="1400" b="1" dirty="0" smtClean="0">
                <a:solidFill>
                  <a:srgbClr val="003399"/>
                </a:solidFill>
              </a:rPr>
              <a:t>Hotel.</a:t>
            </a:r>
            <a:r>
              <a:rPr lang="zh-CN" altLang="en-US" sz="1400" b="1" dirty="0" smtClean="0">
                <a:solidFill>
                  <a:srgbClr val="003399"/>
                </a:solidFill>
              </a:rPr>
              <a:t> </a:t>
            </a:r>
            <a:endParaRPr lang="en-US" altLang="zh-CN" sz="1400" b="1" dirty="0" smtClean="0">
              <a:solidFill>
                <a:srgbClr val="003399"/>
              </a:solidFill>
            </a:endParaRPr>
          </a:p>
          <a:p>
            <a:pPr marL="0" indent="0" eaLnBrk="1" hangingPunct="1"/>
            <a:r>
              <a:rPr lang="en-US" altLang="zh-CN" sz="1400" b="1" dirty="0" smtClean="0">
                <a:solidFill>
                  <a:srgbClr val="003399"/>
                </a:solidFill>
              </a:rPr>
              <a:t>IMPORTANT:</a:t>
            </a:r>
          </a:p>
          <a:p>
            <a:pPr marL="0" indent="0" eaLnBrk="1" hangingPunct="1"/>
            <a:r>
              <a:rPr lang="en-US" altLang="zh-CN" sz="1400" b="1" dirty="0" smtClean="0">
                <a:solidFill>
                  <a:srgbClr val="003399"/>
                </a:solidFill>
              </a:rPr>
              <a:t>1, </a:t>
            </a:r>
            <a:r>
              <a:rPr lang="en-US" altLang="zh-CN" sz="1400" b="1" dirty="0" err="1" smtClean="0">
                <a:solidFill>
                  <a:srgbClr val="003399"/>
                </a:solidFill>
              </a:rPr>
              <a:t>Plz</a:t>
            </a:r>
            <a:r>
              <a:rPr lang="en-US" altLang="zh-CN" sz="1400" b="1" dirty="0" smtClean="0">
                <a:solidFill>
                  <a:srgbClr val="003399"/>
                </a:solidFill>
              </a:rPr>
              <a:t> notify </a:t>
            </a:r>
            <a:r>
              <a:rPr lang="en-US" altLang="zh-CN" sz="1400" b="1" dirty="0" err="1" smtClean="0">
                <a:solidFill>
                  <a:srgbClr val="003399"/>
                </a:solidFill>
              </a:rPr>
              <a:t>huangjinri@chinamobile.com</a:t>
            </a:r>
            <a:r>
              <a:rPr lang="en-US" altLang="zh-CN" sz="1400" b="1" dirty="0" smtClean="0">
                <a:solidFill>
                  <a:srgbClr val="003399"/>
                </a:solidFill>
              </a:rPr>
              <a:t> of your arrival/departure date, time and flight number for the shuttle arrangement;</a:t>
            </a:r>
          </a:p>
          <a:p>
            <a:pPr marL="0" indent="0" eaLnBrk="1" hangingPunct="1"/>
            <a:r>
              <a:rPr lang="en-US" altLang="zh-CN" sz="1400" b="1" dirty="0" smtClean="0">
                <a:solidFill>
                  <a:srgbClr val="003399"/>
                </a:solidFill>
              </a:rPr>
              <a:t>2, Bus drivers would be waiting in the airport in advance</a:t>
            </a:r>
          </a:p>
          <a:p>
            <a:pPr marL="0" indent="0" eaLnBrk="1" hangingPunct="1"/>
            <a:r>
              <a:rPr lang="en-US" altLang="zh-CN" sz="1400" b="1" dirty="0" smtClean="0">
                <a:solidFill>
                  <a:srgbClr val="003399"/>
                </a:solidFill>
              </a:rPr>
              <a:t>3, We will organize working staff to pick you up once you come out of the exit (e.g. put up some sign etc.; more details could be elaborated later)</a:t>
            </a:r>
          </a:p>
          <a:p>
            <a:pPr marL="0" indent="0" eaLnBrk="1" hangingPunct="1"/>
            <a:r>
              <a:rPr lang="en-US" altLang="zh-CN" sz="1400" b="1" dirty="0" smtClean="0">
                <a:solidFill>
                  <a:srgbClr val="003399"/>
                </a:solidFill>
              </a:rPr>
              <a:t>4, In 99% case, we can always pick you up even if your flight is delayed</a:t>
            </a:r>
          </a:p>
          <a:p>
            <a:pPr marL="0" indent="0" eaLnBrk="1" hangingPunct="1"/>
            <a:r>
              <a:rPr lang="en-US" altLang="zh-CN" sz="1400" b="1" dirty="0">
                <a:solidFill>
                  <a:srgbClr val="003399"/>
                </a:solidFill>
              </a:rPr>
              <a:t>5</a:t>
            </a:r>
            <a:r>
              <a:rPr lang="en-US" altLang="zh-CN" sz="1400" b="1" dirty="0" smtClean="0">
                <a:solidFill>
                  <a:srgbClr val="003399"/>
                </a:solidFill>
              </a:rPr>
              <a:t>, In case you want to take the taxi, which is possible and convenient, the fee would be around 500rmb, i.e. 80USD</a:t>
            </a:r>
          </a:p>
          <a:p>
            <a:pPr marL="0" indent="0" eaLnBrk="1" hangingPunct="1"/>
            <a:r>
              <a:rPr lang="en-US" altLang="zh-CN" sz="1400" b="1" dirty="0" smtClean="0">
                <a:solidFill>
                  <a:srgbClr val="003399"/>
                </a:solidFill>
              </a:rPr>
              <a:t>6, in case any unexpected situation, e.g. flight cancelled or flight changed, do notify Jinri Huang (contact info. on the last page) at your earliest convenience.</a:t>
            </a:r>
          </a:p>
          <a:p>
            <a:pPr marL="0" indent="0" eaLnBrk="1" hangingPunct="1"/>
            <a:endParaRPr lang="en-US" altLang="zh-CN" sz="1400" b="1" dirty="0" smtClean="0">
              <a:solidFill>
                <a:srgbClr val="003399"/>
              </a:solidFill>
            </a:endParaRPr>
          </a:p>
          <a:p>
            <a:pPr marL="0" indent="0" eaLnBrk="1" hangingPunct="1"/>
            <a:endParaRPr lang="en-US" altLang="zh-CN" sz="1400" b="1" dirty="0" smtClean="0">
              <a:solidFill>
                <a:srgbClr val="003399"/>
              </a:solidFill>
            </a:endParaRPr>
          </a:p>
          <a:p>
            <a:pPr marL="0" indent="0" eaLnBrk="1" hangingPunct="1"/>
            <a:endParaRPr lang="en-US" altLang="zh-CN" sz="1400" b="1" dirty="0" smtClean="0">
              <a:solidFill>
                <a:srgbClr val="003399"/>
              </a:solidFill>
            </a:endParaRPr>
          </a:p>
          <a:p>
            <a:pPr marL="0" indent="0" eaLnBrk="1" hangingPunct="1"/>
            <a:endParaRPr lang="fi-FI" altLang="zh-CN" sz="1400" b="1" dirty="0" smtClean="0">
              <a:solidFill>
                <a:srgbClr val="003399"/>
              </a:solidFill>
            </a:endParaRPr>
          </a:p>
          <a:p>
            <a:pPr marL="0" indent="0" eaLnBrk="1" hangingPunct="1"/>
            <a:endParaRPr lang="fi-FI" altLang="zh-CN" sz="1400" b="1" dirty="0">
              <a:solidFill>
                <a:srgbClr val="003399"/>
              </a:solidFill>
            </a:endParaRPr>
          </a:p>
          <a:p>
            <a:pPr marL="0" indent="0" eaLnBrk="1" hangingPunct="1"/>
            <a:r>
              <a:rPr lang="en-US" sz="1400" b="1" dirty="0" smtClean="0">
                <a:solidFill>
                  <a:srgbClr val="003399"/>
                </a:solidFill>
              </a:rPr>
              <a:t> </a:t>
            </a:r>
            <a:endParaRPr lang="en-US" altLang="zh-CN" sz="1400" b="1" dirty="0">
              <a:solidFill>
                <a:srgbClr val="003399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3</a:t>
            </a:fld>
            <a:endParaRPr lang="en-US" sz="1400">
              <a:latin typeface="Myriad Pro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 rot="20469794">
            <a:off x="5867400" y="715834"/>
            <a:ext cx="28194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zh-CN" sz="2400" dirty="0" smtClean="0">
                <a:solidFill>
                  <a:srgbClr val="FF0000"/>
                </a:solidFill>
              </a:rPr>
              <a:t>Updated</a:t>
            </a:r>
            <a:endParaRPr kumimoji="1"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66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 case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taking</a:t>
            </a:r>
            <a:r>
              <a:rPr lang="fi-FI" dirty="0" smtClean="0"/>
              <a:t> taxi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endParaRPr lang="fi-FI" altLang="zh-CN" sz="1400" b="1" dirty="0" smtClean="0">
              <a:solidFill>
                <a:srgbClr val="003399"/>
              </a:solidFill>
            </a:endParaRPr>
          </a:p>
          <a:p>
            <a:pPr marL="0" indent="0" eaLnBrk="1" hangingPunct="1"/>
            <a:endParaRPr lang="fi-FI" altLang="zh-CN" sz="1400" b="1" dirty="0">
              <a:solidFill>
                <a:srgbClr val="003399"/>
              </a:solidFill>
            </a:endParaRPr>
          </a:p>
          <a:p>
            <a:pPr marL="285750" indent="-285750" eaLnBrk="1" hangingPunct="1">
              <a:buFont typeface="Arial"/>
              <a:buChar char="•"/>
            </a:pPr>
            <a:r>
              <a:rPr lang="en-US" altLang="zh-CN" sz="1400" dirty="0" smtClean="0">
                <a:solidFill>
                  <a:srgbClr val="003399"/>
                </a:solidFill>
              </a:rPr>
              <a:t>To get to the hotel, please show taxi driver the following:</a:t>
            </a:r>
          </a:p>
          <a:p>
            <a:pPr marL="0" indent="0" eaLnBrk="1" hangingPunct="1"/>
            <a:endParaRPr lang="en-US" altLang="zh-CN" sz="1400" dirty="0">
              <a:solidFill>
                <a:srgbClr val="003399"/>
              </a:solidFill>
            </a:endParaRPr>
          </a:p>
          <a:p>
            <a:pPr marL="0" indent="0" eaLnBrk="1" hangingPunct="1"/>
            <a:r>
              <a:rPr lang="en-US" altLang="zh-CN" sz="1400" dirty="0" smtClean="0">
                <a:solidFill>
                  <a:srgbClr val="003399"/>
                </a:solidFill>
              </a:rPr>
              <a:t>Please take me </a:t>
            </a:r>
            <a:r>
              <a:rPr lang="en-US" altLang="zh-CN" sz="1400" dirty="0">
                <a:solidFill>
                  <a:srgbClr val="003399"/>
                </a:solidFill>
              </a:rPr>
              <a:t>to Scholars Hotel </a:t>
            </a:r>
            <a:r>
              <a:rPr lang="en-US" altLang="zh-CN" sz="1400" dirty="0" err="1" smtClean="0">
                <a:solidFill>
                  <a:srgbClr val="003399"/>
                </a:solidFill>
              </a:rPr>
              <a:t>Pingjiangfu</a:t>
            </a:r>
            <a:r>
              <a:rPr lang="en-US" altLang="zh-CN" sz="1400" dirty="0" smtClean="0">
                <a:solidFill>
                  <a:srgbClr val="003399"/>
                </a:solidFill>
              </a:rPr>
              <a:t>, </a:t>
            </a:r>
            <a:r>
              <a:rPr lang="en-US" altLang="zh-CN" sz="1400" dirty="0">
                <a:solidFill>
                  <a:srgbClr val="003399"/>
                </a:solidFill>
              </a:rPr>
              <a:t>No.60 </a:t>
            </a:r>
            <a:r>
              <a:rPr lang="en-US" altLang="zh-CN" sz="1400" dirty="0" err="1">
                <a:solidFill>
                  <a:srgbClr val="003399"/>
                </a:solidFill>
              </a:rPr>
              <a:t>Bai</a:t>
            </a:r>
            <a:r>
              <a:rPr lang="en-US" altLang="zh-CN" sz="1400" dirty="0">
                <a:solidFill>
                  <a:srgbClr val="003399"/>
                </a:solidFill>
              </a:rPr>
              <a:t> Ta Dong Road , </a:t>
            </a:r>
            <a:r>
              <a:rPr lang="en-US" altLang="zh-CN" sz="1400" dirty="0" smtClean="0">
                <a:solidFill>
                  <a:srgbClr val="003399"/>
                </a:solidFill>
              </a:rPr>
              <a:t>Suzhou;</a:t>
            </a:r>
          </a:p>
          <a:p>
            <a:pPr marL="0" indent="0" eaLnBrk="1" hangingPunct="1"/>
            <a:endParaRPr lang="en-US" altLang="zh-CN" sz="1400" dirty="0">
              <a:solidFill>
                <a:srgbClr val="003399"/>
              </a:solidFill>
            </a:endParaRPr>
          </a:p>
          <a:p>
            <a:pPr marL="0" indent="0" eaLnBrk="1" hangingPunct="1"/>
            <a:r>
              <a:rPr lang="zh-CN" altLang="en-US" sz="2000" dirty="0" smtClean="0">
                <a:solidFill>
                  <a:srgbClr val="003399"/>
                </a:solidFill>
              </a:rPr>
              <a:t>请带我到 书香府邸 平江府</a:t>
            </a:r>
            <a:r>
              <a:rPr lang="zh-CN" altLang="en-US" sz="2000" dirty="0">
                <a:solidFill>
                  <a:srgbClr val="003399"/>
                </a:solidFill>
              </a:rPr>
              <a:t>， 地址：苏州市白塔东路</a:t>
            </a:r>
            <a:r>
              <a:rPr lang="en-US" altLang="zh-CN" sz="2000" dirty="0" smtClean="0">
                <a:solidFill>
                  <a:srgbClr val="003399"/>
                </a:solidFill>
              </a:rPr>
              <a:t>60</a:t>
            </a:r>
            <a:r>
              <a:rPr lang="zh-CN" altLang="en-US" sz="2000" dirty="0" smtClean="0">
                <a:solidFill>
                  <a:srgbClr val="003399"/>
                </a:solidFill>
              </a:rPr>
              <a:t>号</a:t>
            </a:r>
            <a:endParaRPr lang="en-US" altLang="zh-CN" sz="2000" dirty="0" smtClean="0">
              <a:solidFill>
                <a:srgbClr val="003399"/>
              </a:solidFill>
            </a:endParaRPr>
          </a:p>
          <a:p>
            <a:pPr marL="0" indent="0" eaLnBrk="1" hangingPunct="1"/>
            <a:endParaRPr lang="en-US" altLang="zh-CN" sz="1400" dirty="0">
              <a:solidFill>
                <a:srgbClr val="003399"/>
              </a:solidFill>
            </a:endParaRPr>
          </a:p>
          <a:p>
            <a:pPr marL="285750" indent="-285750" eaLnBrk="1" hangingPunct="1">
              <a:buFont typeface="Arial"/>
              <a:buChar char="•"/>
            </a:pPr>
            <a:r>
              <a:rPr lang="en-US" altLang="zh-CN" sz="1400" dirty="0" smtClean="0">
                <a:solidFill>
                  <a:srgbClr val="003399"/>
                </a:solidFill>
              </a:rPr>
              <a:t>For the returning trip, please show the following:</a:t>
            </a:r>
          </a:p>
          <a:p>
            <a:pPr marL="0" indent="0" eaLnBrk="1" hangingPunct="1"/>
            <a:r>
              <a:rPr lang="en-US" altLang="zh-CN" sz="1400" dirty="0" smtClean="0">
                <a:solidFill>
                  <a:srgbClr val="003399"/>
                </a:solidFill>
              </a:rPr>
              <a:t>Please take me to </a:t>
            </a:r>
            <a:r>
              <a:rPr lang="en-US" altLang="zh-CN" sz="1400" dirty="0" err="1" smtClean="0">
                <a:solidFill>
                  <a:srgbClr val="003399"/>
                </a:solidFill>
              </a:rPr>
              <a:t>Pudong</a:t>
            </a:r>
            <a:r>
              <a:rPr lang="en-US" altLang="zh-CN" sz="1400" dirty="0" smtClean="0">
                <a:solidFill>
                  <a:srgbClr val="003399"/>
                </a:solidFill>
              </a:rPr>
              <a:t> International Airport:</a:t>
            </a:r>
          </a:p>
          <a:p>
            <a:pPr marL="0" indent="0" eaLnBrk="1" hangingPunct="1"/>
            <a:r>
              <a:rPr lang="zh-CN" altLang="en-US" sz="2400" dirty="0" smtClean="0">
                <a:solidFill>
                  <a:srgbClr val="003399"/>
                </a:solidFill>
              </a:rPr>
              <a:t>请带我到上海浦东国际机场</a:t>
            </a:r>
            <a:endParaRPr lang="en-US" altLang="zh-CN" sz="2400" dirty="0">
              <a:solidFill>
                <a:srgbClr val="003399"/>
              </a:solidFill>
            </a:endParaRPr>
          </a:p>
          <a:p>
            <a:pPr marL="0" indent="0" eaLnBrk="1" hangingPunct="1"/>
            <a:endParaRPr lang="en-US" altLang="zh-CN" sz="1400" dirty="0" smtClean="0">
              <a:solidFill>
                <a:srgbClr val="003399"/>
              </a:solidFill>
            </a:endParaRPr>
          </a:p>
          <a:p>
            <a:pPr marL="0" indent="0" eaLnBrk="1" hangingPunct="1"/>
            <a:endParaRPr lang="en-US" altLang="zh-CN" sz="1400" dirty="0">
              <a:solidFill>
                <a:srgbClr val="003399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4</a:t>
            </a:fld>
            <a:endParaRPr lang="en-US" sz="1400">
              <a:latin typeface="Myriad Pro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 rot="20469794">
            <a:off x="5485431" y="1052391"/>
            <a:ext cx="28194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zh-CN" sz="2400" dirty="0" smtClean="0">
                <a:solidFill>
                  <a:srgbClr val="FF0000"/>
                </a:solidFill>
              </a:rPr>
              <a:t>Updated</a:t>
            </a:r>
            <a:endParaRPr kumimoji="1"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41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Lodging</a:t>
            </a:r>
            <a:r>
              <a:rPr lang="fi-FI" dirty="0"/>
              <a:t> option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648200"/>
          </a:xfrm>
        </p:spPr>
        <p:txBody>
          <a:bodyPr/>
          <a:lstStyle/>
          <a:p>
            <a:pPr marL="0" indent="0" eaLnBrk="1" hangingPunct="1"/>
            <a:r>
              <a:rPr lang="fi-FI" sz="1100" b="1" dirty="0" smtClean="0"/>
              <a:t>Hotel </a:t>
            </a:r>
            <a:r>
              <a:rPr lang="en-US" altLang="zh-CN" sz="1100" dirty="0"/>
              <a:t>Scholars Hotel </a:t>
            </a:r>
            <a:r>
              <a:rPr lang="en-US" altLang="zh-CN" sz="1100" dirty="0" err="1"/>
              <a:t>Pingjiangfu</a:t>
            </a:r>
            <a:endParaRPr lang="en-US" altLang="zh-CN" sz="1100" dirty="0"/>
          </a:p>
          <a:p>
            <a:pPr marL="0" indent="0" eaLnBrk="1" hangingPunct="1"/>
            <a:r>
              <a:rPr lang="fi-FI" sz="1100" dirty="0" smtClean="0"/>
              <a:t>Address:</a:t>
            </a:r>
            <a:r>
              <a:rPr lang="en-US" sz="1100" dirty="0" smtClean="0"/>
              <a:t>No.60 Bai Ta Dong Road , Suzhou , Jiangsu Province </a:t>
            </a:r>
            <a:r>
              <a:rPr lang="en-US" sz="1100" dirty="0" err="1" smtClean="0"/>
              <a:t>P.R.China</a:t>
            </a:r>
            <a:endParaRPr lang="fi-FI" altLang="zh-CN" sz="1100" dirty="0"/>
          </a:p>
          <a:p>
            <a:r>
              <a:rPr lang="en-US" sz="1100" dirty="0" smtClean="0"/>
              <a:t>Prices </a:t>
            </a:r>
            <a:r>
              <a:rPr lang="en-US" sz="1100" dirty="0"/>
              <a:t>on Hotel </a:t>
            </a:r>
            <a:r>
              <a:rPr lang="en-US" altLang="zh-CN" sz="1100" dirty="0" err="1" smtClean="0"/>
              <a:t>Pingjiangfu</a:t>
            </a:r>
            <a:r>
              <a:rPr lang="en-US" sz="1100" dirty="0" smtClean="0"/>
              <a:t>: 600RMB/night/</a:t>
            </a:r>
            <a:r>
              <a:rPr lang="en-US" sz="1100" dirty="0"/>
              <a:t>E</a:t>
            </a:r>
            <a:r>
              <a:rPr lang="en-US" altLang="zh-CN" sz="1100" dirty="0" smtClean="0"/>
              <a:t>legant Room</a:t>
            </a:r>
            <a:r>
              <a:rPr lang="en-US" sz="1100" dirty="0" smtClean="0"/>
              <a:t>, 650RMB/night/</a:t>
            </a:r>
            <a:r>
              <a:rPr lang="en-US" altLang="zh-CN" sz="1100" dirty="0" smtClean="0"/>
              <a:t>Business Deluxe Room</a:t>
            </a:r>
            <a:r>
              <a:rPr lang="en-US" sz="1100" dirty="0" smtClean="0"/>
              <a:t>.</a:t>
            </a:r>
          </a:p>
          <a:p>
            <a:r>
              <a:rPr lang="en-US" altLang="zh-CN" sz="1100" dirty="0" smtClean="0"/>
              <a:t>Cancellation policy</a:t>
            </a:r>
            <a:r>
              <a:rPr lang="zh-CN" altLang="en-US" sz="1100" dirty="0" smtClean="0"/>
              <a:t>：</a:t>
            </a:r>
            <a:endParaRPr lang="en-US" altLang="zh-CN" sz="1100" dirty="0" smtClean="0"/>
          </a:p>
          <a:p>
            <a:pPr marL="571500" lvl="1" indent="-171450">
              <a:buFont typeface="Arial"/>
              <a:buChar char="•"/>
            </a:pPr>
            <a:r>
              <a:rPr lang="en-US" altLang="zh-CN" sz="1100" dirty="0"/>
              <a:t>	</a:t>
            </a:r>
            <a:r>
              <a:rPr lang="en-US" altLang="zh-CN" sz="1100" dirty="0" smtClean="0"/>
              <a:t>1 night charge in case of cancellation within the expected day of arrival</a:t>
            </a:r>
          </a:p>
          <a:p>
            <a:pPr marL="571500" lvl="1" indent="-171450">
              <a:buFont typeface="Arial"/>
              <a:buChar char="•"/>
            </a:pPr>
            <a:r>
              <a:rPr lang="en-US" altLang="zh-CN" sz="1100" dirty="0"/>
              <a:t>	</a:t>
            </a:r>
            <a:r>
              <a:rPr lang="en-US" altLang="zh-CN" sz="1100" dirty="0" smtClean="0"/>
              <a:t>60% of one night charge if cancelled 1~3</a:t>
            </a:r>
            <a:r>
              <a:rPr lang="zh-CN" altLang="en-US" sz="1100" dirty="0" smtClean="0"/>
              <a:t> </a:t>
            </a:r>
            <a:r>
              <a:rPr lang="en-US" altLang="zh-CN" sz="1100" dirty="0" smtClean="0"/>
              <a:t>days prior to expected check-in day, </a:t>
            </a:r>
          </a:p>
          <a:p>
            <a:pPr marL="571500" lvl="1" indent="-171450">
              <a:buFont typeface="Arial"/>
              <a:buChar char="•"/>
            </a:pPr>
            <a:r>
              <a:rPr lang="en-US" altLang="zh-CN" sz="1100" dirty="0"/>
              <a:t>	4</a:t>
            </a:r>
            <a:r>
              <a:rPr lang="en-US" altLang="zh-CN" sz="1100" dirty="0" smtClean="0"/>
              <a:t>0% </a:t>
            </a:r>
            <a:r>
              <a:rPr lang="en-US" altLang="zh-CN" sz="1100" dirty="0"/>
              <a:t>of </a:t>
            </a:r>
            <a:r>
              <a:rPr lang="en-US" altLang="zh-CN" sz="1100" dirty="0" smtClean="0"/>
              <a:t>one </a:t>
            </a:r>
            <a:r>
              <a:rPr lang="en-US" altLang="zh-CN" sz="1100" dirty="0"/>
              <a:t>night </a:t>
            </a:r>
            <a:r>
              <a:rPr lang="en-US" altLang="zh-CN" sz="1100" dirty="0" smtClean="0"/>
              <a:t>charge if cancelled 4~6</a:t>
            </a:r>
            <a:r>
              <a:rPr lang="zh-CN" altLang="en-US" sz="1100" dirty="0" smtClean="0"/>
              <a:t> </a:t>
            </a:r>
            <a:r>
              <a:rPr lang="en-US" altLang="zh-CN" sz="1100" dirty="0"/>
              <a:t>days prior to expected check-in day,</a:t>
            </a:r>
            <a:endParaRPr lang="en-US" altLang="zh-CN" sz="1100" dirty="0" smtClean="0"/>
          </a:p>
          <a:p>
            <a:pPr marL="571500" lvl="1" indent="-171450">
              <a:buFont typeface="Arial"/>
              <a:buChar char="•"/>
            </a:pPr>
            <a:r>
              <a:rPr lang="en-US" altLang="zh-CN" sz="1100" dirty="0"/>
              <a:t>	</a:t>
            </a:r>
            <a:r>
              <a:rPr lang="en-US" altLang="zh-CN" sz="1100" dirty="0" smtClean="0"/>
              <a:t>free cancellation one week before check-in day</a:t>
            </a:r>
            <a:endParaRPr lang="en-US" sz="1100" dirty="0" smtClean="0"/>
          </a:p>
          <a:p>
            <a:r>
              <a:rPr lang="en-US" sz="1100" dirty="0" smtClean="0"/>
              <a:t>Reservations: </a:t>
            </a:r>
            <a:r>
              <a:rPr lang="en-US" sz="1100" dirty="0" smtClean="0">
                <a:hlinkClick r:id="rId2"/>
              </a:rPr>
              <a:t>460737569@</a:t>
            </a:r>
            <a:r>
              <a:rPr lang="en-US" altLang="zh-CN" sz="1100" dirty="0" smtClean="0">
                <a:hlinkClick r:id="rId2"/>
              </a:rPr>
              <a:t>qq</a:t>
            </a:r>
            <a:r>
              <a:rPr lang="en-US" sz="1100" dirty="0" smtClean="0">
                <a:hlinkClick r:id="rId2"/>
              </a:rPr>
              <a:t>.com</a:t>
            </a:r>
            <a:r>
              <a:rPr lang="en-US" sz="1100" dirty="0" smtClean="0"/>
              <a:t>, credit card information is not required. </a:t>
            </a:r>
          </a:p>
          <a:p>
            <a:r>
              <a:rPr lang="en-US" sz="1100" dirty="0" smtClean="0"/>
              <a:t>Block code</a:t>
            </a:r>
            <a:r>
              <a:rPr lang="en-US" sz="1100" dirty="0"/>
              <a:t>: </a:t>
            </a:r>
            <a:r>
              <a:rPr lang="en-US" sz="1100" dirty="0" smtClean="0"/>
              <a:t>“</a:t>
            </a:r>
            <a:r>
              <a:rPr lang="en-US" sz="1100" dirty="0" err="1" smtClean="0"/>
              <a:t>Centec</a:t>
            </a:r>
            <a:r>
              <a:rPr lang="en-US" sz="1100" dirty="0" smtClean="0"/>
              <a:t> or </a:t>
            </a:r>
            <a:r>
              <a:rPr lang="zh-CN" altLang="en-US" sz="1100" dirty="0" smtClean="0"/>
              <a:t>盛科</a:t>
            </a:r>
            <a:r>
              <a:rPr lang="en-US" sz="1100" dirty="0" smtClean="0"/>
              <a:t>”. </a:t>
            </a:r>
            <a:r>
              <a:rPr lang="en-US" sz="1100" dirty="0"/>
              <a:t>Room block is valid until </a:t>
            </a:r>
            <a:r>
              <a:rPr lang="en-US" sz="1100" dirty="0">
                <a:solidFill>
                  <a:srgbClr val="FF0000"/>
                </a:solidFill>
              </a:rPr>
              <a:t>2</a:t>
            </a:r>
            <a:r>
              <a:rPr lang="en-US" sz="1100" dirty="0" smtClean="0">
                <a:solidFill>
                  <a:srgbClr val="FF0000"/>
                </a:solidFill>
              </a:rPr>
              <a:t>4</a:t>
            </a:r>
            <a:r>
              <a:rPr lang="en-US" sz="1100" baseline="30000" dirty="0" smtClean="0"/>
              <a:t>th</a:t>
            </a:r>
            <a:r>
              <a:rPr lang="en-US" sz="1100" dirty="0"/>
              <a:t> </a:t>
            </a:r>
            <a:r>
              <a:rPr lang="en-US" sz="1100" dirty="0" smtClean="0"/>
              <a:t>November </a:t>
            </a:r>
            <a:r>
              <a:rPr lang="en-US" sz="1100" dirty="0"/>
              <a:t>2017. </a:t>
            </a:r>
          </a:p>
          <a:p>
            <a:r>
              <a:rPr lang="en-US" sz="1100" dirty="0" smtClean="0"/>
              <a:t>More information: </a:t>
            </a:r>
            <a:r>
              <a:rPr lang="en-US" altLang="zh-CN" sz="1100" dirty="0">
                <a:solidFill>
                  <a:srgbClr val="003399"/>
                </a:solidFill>
                <a:hlinkClick r:id="rId3"/>
              </a:rPr>
              <a:t>http://</a:t>
            </a:r>
            <a:r>
              <a:rPr lang="en-US" altLang="zh-CN" sz="1100" dirty="0" smtClean="0">
                <a:solidFill>
                  <a:srgbClr val="003399"/>
                </a:solidFill>
                <a:hlinkClick r:id="rId3"/>
              </a:rPr>
              <a:t>www.pingjiangpalace.com/en/</a:t>
            </a:r>
            <a:r>
              <a:rPr lang="en-US" sz="1100" dirty="0" smtClean="0"/>
              <a:t> </a:t>
            </a:r>
            <a:r>
              <a:rPr lang="en-US" sz="1100" dirty="0" smtClean="0"/>
              <a:t>” </a:t>
            </a:r>
            <a:r>
              <a:rPr lang="en-US" sz="1100" dirty="0" smtClean="0"/>
              <a:t>  </a:t>
            </a:r>
            <a:endParaRPr lang="fi-FI" sz="1100" dirty="0" smtClean="0"/>
          </a:p>
          <a:p>
            <a:r>
              <a:rPr lang="fi-FI" sz="1100" dirty="0" smtClean="0"/>
              <a:t>Breakfast </a:t>
            </a:r>
            <a:r>
              <a:rPr lang="fi-FI" sz="1100" dirty="0"/>
              <a:t>included</a:t>
            </a:r>
          </a:p>
          <a:p>
            <a:pPr eaLnBrk="1" hangingPunct="1"/>
            <a:r>
              <a:rPr lang="en-US" altLang="zh-CN" sz="1100" dirty="0">
                <a:solidFill>
                  <a:srgbClr val="003399"/>
                </a:solidFill>
                <a:hlinkClick r:id="rId4"/>
              </a:rPr>
              <a:t>http://www.pingjiangpalace.com/</a:t>
            </a:r>
            <a:endParaRPr lang="en-US" altLang="zh-CN" sz="1100" dirty="0">
              <a:solidFill>
                <a:srgbClr val="003399"/>
              </a:solidFill>
            </a:endParaRPr>
          </a:p>
          <a:p>
            <a:pPr marL="0" indent="0" eaLnBrk="1" hangingPunct="1"/>
            <a:endParaRPr lang="en-US" sz="1100" dirty="0"/>
          </a:p>
          <a:p>
            <a:pPr marL="0" indent="0" eaLnBrk="1" hangingPunct="1"/>
            <a:r>
              <a:rPr lang="fi-FI" sz="1100" dirty="0"/>
              <a:t/>
            </a:r>
            <a:br>
              <a:rPr lang="fi-FI" sz="1100" dirty="0"/>
            </a:b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5</a:t>
            </a:fld>
            <a:endParaRPr lang="en-US" sz="1400">
              <a:latin typeface="Myriad Pro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 rot="20469794">
            <a:off x="5409228" y="823792"/>
            <a:ext cx="28194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zh-CN" sz="2400" dirty="0" smtClean="0">
                <a:solidFill>
                  <a:srgbClr val="FF0000"/>
                </a:solidFill>
              </a:rPr>
              <a:t>Updated</a:t>
            </a:r>
            <a:endParaRPr kumimoji="1"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935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Meeting</a:t>
            </a:r>
            <a:r>
              <a:rPr lang="fi-FI" dirty="0"/>
              <a:t> </a:t>
            </a:r>
            <a:r>
              <a:rPr lang="fi-FI" dirty="0" err="1"/>
              <a:t>venue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cap="all" dirty="0"/>
              <a:t>Scholars Hotel </a:t>
            </a:r>
            <a:r>
              <a:rPr lang="en-US" altLang="zh-CN" cap="all" dirty="0" err="1"/>
              <a:t>Pingjiangfu</a:t>
            </a:r>
            <a:r>
              <a:rPr lang="fi-FI" cap="all" dirty="0"/>
              <a:t>, </a:t>
            </a:r>
            <a:r>
              <a:rPr lang="fi-FI" dirty="0" smtClean="0"/>
              <a:t>Pingjiang Ting ,Ruiyun Building</a:t>
            </a:r>
            <a:endParaRPr lang="fi-FI" cap="all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6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578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Visa </a:t>
            </a:r>
            <a:r>
              <a:rPr lang="fi-FI" dirty="0" err="1"/>
              <a:t>Information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invitation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letter,</a:t>
            </a:r>
            <a:r>
              <a:rPr kumimoji="1" lang="zh-CN" altLang="en-US" dirty="0"/>
              <a:t> </a:t>
            </a:r>
            <a:r>
              <a:rPr kumimoji="1" lang="en-US" altLang="zh-CN" dirty="0"/>
              <a:t>please contact with Nicholas Orlando &lt;</a:t>
            </a:r>
            <a:r>
              <a:rPr kumimoji="1" lang="en-US" altLang="zh-CN" dirty="0" err="1"/>
              <a:t>n.orlando@ieee.org</a:t>
            </a:r>
            <a:r>
              <a:rPr kumimoji="1" lang="en-US" altLang="zh-CN" dirty="0"/>
              <a:t>&gt;</a:t>
            </a:r>
            <a:r>
              <a:rPr lang="en-US" altLang="zh-CN" dirty="0" smtClean="0"/>
              <a:t> and </a:t>
            </a:r>
            <a:r>
              <a:rPr kumimoji="1" lang="en-US" altLang="zh-CN" dirty="0" smtClean="0"/>
              <a:t>provide </a:t>
            </a:r>
            <a:r>
              <a:rPr kumimoji="1" lang="en-US" altLang="zh-CN" dirty="0"/>
              <a:t>the following information:</a:t>
            </a:r>
          </a:p>
          <a:p>
            <a:pPr lvl="1"/>
            <a:r>
              <a:rPr kumimoji="1" lang="en-US" altLang="zh-CN" dirty="0"/>
              <a:t>First Name, Last Name:</a:t>
            </a:r>
          </a:p>
          <a:p>
            <a:pPr lvl="1"/>
            <a:r>
              <a:rPr kumimoji="1" lang="en-US" altLang="zh-CN" dirty="0"/>
              <a:t>Company Name:</a:t>
            </a:r>
          </a:p>
          <a:p>
            <a:pPr lvl="1"/>
            <a:r>
              <a:rPr kumimoji="1" lang="en-US" altLang="zh-CN" dirty="0"/>
              <a:t>Company Address:</a:t>
            </a:r>
          </a:p>
          <a:p>
            <a:pPr lvl="1"/>
            <a:r>
              <a:rPr kumimoji="1" lang="en-US" altLang="zh-CN" dirty="0"/>
              <a:t>Company Phone:</a:t>
            </a:r>
          </a:p>
          <a:p>
            <a:pPr lvl="1"/>
            <a:r>
              <a:rPr kumimoji="1" lang="en-US" altLang="zh-CN" dirty="0"/>
              <a:t>Company E-mail:</a:t>
            </a:r>
          </a:p>
          <a:p>
            <a:pPr lvl="1"/>
            <a:r>
              <a:rPr kumimoji="1" lang="en-US" altLang="zh-CN" dirty="0"/>
              <a:t>Mobile Phone (If possible):</a:t>
            </a:r>
          </a:p>
          <a:p>
            <a:pPr lvl="1"/>
            <a:r>
              <a:rPr kumimoji="1" lang="en-US" altLang="zh-CN" dirty="0"/>
              <a:t>Date of Birth:</a:t>
            </a:r>
          </a:p>
          <a:p>
            <a:pPr lvl="1"/>
            <a:r>
              <a:rPr kumimoji="1" lang="en-US" altLang="zh-CN" dirty="0"/>
              <a:t>Place of Birth:</a:t>
            </a:r>
          </a:p>
          <a:p>
            <a:pPr lvl="1"/>
            <a:r>
              <a:rPr kumimoji="1" lang="en-US" altLang="zh-CN" dirty="0"/>
              <a:t>Passport ID Number:</a:t>
            </a:r>
          </a:p>
          <a:p>
            <a:pPr lvl="1"/>
            <a:r>
              <a:rPr kumimoji="1" lang="en-US" altLang="zh-CN" dirty="0"/>
              <a:t>Passport Expiration Date:</a:t>
            </a:r>
          </a:p>
          <a:p>
            <a:pPr lvl="1"/>
            <a:r>
              <a:rPr kumimoji="1" lang="en-US" altLang="zh-CN" dirty="0"/>
              <a:t>Passport Nationality:</a:t>
            </a:r>
            <a:endParaRPr lang="fi-FI" sz="1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7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720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About Suzhou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A </a:t>
            </a:r>
            <a:r>
              <a:rPr kumimoji="1" lang="en-US" altLang="zh-CN" dirty="0"/>
              <a:t>short scenery video </a:t>
            </a:r>
            <a:r>
              <a:rPr kumimoji="1" lang="en-US" altLang="zh-CN" dirty="0" smtClean="0"/>
              <a:t>made </a:t>
            </a:r>
            <a:r>
              <a:rPr kumimoji="1" lang="en-US" altLang="zh-CN" dirty="0"/>
              <a:t>by the City of </a:t>
            </a:r>
            <a:r>
              <a:rPr kumimoji="1" lang="en-US" altLang="zh-CN" dirty="0" smtClean="0"/>
              <a:t>Suzhou (</a:t>
            </a:r>
            <a:r>
              <a:rPr kumimoji="1" lang="en-US" altLang="zh-CN" dirty="0" err="1" smtClean="0"/>
              <a:t>iqiyi</a:t>
            </a:r>
            <a:r>
              <a:rPr kumimoji="1" lang="en-US" altLang="zh-CN" dirty="0" smtClean="0"/>
              <a:t>):</a:t>
            </a:r>
          </a:p>
          <a:p>
            <a:r>
              <a:rPr kumimoji="1" lang="en-US" altLang="zh-CN" dirty="0"/>
              <a:t>http://www.iqiyi.com/w_19rucb96cl.html</a:t>
            </a:r>
            <a:endParaRPr kumimoji="1" lang="zh-CN" altLang="zh-CN" dirty="0"/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Insert Date here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Insert Title here</a:t>
            </a:r>
            <a:endParaRPr 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8</a:t>
            </a:fld>
            <a:endParaRPr lang="en-US" sz="1400">
              <a:latin typeface="Myriad Pro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819400"/>
            <a:ext cx="5153025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999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Need</a:t>
            </a:r>
            <a:r>
              <a:rPr lang="zh-CN" altLang="en-US" dirty="0" smtClean="0"/>
              <a:t> </a:t>
            </a:r>
            <a:r>
              <a:rPr lang="en-US" altLang="zh-CN" dirty="0" smtClean="0"/>
              <a:t>more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help?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Please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contact:</a:t>
            </a:r>
            <a:endParaRPr lang="en-US" sz="2400" dirty="0"/>
          </a:p>
          <a:p>
            <a:pPr lvl="1"/>
            <a:r>
              <a:rPr lang="en-US" altLang="zh-CN" sz="2400" dirty="0" err="1" smtClean="0"/>
              <a:t>Guoying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Zhang</a:t>
            </a:r>
            <a:r>
              <a:rPr lang="zh-CN" altLang="en-US" sz="2400" dirty="0"/>
              <a:t> </a:t>
            </a:r>
            <a:r>
              <a:rPr lang="en-US" altLang="zh-CN" sz="2400" dirty="0" smtClean="0"/>
              <a:t>(</a:t>
            </a:r>
            <a:r>
              <a:rPr lang="en-US" altLang="zh-CN" sz="2400" dirty="0" err="1"/>
              <a:t>zhanggy@</a:t>
            </a:r>
            <a:r>
              <a:rPr lang="en-US" altLang="zh-CN" sz="2400" dirty="0" err="1" smtClean="0"/>
              <a:t>centecnetworks.com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from</a:t>
            </a:r>
            <a:r>
              <a:rPr lang="zh-CN" altLang="en-US" sz="2400" dirty="0" smtClean="0"/>
              <a:t> </a:t>
            </a:r>
            <a:r>
              <a:rPr lang="en-US" altLang="zh-CN" sz="2400" dirty="0" err="1" smtClean="0"/>
              <a:t>Centec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Networks,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or</a:t>
            </a:r>
            <a:r>
              <a:rPr lang="zh-CN" altLang="en-US" sz="2400" dirty="0" smtClean="0"/>
              <a:t> </a:t>
            </a:r>
            <a:endParaRPr lang="en-US" altLang="zh-CN" sz="2400" dirty="0" smtClean="0"/>
          </a:p>
          <a:p>
            <a:pPr lvl="1"/>
            <a:endParaRPr lang="en-US" sz="2400" dirty="0"/>
          </a:p>
          <a:p>
            <a:pPr lvl="1"/>
            <a:r>
              <a:rPr lang="en-US" altLang="zh-CN" sz="2400" dirty="0" smtClean="0"/>
              <a:t>Jinri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Huang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(</a:t>
            </a:r>
            <a:r>
              <a:rPr lang="en-US" altLang="zh-CN" sz="2400" dirty="0" err="1" smtClean="0"/>
              <a:t>huangjinri@chinamobile.com</a:t>
            </a:r>
            <a:r>
              <a:rPr lang="en-US" altLang="zh-CN" sz="2400" dirty="0" smtClean="0"/>
              <a:t>), WG chair; </a:t>
            </a:r>
            <a:r>
              <a:rPr lang="en-US" altLang="zh-CN" sz="2400" dirty="0" smtClean="0">
                <a:solidFill>
                  <a:srgbClr val="FF0000"/>
                </a:solidFill>
              </a:rPr>
              <a:t>0086-13910490429</a:t>
            </a:r>
            <a:endParaRPr lang="fi-FI" sz="2400" dirty="0">
              <a:solidFill>
                <a:srgbClr val="FF0000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1C35-070C-B34E-A7FF-C7EF50ECC007}" type="slidenum">
              <a:rPr lang="en-US" smtClean="0"/>
              <a:pPr>
                <a:defRPr/>
              </a:pPr>
              <a:t>9</a:t>
            </a:fld>
            <a:endParaRPr lang="en-US" sz="1400">
              <a:latin typeface="Myriad Pro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 rot="20469794">
            <a:off x="5409228" y="823792"/>
            <a:ext cx="28194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zh-CN" sz="2400" dirty="0" smtClean="0">
                <a:solidFill>
                  <a:srgbClr val="FF0000"/>
                </a:solidFill>
              </a:rPr>
              <a:t>Updated</a:t>
            </a:r>
            <a:endParaRPr kumimoji="1"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57830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8569</TotalTime>
  <Words>568</Words>
  <Application>Microsoft Macintosh PowerPoint</Application>
  <PresentationFormat>全屏显示(4:3)</PresentationFormat>
  <Paragraphs>117</Paragraphs>
  <Slides>9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IEEE-SA Powerpoint Template</vt:lpstr>
      <vt:lpstr>PowerPoint 演示文稿</vt:lpstr>
      <vt:lpstr>Top Level Summary</vt:lpstr>
      <vt:lpstr>Getting from/to Pudong Airport to/from Suzhou</vt:lpstr>
      <vt:lpstr>In case you are taking taxi</vt:lpstr>
      <vt:lpstr>Lodging option</vt:lpstr>
      <vt:lpstr>Meeting venue</vt:lpstr>
      <vt:lpstr>Visa Information</vt:lpstr>
      <vt:lpstr>About Suzhou</vt:lpstr>
      <vt:lpstr>Need more help?</vt:lpstr>
    </vt:vector>
  </TitlesOfParts>
  <Company>IEEE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Huang Jinri</cp:lastModifiedBy>
  <cp:revision>212</cp:revision>
  <cp:lastPrinted>2017-10-19T06:36:55Z</cp:lastPrinted>
  <dcterms:created xsi:type="dcterms:W3CDTF">2014-10-13T13:02:20Z</dcterms:created>
  <dcterms:modified xsi:type="dcterms:W3CDTF">2017-11-10T03:40:21Z</dcterms:modified>
</cp:coreProperties>
</file>