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325" r:id="rId2"/>
    <p:sldId id="321" r:id="rId3"/>
    <p:sldId id="333" r:id="rId4"/>
    <p:sldId id="328" r:id="rId5"/>
    <p:sldId id="342" r:id="rId6"/>
    <p:sldId id="343" r:id="rId7"/>
    <p:sldId id="334" r:id="rId8"/>
    <p:sldId id="335" r:id="rId9"/>
    <p:sldId id="336" r:id="rId10"/>
    <p:sldId id="337" r:id="rId11"/>
    <p:sldId id="338" r:id="rId12"/>
    <p:sldId id="344" r:id="rId13"/>
    <p:sldId id="345" r:id="rId14"/>
    <p:sldId id="329" r:id="rId15"/>
    <p:sldId id="339" r:id="rId16"/>
    <p:sldId id="340" r:id="rId17"/>
    <p:sldId id="341" r:id="rId18"/>
    <p:sldId id="331" r:id="rId19"/>
  </p:sldIdLst>
  <p:sldSz cx="9144000" cy="6858000" type="screen4x3"/>
  <p:notesSz cx="9874250" cy="6797675"/>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4660"/>
  </p:normalViewPr>
  <p:slideViewPr>
    <p:cSldViewPr>
      <p:cViewPr varScale="1">
        <p:scale>
          <a:sx n="100" d="100"/>
          <a:sy n="100" d="100"/>
        </p:scale>
        <p:origin x="-22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4278842"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5593123" y="0"/>
            <a:ext cx="4278842"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6456612"/>
            <a:ext cx="4278842"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5593123" y="6456612"/>
            <a:ext cx="4278842"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8842" cy="339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5595408" y="0"/>
            <a:ext cx="4278842" cy="339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236913" y="509588"/>
            <a:ext cx="3400425" cy="25495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16567" y="3228896"/>
            <a:ext cx="7241117" cy="30589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457791"/>
            <a:ext cx="4278842" cy="33988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5595408" y="6457791"/>
            <a:ext cx="4278842" cy="33988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1</a:t>
            </a:fld>
            <a:endParaRPr lang="en-US"/>
          </a:p>
        </p:txBody>
      </p:sp>
      <p:sp>
        <p:nvSpPr>
          <p:cNvPr id="28675" name="Rectangle 2"/>
          <p:cNvSpPr>
            <a:spLocks noGrp="1" noRot="1" noChangeAspect="1" noChangeArrowheads="1" noTextEdit="1"/>
          </p:cNvSpPr>
          <p:nvPr>
            <p:ph type="sldImg"/>
          </p:nvPr>
        </p:nvSpPr>
        <p:spPr>
          <a:xfrm>
            <a:off x="3236913" y="509588"/>
            <a:ext cx="3400425" cy="2549525"/>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t>Insert Date here</a:t>
            </a:r>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Insert Title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1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Date here</a:t>
            </a:r>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Title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5"/>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ripadvisor.com/" TargetMode="External"/><Relationship Id="rId4" Type="http://schemas.openxmlformats.org/officeDocument/2006/relationships/hyperlink" Target="http://www.viator.com/" TargetMode="External"/><Relationship Id="rId1" Type="http://schemas.openxmlformats.org/officeDocument/2006/relationships/slideLayout" Target="../slideLayouts/slideLayout2.xml"/><Relationship Id="rId2" Type="http://schemas.openxmlformats.org/officeDocument/2006/relationships/hyperlink" Target="http://www.visitacit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mailto:info@hotelsanpimilano.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Hosted by </a:t>
            </a:r>
            <a:r>
              <a:rPr lang="en-US" dirty="0" smtClean="0"/>
              <a:t>SM Optics</a:t>
            </a:r>
            <a:endParaRPr lang="en-US" dirty="0"/>
          </a:p>
        </p:txBody>
      </p:sp>
      <p:sp>
        <p:nvSpPr>
          <p:cNvPr id="2" name="Subtitle 1"/>
          <p:cNvSpPr>
            <a:spLocks noGrp="1"/>
          </p:cNvSpPr>
          <p:nvPr>
            <p:ph type="subTitle" idx="1"/>
          </p:nvPr>
        </p:nvSpPr>
        <p:spPr/>
        <p:txBody>
          <a:bodyPr/>
          <a:lstStyle/>
          <a:p>
            <a:r>
              <a:rPr lang="en-US" dirty="0"/>
              <a:t>IEEE </a:t>
            </a:r>
            <a:r>
              <a:rPr lang="en-US" dirty="0" smtClean="0"/>
              <a:t>1914</a:t>
            </a:r>
            <a:r>
              <a:rPr lang="zh-CN" altLang="en-US" dirty="0" smtClean="0"/>
              <a:t> </a:t>
            </a:r>
            <a:r>
              <a:rPr lang="en-US" altLang="zh-CN" dirty="0" smtClean="0"/>
              <a:t>NGFI</a:t>
            </a:r>
            <a:r>
              <a:rPr lang="zh-CN" altLang="en-US" dirty="0" smtClean="0"/>
              <a:t> </a:t>
            </a:r>
            <a:r>
              <a:rPr lang="en-US" altLang="zh-CN" dirty="0" smtClean="0"/>
              <a:t>WG</a:t>
            </a:r>
            <a:r>
              <a:rPr lang="zh-CN" altLang="en-US" dirty="0" smtClean="0"/>
              <a:t> </a:t>
            </a:r>
            <a:endParaRPr lang="en-US" dirty="0"/>
          </a:p>
          <a:p>
            <a:endParaRPr lang="en-US" dirty="0"/>
          </a:p>
          <a:p>
            <a:r>
              <a:rPr lang="en-US" dirty="0" smtClean="0"/>
              <a:t>March 2018 </a:t>
            </a:r>
            <a:r>
              <a:rPr lang="en-US" dirty="0"/>
              <a:t>Meeting Logistics</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8600" y="76200"/>
            <a:ext cx="8077200" cy="762000"/>
          </a:xfrm>
        </p:spPr>
        <p:txBody>
          <a:bodyPr/>
          <a:lstStyle/>
          <a:p>
            <a:r>
              <a:rPr lang="fi-FI" dirty="0" smtClean="0"/>
              <a:t>How to reach meeting venue...</a:t>
            </a:r>
            <a:endParaRPr lang="fi-FI" dirty="0"/>
          </a:p>
        </p:txBody>
      </p:sp>
      <p:sp>
        <p:nvSpPr>
          <p:cNvPr id="3" name="Sisällön paikkamerkki 2"/>
          <p:cNvSpPr>
            <a:spLocks noGrp="1"/>
          </p:cNvSpPr>
          <p:nvPr>
            <p:ph idx="1"/>
          </p:nvPr>
        </p:nvSpPr>
        <p:spPr>
          <a:xfrm>
            <a:off x="262188" y="848627"/>
            <a:ext cx="8805612" cy="4713973"/>
          </a:xfrm>
        </p:spPr>
        <p:txBody>
          <a:bodyPr/>
          <a:lstStyle/>
          <a:p>
            <a:pPr marL="0">
              <a:spcBef>
                <a:spcPts val="0"/>
              </a:spcBef>
            </a:pPr>
            <a:r>
              <a:rPr lang="en-US" sz="1600" b="1" dirty="0" smtClean="0">
                <a:solidFill>
                  <a:srgbClr val="FF0000"/>
                </a:solidFill>
              </a:rPr>
              <a:t>From Hotel </a:t>
            </a:r>
            <a:r>
              <a:rPr lang="en-US" sz="1600" b="1" dirty="0" err="1" smtClean="0">
                <a:solidFill>
                  <a:srgbClr val="FF0000"/>
                </a:solidFill>
              </a:rPr>
              <a:t>Sanpi</a:t>
            </a:r>
            <a:endParaRPr lang="en-US" sz="1600" b="1" dirty="0">
              <a:solidFill>
                <a:srgbClr val="FF0000"/>
              </a:solidFill>
            </a:endParaRPr>
          </a:p>
          <a:p>
            <a:pPr marL="0">
              <a:spcBef>
                <a:spcPts val="0"/>
              </a:spcBef>
            </a:pPr>
            <a:r>
              <a:rPr lang="en-US" sz="1400" b="1" dirty="0" smtClean="0"/>
              <a:t>Option 1 – </a:t>
            </a:r>
            <a:r>
              <a:rPr lang="en-US" sz="1400" dirty="0" smtClean="0"/>
              <a:t>Walk 2 min to </a:t>
            </a:r>
            <a:r>
              <a:rPr lang="en-US" sz="1400" dirty="0" err="1" smtClean="0"/>
              <a:t>Viale</a:t>
            </a:r>
            <a:r>
              <a:rPr lang="en-US" sz="1400" dirty="0" smtClean="0"/>
              <a:t> Tunisia (see map below) to get 33 tram (streetcar). </a:t>
            </a:r>
          </a:p>
          <a:p>
            <a:pPr marL="0">
              <a:spcBef>
                <a:spcPts val="0"/>
              </a:spcBef>
            </a:pPr>
            <a:r>
              <a:rPr lang="en-US" sz="1400" dirty="0" smtClean="0"/>
              <a:t>9</a:t>
            </a:r>
            <a:r>
              <a:rPr lang="en-US" sz="1400" baseline="30000" dirty="0" smtClean="0"/>
              <a:t>th</a:t>
            </a:r>
            <a:r>
              <a:rPr lang="en-US" sz="1400" dirty="0" smtClean="0"/>
              <a:t> stop is Piazza Leonardo Da Vinci (FPM site).</a:t>
            </a:r>
            <a:endParaRPr lang="en-US" sz="1400" b="1" dirty="0"/>
          </a:p>
          <a:p>
            <a:pPr marL="0">
              <a:spcBef>
                <a:spcPts val="0"/>
              </a:spcBef>
            </a:pPr>
            <a:endParaRPr lang="en-US" sz="1400" b="1" dirty="0" smtClean="0"/>
          </a:p>
          <a:p>
            <a:pPr marL="0">
              <a:spcBef>
                <a:spcPts val="0"/>
              </a:spcBef>
            </a:pPr>
            <a:r>
              <a:rPr lang="en-US" sz="1400" b="1" dirty="0" smtClean="0"/>
              <a:t>Option 2</a:t>
            </a:r>
            <a:r>
              <a:rPr lang="en-US" sz="1400" dirty="0" smtClean="0"/>
              <a:t> - Walk 5 min to                           – “Porta </a:t>
            </a:r>
            <a:r>
              <a:rPr lang="en-US" sz="1400" dirty="0" err="1" smtClean="0"/>
              <a:t>Venezia</a:t>
            </a:r>
            <a:r>
              <a:rPr lang="en-US" sz="1400" dirty="0" smtClean="0"/>
              <a:t>” stop and get the train to “Sesto FS” direction</a:t>
            </a:r>
            <a:r>
              <a:rPr lang="en-US" sz="1400" dirty="0"/>
              <a:t> </a:t>
            </a:r>
            <a:r>
              <a:rPr lang="en-US" sz="1400" dirty="0" smtClean="0"/>
              <a:t>(see also map in slide 4).</a:t>
            </a:r>
          </a:p>
          <a:p>
            <a:pPr marL="0">
              <a:spcBef>
                <a:spcPts val="0"/>
              </a:spcBef>
            </a:pPr>
            <a:r>
              <a:rPr lang="en-US" sz="1400" dirty="0" smtClean="0"/>
              <a:t>At “Loreto” stop (2</a:t>
            </a:r>
            <a:r>
              <a:rPr lang="en-US" sz="1400" baseline="30000" dirty="0" smtClean="0"/>
              <a:t>nd</a:t>
            </a:r>
            <a:r>
              <a:rPr lang="en-US" sz="1400" dirty="0" smtClean="0"/>
              <a:t> stop from Porta </a:t>
            </a:r>
            <a:r>
              <a:rPr lang="en-US" sz="1400" dirty="0" err="1" smtClean="0"/>
              <a:t>Venezia</a:t>
            </a:r>
            <a:r>
              <a:rPr lang="en-US" sz="1400" dirty="0" smtClean="0"/>
              <a:t>) switch to                        , get train directed to “</a:t>
            </a:r>
            <a:r>
              <a:rPr lang="en-US" sz="1400" dirty="0" err="1" smtClean="0"/>
              <a:t>Gobba</a:t>
            </a:r>
            <a:r>
              <a:rPr lang="en-US" sz="1400" dirty="0" smtClean="0"/>
              <a:t>” or “Gessate” or “</a:t>
            </a:r>
            <a:r>
              <a:rPr lang="en-US" sz="1400" dirty="0" err="1" smtClean="0"/>
              <a:t>Cologno</a:t>
            </a:r>
            <a:r>
              <a:rPr lang="en-US" sz="1400" dirty="0" smtClean="0"/>
              <a:t> Nord” and get off at “</a:t>
            </a:r>
            <a:r>
              <a:rPr lang="en-US" sz="1400" dirty="0" err="1" smtClean="0"/>
              <a:t>Piola</a:t>
            </a:r>
            <a:r>
              <a:rPr lang="en-US" sz="1400" dirty="0" smtClean="0"/>
              <a:t>” stop (1 stop ahead). </a:t>
            </a:r>
          </a:p>
          <a:p>
            <a:pPr marL="0">
              <a:spcBef>
                <a:spcPts val="0"/>
              </a:spcBef>
            </a:pPr>
            <a:r>
              <a:rPr lang="en-US" sz="1400" dirty="0" smtClean="0"/>
              <a:t>Then walk 5 min to POLIMI</a:t>
            </a:r>
            <a:r>
              <a:rPr lang="en-US" sz="1400" dirty="0"/>
              <a:t> </a:t>
            </a:r>
            <a:r>
              <a:rPr lang="en-US" sz="1400" dirty="0" smtClean="0"/>
              <a:t>(see map in slide 4).</a:t>
            </a:r>
          </a:p>
          <a:p>
            <a:pPr marL="0">
              <a:spcBef>
                <a:spcPts val="0"/>
              </a:spcBef>
            </a:pPr>
            <a:endParaRPr lang="en-US" sz="1400" dirty="0" smtClean="0"/>
          </a:p>
          <a:p>
            <a:pPr marL="0">
              <a:spcBef>
                <a:spcPts val="0"/>
              </a:spcBef>
            </a:pPr>
            <a:r>
              <a:rPr lang="en-US" sz="1400" dirty="0" smtClean="0"/>
              <a:t>Both options - Estimated trip time and cost: ~ 15/20 min / 1.5 </a:t>
            </a:r>
            <a:r>
              <a:rPr lang="en-US" sz="1400" dirty="0" err="1" smtClean="0"/>
              <a:t>eu</a:t>
            </a:r>
            <a:r>
              <a:rPr lang="en-US" sz="1400" dirty="0" smtClean="0"/>
              <a:t> (metro/streetcar ticket) </a:t>
            </a:r>
            <a:endParaRPr lang="en-US" sz="1400" dirty="0"/>
          </a:p>
          <a:p>
            <a:pPr marL="0">
              <a:spcBef>
                <a:spcPts val="0"/>
              </a:spcBef>
            </a:pPr>
            <a:endParaRPr lang="en-US" sz="1400" dirty="0" smtClean="0"/>
          </a:p>
          <a:p>
            <a:pPr marL="0">
              <a:spcBef>
                <a:spcPts val="0"/>
              </a:spcBef>
            </a:pPr>
            <a:endParaRPr lang="en-US" sz="1400" dirty="0"/>
          </a:p>
          <a:p>
            <a:pPr marL="0">
              <a:spcBef>
                <a:spcPts val="0"/>
              </a:spcBef>
            </a:pPr>
            <a:endParaRPr lang="en-US" sz="14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10</a:t>
            </a:fld>
            <a:endParaRPr lang="en-US" sz="1400">
              <a:latin typeface="Myriad Pro" charset="0"/>
            </a:endParaRPr>
          </a:p>
        </p:txBody>
      </p:sp>
      <p:pic>
        <p:nvPicPr>
          <p:cNvPr id="7" name="Picture 6"/>
          <p:cNvPicPr>
            <a:picLocks noChangeAspect="1"/>
          </p:cNvPicPr>
          <p:nvPr/>
        </p:nvPicPr>
        <p:blipFill>
          <a:blip r:embed="rId2"/>
          <a:stretch>
            <a:fillRect/>
          </a:stretch>
        </p:blipFill>
        <p:spPr>
          <a:xfrm>
            <a:off x="2667000" y="1717735"/>
            <a:ext cx="1489013" cy="304473"/>
          </a:xfrm>
          <a:prstGeom prst="rect">
            <a:avLst/>
          </a:prstGeom>
        </p:spPr>
      </p:pic>
      <p:pic>
        <p:nvPicPr>
          <p:cNvPr id="8" name="Picture 7"/>
          <p:cNvPicPr>
            <a:picLocks noChangeAspect="1"/>
          </p:cNvPicPr>
          <p:nvPr/>
        </p:nvPicPr>
        <p:blipFill>
          <a:blip r:embed="rId3"/>
          <a:stretch>
            <a:fillRect/>
          </a:stretch>
        </p:blipFill>
        <p:spPr>
          <a:xfrm>
            <a:off x="5410200" y="2152070"/>
            <a:ext cx="1416824" cy="286330"/>
          </a:xfrm>
          <a:prstGeom prst="rect">
            <a:avLst/>
          </a:prstGeom>
        </p:spPr>
      </p:pic>
      <p:pic>
        <p:nvPicPr>
          <p:cNvPr id="26" name="Picture 25"/>
          <p:cNvPicPr>
            <a:picLocks noChangeAspect="1"/>
          </p:cNvPicPr>
          <p:nvPr/>
        </p:nvPicPr>
        <p:blipFill>
          <a:blip r:embed="rId4"/>
          <a:stretch>
            <a:fillRect/>
          </a:stretch>
        </p:blipFill>
        <p:spPr>
          <a:xfrm>
            <a:off x="666750" y="3352800"/>
            <a:ext cx="7639050" cy="2876550"/>
          </a:xfrm>
          <a:prstGeom prst="rect">
            <a:avLst/>
          </a:prstGeom>
        </p:spPr>
      </p:pic>
    </p:spTree>
    <p:extLst>
      <p:ext uri="{BB962C8B-B14F-4D97-AF65-F5344CB8AC3E}">
        <p14:creationId xmlns:p14="http://schemas.microsoft.com/office/powerpoint/2010/main" val="20287995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8600" y="76200"/>
            <a:ext cx="8077200" cy="762000"/>
          </a:xfrm>
        </p:spPr>
        <p:txBody>
          <a:bodyPr/>
          <a:lstStyle/>
          <a:p>
            <a:r>
              <a:rPr lang="fi-FI" dirty="0" smtClean="0"/>
              <a:t>How to reach Hotel Sanpi</a:t>
            </a:r>
            <a:endParaRPr lang="fi-FI" dirty="0"/>
          </a:p>
        </p:txBody>
      </p:sp>
      <p:sp>
        <p:nvSpPr>
          <p:cNvPr id="3" name="Sisällön paikkamerkki 2"/>
          <p:cNvSpPr>
            <a:spLocks noGrp="1"/>
          </p:cNvSpPr>
          <p:nvPr>
            <p:ph idx="1"/>
          </p:nvPr>
        </p:nvSpPr>
        <p:spPr>
          <a:xfrm>
            <a:off x="262188" y="848627"/>
            <a:ext cx="8653212" cy="2083655"/>
          </a:xfrm>
        </p:spPr>
        <p:txBody>
          <a:bodyPr/>
          <a:lstStyle/>
          <a:p>
            <a:pPr marL="0">
              <a:spcBef>
                <a:spcPts val="300"/>
              </a:spcBef>
            </a:pPr>
            <a:r>
              <a:rPr lang="en-US" sz="1600" b="1" dirty="0" smtClean="0">
                <a:solidFill>
                  <a:srgbClr val="0070C0"/>
                </a:solidFill>
              </a:rPr>
              <a:t>From any airport</a:t>
            </a:r>
            <a:endParaRPr lang="en-US" sz="1600" b="1" dirty="0">
              <a:solidFill>
                <a:srgbClr val="0070C0"/>
              </a:solidFill>
            </a:endParaRPr>
          </a:p>
          <a:p>
            <a:pPr marL="0">
              <a:spcBef>
                <a:spcPts val="300"/>
              </a:spcBef>
            </a:pPr>
            <a:r>
              <a:rPr lang="en-US" sz="1400" b="1" dirty="0" smtClean="0"/>
              <a:t>Option 1 </a:t>
            </a:r>
            <a:r>
              <a:rPr lang="en-US" sz="1400" dirty="0" smtClean="0"/>
              <a:t>– Reach “Milano Centrale” railway station, via </a:t>
            </a:r>
            <a:r>
              <a:rPr lang="en-US" sz="1400" dirty="0" smtClean="0">
                <a:solidFill>
                  <a:srgbClr val="0070C0"/>
                </a:solidFill>
              </a:rPr>
              <a:t>bus connection</a:t>
            </a:r>
            <a:r>
              <a:rPr lang="en-US" sz="1400" dirty="0" smtClean="0"/>
              <a:t> or </a:t>
            </a:r>
            <a:r>
              <a:rPr lang="en-US" sz="1400" dirty="0" smtClean="0">
                <a:solidFill>
                  <a:srgbClr val="0070C0"/>
                </a:solidFill>
              </a:rPr>
              <a:t>“Malpensa Express” </a:t>
            </a:r>
            <a:r>
              <a:rPr lang="en-US" sz="1400" dirty="0" smtClean="0"/>
              <a:t>connection (as described in slides 5, 6, 7). </a:t>
            </a:r>
          </a:p>
          <a:p>
            <a:pPr marL="0">
              <a:spcBef>
                <a:spcPts val="300"/>
              </a:spcBef>
            </a:pPr>
            <a:r>
              <a:rPr lang="en-US" sz="1400" dirty="0" smtClean="0"/>
              <a:t>Get                             train (yellow line) to “</a:t>
            </a:r>
            <a:r>
              <a:rPr lang="en-US" sz="1400" dirty="0" err="1" smtClean="0"/>
              <a:t>S.Donato</a:t>
            </a:r>
            <a:r>
              <a:rPr lang="en-US" sz="1400" dirty="0" smtClean="0"/>
              <a:t>” and get off at “</a:t>
            </a:r>
            <a:r>
              <a:rPr lang="en-US" sz="1400" dirty="0" err="1" smtClean="0"/>
              <a:t>Repubblica</a:t>
            </a:r>
            <a:r>
              <a:rPr lang="en-US" sz="1400" dirty="0" smtClean="0"/>
              <a:t>” stop </a:t>
            </a:r>
          </a:p>
          <a:p>
            <a:pPr marL="0">
              <a:spcBef>
                <a:spcPts val="300"/>
              </a:spcBef>
            </a:pPr>
            <a:r>
              <a:rPr lang="en-US" sz="1400" dirty="0" smtClean="0"/>
              <a:t>(1 stop ahead). </a:t>
            </a:r>
          </a:p>
          <a:p>
            <a:pPr marL="0">
              <a:spcBef>
                <a:spcPts val="300"/>
              </a:spcBef>
            </a:pPr>
            <a:r>
              <a:rPr lang="en-US" sz="1400" dirty="0"/>
              <a:t>Then walk ~ </a:t>
            </a:r>
            <a:r>
              <a:rPr lang="en-US" sz="1400" dirty="0" smtClean="0"/>
              <a:t>6 min to Hotel </a:t>
            </a:r>
            <a:r>
              <a:rPr lang="en-US" sz="1400" dirty="0" err="1" smtClean="0"/>
              <a:t>Sanpi</a:t>
            </a:r>
            <a:r>
              <a:rPr lang="en-US" sz="1400" dirty="0" smtClean="0"/>
              <a:t> (see map below). </a:t>
            </a:r>
          </a:p>
          <a:p>
            <a:pPr marL="0">
              <a:spcBef>
                <a:spcPts val="300"/>
              </a:spcBef>
            </a:pPr>
            <a:r>
              <a:rPr lang="en-US" sz="1400" dirty="0" smtClean="0"/>
              <a:t>Estimated trip time and cost: ~ 1h10/20 min / </a:t>
            </a:r>
          </a:p>
          <a:p>
            <a:pPr marL="0">
              <a:spcBef>
                <a:spcPts val="300"/>
              </a:spcBef>
            </a:pPr>
            <a:r>
              <a:rPr lang="en-US" sz="1400" dirty="0" smtClean="0"/>
              <a:t>Connection from airport ticket </a:t>
            </a:r>
          </a:p>
          <a:p>
            <a:pPr marL="0">
              <a:spcBef>
                <a:spcPts val="300"/>
              </a:spcBef>
            </a:pPr>
            <a:r>
              <a:rPr lang="en-US" sz="1400" dirty="0" smtClean="0"/>
              <a:t>(Bus, Malpensa express) + 1.5 </a:t>
            </a:r>
            <a:r>
              <a:rPr lang="en-US" sz="1400" dirty="0" err="1" smtClean="0"/>
              <a:t>eu</a:t>
            </a:r>
            <a:r>
              <a:rPr lang="en-US" sz="1400" dirty="0" smtClean="0"/>
              <a:t> </a:t>
            </a:r>
          </a:p>
          <a:p>
            <a:pPr marL="0">
              <a:spcBef>
                <a:spcPts val="300"/>
              </a:spcBef>
            </a:pPr>
            <a:r>
              <a:rPr lang="en-US" sz="1400" dirty="0" smtClean="0"/>
              <a:t>(underground).</a:t>
            </a:r>
          </a:p>
          <a:p>
            <a:pPr marL="0">
              <a:spcBef>
                <a:spcPts val="300"/>
              </a:spcBef>
            </a:pPr>
            <a:endParaRPr lang="en-US" sz="1400" dirty="0"/>
          </a:p>
          <a:p>
            <a:pPr marL="0">
              <a:spcBef>
                <a:spcPts val="300"/>
              </a:spcBef>
            </a:pPr>
            <a:r>
              <a:rPr lang="en-US" sz="1400" b="1" dirty="0" smtClean="0"/>
              <a:t>Option 2</a:t>
            </a:r>
            <a:r>
              <a:rPr lang="en-US" sz="1400" dirty="0" smtClean="0"/>
              <a:t> – </a:t>
            </a:r>
            <a:r>
              <a:rPr lang="en-US" sz="1400" dirty="0" smtClean="0">
                <a:solidFill>
                  <a:srgbClr val="0070C0"/>
                </a:solidFill>
              </a:rPr>
              <a:t>Taxi service</a:t>
            </a:r>
            <a:r>
              <a:rPr lang="en-US" sz="1400" dirty="0" smtClean="0"/>
              <a:t>, directly</a:t>
            </a:r>
          </a:p>
          <a:p>
            <a:pPr marL="0">
              <a:spcBef>
                <a:spcPts val="300"/>
              </a:spcBef>
            </a:pPr>
            <a:r>
              <a:rPr lang="en-US" sz="1400" dirty="0"/>
              <a:t>f</a:t>
            </a:r>
            <a:r>
              <a:rPr lang="en-US" sz="1400" dirty="0" smtClean="0"/>
              <a:t>rom (any) airport to the hotel.</a:t>
            </a:r>
          </a:p>
          <a:p>
            <a:pPr marL="0">
              <a:spcBef>
                <a:spcPts val="300"/>
              </a:spcBef>
            </a:pPr>
            <a:r>
              <a:rPr lang="en-US" sz="1400" dirty="0"/>
              <a:t>e</a:t>
            </a:r>
            <a:r>
              <a:rPr lang="en-US" sz="1400" dirty="0" smtClean="0"/>
              <a:t>stimated trip time and cost as </a:t>
            </a:r>
          </a:p>
          <a:p>
            <a:pPr marL="0">
              <a:spcBef>
                <a:spcPts val="300"/>
              </a:spcBef>
            </a:pPr>
            <a:r>
              <a:rPr lang="en-US" sz="1400" dirty="0" smtClean="0"/>
              <a:t>showed in slides 5, 6, 7.</a:t>
            </a:r>
            <a:endParaRPr lang="en-US" sz="1400" dirty="0"/>
          </a:p>
          <a:p>
            <a:pPr marL="0">
              <a:spcBef>
                <a:spcPts val="300"/>
              </a:spcBef>
            </a:pPr>
            <a:endParaRPr lang="en-US" sz="14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11</a:t>
            </a:fld>
            <a:endParaRPr lang="en-US" sz="1400">
              <a:latin typeface="Myriad Pro" charset="0"/>
            </a:endParaRPr>
          </a:p>
        </p:txBody>
      </p:sp>
      <p:pic>
        <p:nvPicPr>
          <p:cNvPr id="12" name="Picture 11"/>
          <p:cNvPicPr>
            <a:picLocks noChangeAspect="1"/>
          </p:cNvPicPr>
          <p:nvPr/>
        </p:nvPicPr>
        <p:blipFill>
          <a:blip r:embed="rId2"/>
          <a:stretch>
            <a:fillRect/>
          </a:stretch>
        </p:blipFill>
        <p:spPr>
          <a:xfrm>
            <a:off x="762000" y="1600200"/>
            <a:ext cx="1600200" cy="306730"/>
          </a:xfrm>
          <a:prstGeom prst="rect">
            <a:avLst/>
          </a:prstGeom>
        </p:spPr>
      </p:pic>
      <p:pic>
        <p:nvPicPr>
          <p:cNvPr id="15" name="Picture 14"/>
          <p:cNvPicPr>
            <a:picLocks noChangeAspect="1"/>
          </p:cNvPicPr>
          <p:nvPr/>
        </p:nvPicPr>
        <p:blipFill>
          <a:blip r:embed="rId3"/>
          <a:stretch>
            <a:fillRect/>
          </a:stretch>
        </p:blipFill>
        <p:spPr>
          <a:xfrm>
            <a:off x="3638550" y="2667000"/>
            <a:ext cx="5124450" cy="3121188"/>
          </a:xfrm>
          <a:prstGeom prst="rect">
            <a:avLst/>
          </a:prstGeom>
        </p:spPr>
      </p:pic>
    </p:spTree>
    <p:extLst>
      <p:ext uri="{BB962C8B-B14F-4D97-AF65-F5344CB8AC3E}">
        <p14:creationId xmlns:p14="http://schemas.microsoft.com/office/powerpoint/2010/main" val="317244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762000"/>
          </a:xfrm>
        </p:spPr>
        <p:txBody>
          <a:bodyPr/>
          <a:lstStyle/>
          <a:p>
            <a:r>
              <a:rPr lang="it-IT" dirty="0" smtClean="0"/>
              <a:t>Public transport tickets</a:t>
            </a:r>
            <a:endParaRPr lang="it-IT" dirty="0"/>
          </a:p>
        </p:txBody>
      </p:sp>
      <p:sp>
        <p:nvSpPr>
          <p:cNvPr id="3" name="Content Placeholder 2"/>
          <p:cNvSpPr>
            <a:spLocks noGrp="1"/>
          </p:cNvSpPr>
          <p:nvPr>
            <p:ph idx="1"/>
          </p:nvPr>
        </p:nvSpPr>
        <p:spPr>
          <a:xfrm>
            <a:off x="533400" y="1066800"/>
            <a:ext cx="8077200" cy="4648200"/>
          </a:xfrm>
        </p:spPr>
        <p:txBody>
          <a:bodyPr/>
          <a:lstStyle/>
          <a:p>
            <a:r>
              <a:rPr lang="it-IT" sz="1400" b="1" dirty="0" smtClean="0">
                <a:solidFill>
                  <a:srgbClr val="0070C0"/>
                </a:solidFill>
              </a:rPr>
              <a:t>Urban single ticket</a:t>
            </a:r>
            <a:r>
              <a:rPr lang="it-IT" sz="1400" b="1" dirty="0"/>
              <a:t/>
            </a:r>
            <a:br>
              <a:rPr lang="it-IT" sz="1400" b="1" dirty="0"/>
            </a:br>
            <a:r>
              <a:rPr lang="en-US" sz="1400" dirty="0"/>
              <a:t>Price: </a:t>
            </a:r>
            <a:r>
              <a:rPr lang="en-US" sz="1400" b="1" dirty="0"/>
              <a:t>€ 1.50 </a:t>
            </a:r>
            <a:r>
              <a:rPr lang="en-US" sz="1400" dirty="0"/>
              <a:t/>
            </a:r>
            <a:br>
              <a:rPr lang="en-US" sz="1400" dirty="0"/>
            </a:br>
            <a:r>
              <a:rPr lang="en-US" sz="1400" dirty="0"/>
              <a:t>Validity: </a:t>
            </a:r>
            <a:r>
              <a:rPr lang="en-US" sz="1400" b="1" dirty="0"/>
              <a:t>90 minutes </a:t>
            </a:r>
            <a:r>
              <a:rPr lang="en-US" sz="1400" dirty="0"/>
              <a:t>after </a:t>
            </a:r>
            <a:r>
              <a:rPr lang="en-US" sz="1400" dirty="0" smtClean="0"/>
              <a:t>stamping on any surface transport mean in the urban area with no limitation. </a:t>
            </a:r>
            <a:r>
              <a:rPr lang="en-US" sz="1400" dirty="0"/>
              <a:t>Valid for a single journey on the underground </a:t>
            </a:r>
            <a:r>
              <a:rPr lang="en-US" sz="1400" dirty="0" smtClean="0"/>
              <a:t>(or rail) network</a:t>
            </a:r>
            <a:r>
              <a:rPr lang="it-IT" sz="1400" dirty="0" smtClean="0"/>
              <a:t>.</a:t>
            </a:r>
            <a:endParaRPr lang="it-IT" sz="1400" dirty="0"/>
          </a:p>
          <a:p>
            <a:r>
              <a:rPr lang="it-IT" sz="1400" b="1" dirty="0" smtClean="0">
                <a:solidFill>
                  <a:srgbClr val="0070C0"/>
                </a:solidFill>
              </a:rPr>
              <a:t>Urban day ticket</a:t>
            </a:r>
            <a:endParaRPr lang="it-IT" sz="1400" b="1" dirty="0">
              <a:solidFill>
                <a:srgbClr val="0070C0"/>
              </a:solidFill>
            </a:endParaRPr>
          </a:p>
          <a:p>
            <a:r>
              <a:rPr lang="en-US" sz="1400" dirty="0"/>
              <a:t>Price: </a:t>
            </a:r>
            <a:r>
              <a:rPr lang="en-US" sz="1400" b="1" dirty="0"/>
              <a:t>€ 4.50</a:t>
            </a:r>
            <a:r>
              <a:rPr lang="en-US" sz="1400" dirty="0"/>
              <a:t/>
            </a:r>
            <a:br>
              <a:rPr lang="en-US" sz="1400" dirty="0"/>
            </a:br>
            <a:r>
              <a:rPr lang="en-US" sz="1400" dirty="0"/>
              <a:t>Validity: </a:t>
            </a:r>
            <a:r>
              <a:rPr lang="en-US" sz="1400" b="1" dirty="0"/>
              <a:t>24 hours</a:t>
            </a:r>
            <a:r>
              <a:rPr lang="en-US" sz="1400" dirty="0"/>
              <a:t> after </a:t>
            </a:r>
            <a:r>
              <a:rPr lang="en-US" sz="1400" dirty="0" smtClean="0"/>
              <a:t>stamping on any surface mean and underground network in the urban area with no limitation.</a:t>
            </a:r>
            <a:endParaRPr lang="it-IT" sz="1400" dirty="0"/>
          </a:p>
          <a:p>
            <a:r>
              <a:rPr lang="it-IT" sz="1400" b="1" dirty="0" smtClean="0">
                <a:solidFill>
                  <a:srgbClr val="0070C0"/>
                </a:solidFill>
              </a:rPr>
              <a:t>Two days urban ticket</a:t>
            </a:r>
            <a:endParaRPr lang="it-IT" sz="1400" b="1" dirty="0">
              <a:solidFill>
                <a:srgbClr val="0070C0"/>
              </a:solidFill>
            </a:endParaRPr>
          </a:p>
          <a:p>
            <a:r>
              <a:rPr lang="it-IT" sz="1400" dirty="0" smtClean="0"/>
              <a:t>Price:</a:t>
            </a:r>
            <a:r>
              <a:rPr lang="it-IT" sz="1400" dirty="0"/>
              <a:t> </a:t>
            </a:r>
            <a:r>
              <a:rPr lang="it-IT" sz="1400" b="1" dirty="0"/>
              <a:t>8,25 €</a:t>
            </a:r>
            <a:r>
              <a:rPr lang="it-IT" sz="1400" dirty="0"/>
              <a:t/>
            </a:r>
            <a:br>
              <a:rPr lang="it-IT" sz="1400" dirty="0"/>
            </a:br>
            <a:r>
              <a:rPr lang="en-US" sz="1400" dirty="0"/>
              <a:t>Validity: </a:t>
            </a:r>
            <a:r>
              <a:rPr lang="en-US" sz="1400" b="1" dirty="0" smtClean="0"/>
              <a:t>48 </a:t>
            </a:r>
            <a:r>
              <a:rPr lang="en-US" sz="1400" b="1" dirty="0"/>
              <a:t>hours</a:t>
            </a:r>
            <a:r>
              <a:rPr lang="en-US" sz="1400" dirty="0"/>
              <a:t> after stamping on any surface mean and </a:t>
            </a:r>
            <a:r>
              <a:rPr lang="en-US" sz="1400" dirty="0" smtClean="0"/>
              <a:t>underground network  </a:t>
            </a:r>
            <a:r>
              <a:rPr lang="en-US" sz="1400" dirty="0"/>
              <a:t>in the urban area with no limitation</a:t>
            </a:r>
            <a:r>
              <a:rPr lang="it-IT" sz="1400" dirty="0" smtClean="0"/>
              <a:t>.</a:t>
            </a:r>
            <a:endParaRPr lang="it-IT" sz="1400" dirty="0"/>
          </a:p>
          <a:p>
            <a:endParaRPr lang="it-IT" sz="1400" dirty="0" smtClean="0"/>
          </a:p>
          <a:p>
            <a:r>
              <a:rPr lang="it-IT" sz="1400" dirty="0" smtClean="0"/>
              <a:t>REMARK 1 – «Urban area» covers the whole city map except some suburbs zones: urban ticket fits all expected trips related to the meeting</a:t>
            </a:r>
          </a:p>
          <a:p>
            <a:r>
              <a:rPr lang="it-IT" sz="1400" dirty="0" smtClean="0"/>
              <a:t>REMARK 2 – Ticket needs to be stamped  at the beginning of the trip (both in surface means and in underground lines). When travelling via underground, ticket has to be kept and validated at the exit of the station, as well. </a:t>
            </a:r>
            <a:endParaRPr lang="it-IT" sz="1400" dirty="0"/>
          </a:p>
        </p:txBody>
      </p:sp>
      <p:sp>
        <p:nvSpPr>
          <p:cNvPr id="4" name="Date Placeholder 3"/>
          <p:cNvSpPr>
            <a:spLocks noGrp="1"/>
          </p:cNvSpPr>
          <p:nvPr>
            <p:ph type="dt" sz="half" idx="10"/>
          </p:nvPr>
        </p:nvSpPr>
        <p:spPr/>
        <p:txBody>
          <a:bodyPr/>
          <a:lstStyle/>
          <a:p>
            <a:pPr>
              <a:defRPr/>
            </a:pPr>
            <a:r>
              <a:rPr lang="en-US" smtClean="0"/>
              <a:t>Insert Date here</a:t>
            </a:r>
            <a:endParaRPr lang="en-US"/>
          </a:p>
        </p:txBody>
      </p:sp>
      <p:sp>
        <p:nvSpPr>
          <p:cNvPr id="5" name="Footer Placeholder 4"/>
          <p:cNvSpPr>
            <a:spLocks noGrp="1"/>
          </p:cNvSpPr>
          <p:nvPr>
            <p:ph type="ftr" sz="quarter" idx="11"/>
          </p:nvPr>
        </p:nvSpPr>
        <p:spPr/>
        <p:txBody>
          <a:bodyPr/>
          <a:lstStyle/>
          <a:p>
            <a:pPr>
              <a:defRPr/>
            </a:pPr>
            <a:r>
              <a:rPr lang="en-US" smtClean="0"/>
              <a:t>Insert Title here</a:t>
            </a:r>
            <a:endParaRPr lang="en-US"/>
          </a:p>
        </p:txBody>
      </p:sp>
      <p:sp>
        <p:nvSpPr>
          <p:cNvPr id="6" name="Slide Number Placeholder 5"/>
          <p:cNvSpPr>
            <a:spLocks noGrp="1"/>
          </p:cNvSpPr>
          <p:nvPr>
            <p:ph type="sldNum" sz="quarter" idx="12"/>
          </p:nvPr>
        </p:nvSpPr>
        <p:spPr/>
        <p:txBody>
          <a:bodyPr/>
          <a:lstStyle/>
          <a:p>
            <a:pPr>
              <a:defRPr/>
            </a:pPr>
            <a:fld id="{BC2E1C35-070C-B34E-A7FF-C7EF50ECC007}" type="slidenum">
              <a:rPr lang="en-US" smtClean="0"/>
              <a:pPr>
                <a:defRPr/>
              </a:pPr>
              <a:t>12</a:t>
            </a:fld>
            <a:endParaRPr lang="en-US" sz="1400">
              <a:latin typeface="Myriad Pro" charset="0"/>
            </a:endParaRPr>
          </a:p>
        </p:txBody>
      </p:sp>
    </p:spTree>
    <p:extLst>
      <p:ext uri="{BB962C8B-B14F-4D97-AF65-F5344CB8AC3E}">
        <p14:creationId xmlns:p14="http://schemas.microsoft.com/office/powerpoint/2010/main" val="311631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762000"/>
          </a:xfrm>
        </p:spPr>
        <p:txBody>
          <a:bodyPr/>
          <a:lstStyle/>
          <a:p>
            <a:r>
              <a:rPr lang="it-IT" dirty="0" smtClean="0"/>
              <a:t>Where buying tickets</a:t>
            </a:r>
            <a:endParaRPr lang="it-IT" dirty="0"/>
          </a:p>
        </p:txBody>
      </p:sp>
      <p:sp>
        <p:nvSpPr>
          <p:cNvPr id="3" name="Content Placeholder 2"/>
          <p:cNvSpPr>
            <a:spLocks noGrp="1"/>
          </p:cNvSpPr>
          <p:nvPr>
            <p:ph idx="1"/>
          </p:nvPr>
        </p:nvSpPr>
        <p:spPr>
          <a:xfrm>
            <a:off x="609600" y="1524000"/>
            <a:ext cx="8229600" cy="2819400"/>
          </a:xfrm>
        </p:spPr>
        <p:txBody>
          <a:bodyPr/>
          <a:lstStyle/>
          <a:p>
            <a:r>
              <a:rPr lang="en-US" sz="1400" b="1" dirty="0" smtClean="0"/>
              <a:t>Option1</a:t>
            </a:r>
            <a:r>
              <a:rPr lang="en-US" sz="1400" dirty="0" smtClean="0"/>
              <a:t> - You can </a:t>
            </a:r>
            <a:r>
              <a:rPr lang="en-US" sz="1400" dirty="0"/>
              <a:t>buy tickets at all </a:t>
            </a:r>
            <a:r>
              <a:rPr lang="en-US" sz="1400" u="sng" dirty="0"/>
              <a:t>underground stations </a:t>
            </a:r>
            <a:r>
              <a:rPr lang="en-US" sz="1400" dirty="0"/>
              <a:t>from </a:t>
            </a:r>
            <a:r>
              <a:rPr lang="en-US" sz="1400" b="1" dirty="0"/>
              <a:t>ticket </a:t>
            </a:r>
            <a:r>
              <a:rPr lang="en-US" sz="1400" b="1" dirty="0" smtClean="0"/>
              <a:t>machines</a:t>
            </a:r>
            <a:r>
              <a:rPr lang="en-US" sz="1400" dirty="0"/>
              <a:t> selling various types of tickets; these machines accept both coins and bank notes, credits cards and bank cards.</a:t>
            </a:r>
            <a:endParaRPr lang="en-US" sz="1400" dirty="0" smtClean="0"/>
          </a:p>
          <a:p>
            <a:r>
              <a:rPr lang="en-US" sz="1400" b="1" dirty="0" smtClean="0"/>
              <a:t>Option 2 </a:t>
            </a:r>
            <a:r>
              <a:rPr lang="en-US" sz="1400" dirty="0" smtClean="0"/>
              <a:t>- You </a:t>
            </a:r>
            <a:r>
              <a:rPr lang="en-US" sz="1400" dirty="0"/>
              <a:t>can buy ATM tickets at any of the around 2.200 authorized outlets (bars, tobacconists, stationers, newspaper stands) found throughout the Milan area and on intercity routes. </a:t>
            </a:r>
          </a:p>
          <a:p>
            <a:r>
              <a:rPr lang="en-US" sz="1400" b="1" dirty="0" smtClean="0"/>
              <a:t>Option 3 </a:t>
            </a:r>
            <a:r>
              <a:rPr lang="en-US" sz="1400" dirty="0" smtClean="0"/>
              <a:t>- The </a:t>
            </a:r>
            <a:r>
              <a:rPr lang="en-US" sz="1400" dirty="0"/>
              <a:t>following tickets are available via the</a:t>
            </a:r>
            <a:r>
              <a:rPr lang="en-US" sz="1400" b="1" dirty="0"/>
              <a:t> </a:t>
            </a:r>
            <a:r>
              <a:rPr lang="en-US" sz="1400" b="1" u="sng" dirty="0"/>
              <a:t>ATM </a:t>
            </a:r>
            <a:r>
              <a:rPr lang="en-US" sz="1400" b="1" u="sng" dirty="0" smtClean="0"/>
              <a:t>MILANO</a:t>
            </a:r>
            <a:r>
              <a:rPr lang="en-US" sz="1400" dirty="0" smtClean="0"/>
              <a:t> app (Google Play): </a:t>
            </a:r>
            <a:r>
              <a:rPr lang="en-US" sz="1400" dirty="0">
                <a:solidFill>
                  <a:srgbClr val="0070C0"/>
                </a:solidFill>
              </a:rPr>
              <a:t>urban single ticket</a:t>
            </a:r>
            <a:r>
              <a:rPr lang="en-US" sz="1400" dirty="0"/>
              <a:t> for 1.50€, </a:t>
            </a:r>
            <a:r>
              <a:rPr lang="en-US" sz="1400" dirty="0">
                <a:solidFill>
                  <a:srgbClr val="0070C0"/>
                </a:solidFill>
              </a:rPr>
              <a:t>urban day </a:t>
            </a:r>
            <a:r>
              <a:rPr lang="en-US" sz="1400" dirty="0" smtClean="0">
                <a:solidFill>
                  <a:srgbClr val="0070C0"/>
                </a:solidFill>
              </a:rPr>
              <a:t>ticket</a:t>
            </a:r>
            <a:r>
              <a:rPr lang="en-US" sz="1400" dirty="0" smtClean="0"/>
              <a:t> </a:t>
            </a:r>
            <a:r>
              <a:rPr lang="en-US" sz="1400" dirty="0"/>
              <a:t>for 4,50</a:t>
            </a:r>
            <a:r>
              <a:rPr lang="en-US" sz="1400" dirty="0" smtClean="0"/>
              <a:t>€ (a QR code will be provided to the smartphone)</a:t>
            </a:r>
            <a:endParaRPr lang="en-US" sz="1400" dirty="0"/>
          </a:p>
          <a:p>
            <a:endParaRPr lang="en-US" sz="1400" dirty="0"/>
          </a:p>
          <a:p>
            <a:r>
              <a:rPr lang="en-US" sz="1400" dirty="0"/>
              <a:t/>
            </a:r>
            <a:br>
              <a:rPr lang="en-US" sz="1400" dirty="0"/>
            </a:br>
            <a:endParaRPr lang="it-IT" sz="1400" dirty="0"/>
          </a:p>
        </p:txBody>
      </p:sp>
      <p:sp>
        <p:nvSpPr>
          <p:cNvPr id="4" name="Date Placeholder 3"/>
          <p:cNvSpPr>
            <a:spLocks noGrp="1"/>
          </p:cNvSpPr>
          <p:nvPr>
            <p:ph type="dt" sz="half" idx="10"/>
          </p:nvPr>
        </p:nvSpPr>
        <p:spPr/>
        <p:txBody>
          <a:bodyPr/>
          <a:lstStyle/>
          <a:p>
            <a:pPr>
              <a:defRPr/>
            </a:pPr>
            <a:r>
              <a:rPr lang="en-US" smtClean="0"/>
              <a:t>Insert Date here</a:t>
            </a:r>
            <a:endParaRPr lang="en-US"/>
          </a:p>
        </p:txBody>
      </p:sp>
      <p:sp>
        <p:nvSpPr>
          <p:cNvPr id="5" name="Footer Placeholder 4"/>
          <p:cNvSpPr>
            <a:spLocks noGrp="1"/>
          </p:cNvSpPr>
          <p:nvPr>
            <p:ph type="ftr" sz="quarter" idx="11"/>
          </p:nvPr>
        </p:nvSpPr>
        <p:spPr/>
        <p:txBody>
          <a:bodyPr/>
          <a:lstStyle/>
          <a:p>
            <a:pPr>
              <a:defRPr/>
            </a:pPr>
            <a:r>
              <a:rPr lang="en-US" smtClean="0"/>
              <a:t>Insert Title here</a:t>
            </a:r>
            <a:endParaRPr lang="en-US"/>
          </a:p>
        </p:txBody>
      </p:sp>
      <p:sp>
        <p:nvSpPr>
          <p:cNvPr id="6" name="Slide Number Placeholder 5"/>
          <p:cNvSpPr>
            <a:spLocks noGrp="1"/>
          </p:cNvSpPr>
          <p:nvPr>
            <p:ph type="sldNum" sz="quarter" idx="12"/>
          </p:nvPr>
        </p:nvSpPr>
        <p:spPr/>
        <p:txBody>
          <a:bodyPr/>
          <a:lstStyle/>
          <a:p>
            <a:pPr>
              <a:defRPr/>
            </a:pPr>
            <a:fld id="{BC2E1C35-070C-B34E-A7FF-C7EF50ECC007}" type="slidenum">
              <a:rPr lang="en-US" smtClean="0"/>
              <a:pPr>
                <a:defRPr/>
              </a:pPr>
              <a:t>13</a:t>
            </a:fld>
            <a:endParaRPr lang="en-US" sz="1400">
              <a:latin typeface="Myriad Pro" charset="0"/>
            </a:endParaRPr>
          </a:p>
        </p:txBody>
      </p:sp>
    </p:spTree>
    <p:extLst>
      <p:ext uri="{BB962C8B-B14F-4D97-AF65-F5344CB8AC3E}">
        <p14:creationId xmlns:p14="http://schemas.microsoft.com/office/powerpoint/2010/main" val="67775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28600"/>
            <a:ext cx="8077200" cy="762000"/>
          </a:xfrm>
        </p:spPr>
        <p:txBody>
          <a:bodyPr/>
          <a:lstStyle/>
          <a:p>
            <a:r>
              <a:rPr lang="fi-FI" dirty="0"/>
              <a:t>Visa </a:t>
            </a:r>
            <a:r>
              <a:rPr lang="fi-FI" dirty="0" err="1"/>
              <a:t>Information</a:t>
            </a:r>
            <a:endParaRPr lang="fi-FI" dirty="0"/>
          </a:p>
        </p:txBody>
      </p:sp>
      <p:sp>
        <p:nvSpPr>
          <p:cNvPr id="3" name="Sisällön paikkamerkki 2"/>
          <p:cNvSpPr>
            <a:spLocks noGrp="1"/>
          </p:cNvSpPr>
          <p:nvPr>
            <p:ph idx="1"/>
          </p:nvPr>
        </p:nvSpPr>
        <p:spPr>
          <a:xfrm>
            <a:off x="609600" y="1295400"/>
            <a:ext cx="8077200" cy="4648200"/>
          </a:xfrm>
        </p:spPr>
        <p:txBody>
          <a:bodyPr/>
          <a:lstStyle/>
          <a:p>
            <a:r>
              <a:rPr kumimoji="1" lang="en-US" altLang="zh-CN" dirty="0"/>
              <a:t>For</a:t>
            </a:r>
            <a:r>
              <a:rPr kumimoji="1" lang="zh-CN" altLang="en-US" dirty="0"/>
              <a:t> </a:t>
            </a:r>
            <a:r>
              <a:rPr kumimoji="1" lang="en-US" altLang="zh-CN" dirty="0"/>
              <a:t>invitation</a:t>
            </a:r>
            <a:r>
              <a:rPr kumimoji="1" lang="zh-CN" altLang="en-US" dirty="0"/>
              <a:t> </a:t>
            </a:r>
            <a:r>
              <a:rPr kumimoji="1" lang="en-US" altLang="zh-CN" dirty="0"/>
              <a:t>letter,</a:t>
            </a:r>
            <a:r>
              <a:rPr kumimoji="1" lang="zh-CN" altLang="en-US" dirty="0"/>
              <a:t> </a:t>
            </a:r>
            <a:r>
              <a:rPr kumimoji="1" lang="en-US" altLang="zh-CN" dirty="0"/>
              <a:t>please contact with Nicholas Orlando &lt;</a:t>
            </a:r>
            <a:r>
              <a:rPr kumimoji="1" lang="en-US" altLang="zh-CN" dirty="0" err="1"/>
              <a:t>n.orlando@ieee.org</a:t>
            </a:r>
            <a:r>
              <a:rPr kumimoji="1" lang="en-US" altLang="zh-CN" dirty="0"/>
              <a:t>&gt;</a:t>
            </a:r>
            <a:r>
              <a:rPr lang="en-US" altLang="zh-CN" dirty="0" smtClean="0"/>
              <a:t> and </a:t>
            </a:r>
            <a:r>
              <a:rPr kumimoji="1" lang="en-US" altLang="zh-CN" dirty="0" smtClean="0"/>
              <a:t>provide </a:t>
            </a:r>
            <a:r>
              <a:rPr kumimoji="1" lang="en-US" altLang="zh-CN" dirty="0"/>
              <a:t>the following information:</a:t>
            </a:r>
          </a:p>
          <a:p>
            <a:pPr lvl="1"/>
            <a:r>
              <a:rPr kumimoji="1" lang="en-US" altLang="zh-CN" dirty="0"/>
              <a:t>First Name, Last Name:</a:t>
            </a:r>
          </a:p>
          <a:p>
            <a:pPr lvl="1"/>
            <a:r>
              <a:rPr kumimoji="1" lang="en-US" altLang="zh-CN" dirty="0"/>
              <a:t>Company Name:</a:t>
            </a:r>
          </a:p>
          <a:p>
            <a:pPr lvl="1"/>
            <a:r>
              <a:rPr kumimoji="1" lang="en-US" altLang="zh-CN" dirty="0"/>
              <a:t>Company Address:</a:t>
            </a:r>
          </a:p>
          <a:p>
            <a:pPr lvl="1"/>
            <a:r>
              <a:rPr kumimoji="1" lang="en-US" altLang="zh-CN" dirty="0"/>
              <a:t>Company Phone:</a:t>
            </a:r>
          </a:p>
          <a:p>
            <a:pPr lvl="1"/>
            <a:r>
              <a:rPr kumimoji="1" lang="en-US" altLang="zh-CN" dirty="0"/>
              <a:t>Company E-mail:</a:t>
            </a:r>
          </a:p>
          <a:p>
            <a:pPr lvl="1"/>
            <a:r>
              <a:rPr kumimoji="1" lang="en-US" altLang="zh-CN" dirty="0"/>
              <a:t>Mobile Phone (If possible):</a:t>
            </a:r>
          </a:p>
          <a:p>
            <a:pPr lvl="1"/>
            <a:r>
              <a:rPr kumimoji="1" lang="en-US" altLang="zh-CN" dirty="0"/>
              <a:t>Date of Birth:</a:t>
            </a:r>
          </a:p>
          <a:p>
            <a:pPr lvl="1"/>
            <a:r>
              <a:rPr kumimoji="1" lang="en-US" altLang="zh-CN" dirty="0"/>
              <a:t>Place of Birth:</a:t>
            </a:r>
          </a:p>
          <a:p>
            <a:pPr lvl="1"/>
            <a:r>
              <a:rPr kumimoji="1" lang="en-US" altLang="zh-CN" dirty="0"/>
              <a:t>Passport ID Number:</a:t>
            </a:r>
          </a:p>
          <a:p>
            <a:pPr lvl="1"/>
            <a:r>
              <a:rPr kumimoji="1" lang="en-US" altLang="zh-CN" dirty="0"/>
              <a:t>Passport Expiration Date:</a:t>
            </a:r>
          </a:p>
          <a:p>
            <a:pPr lvl="1"/>
            <a:r>
              <a:rPr kumimoji="1" lang="en-US" altLang="zh-CN" dirty="0"/>
              <a:t>Passport Nationality:</a:t>
            </a:r>
            <a:endParaRPr lang="fi-FI" sz="10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14</a:t>
            </a:fld>
            <a:endParaRPr lang="en-US" sz="1400">
              <a:latin typeface="Myriad Pro" charset="0"/>
            </a:endParaRPr>
          </a:p>
        </p:txBody>
      </p:sp>
    </p:spTree>
    <p:extLst>
      <p:ext uri="{BB962C8B-B14F-4D97-AF65-F5344CB8AC3E}">
        <p14:creationId xmlns:p14="http://schemas.microsoft.com/office/powerpoint/2010/main" val="153072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077200" cy="762000"/>
          </a:xfrm>
        </p:spPr>
        <p:txBody>
          <a:bodyPr/>
          <a:lstStyle/>
          <a:p>
            <a:r>
              <a:rPr lang="it-IT" dirty="0" smtClean="0"/>
              <a:t>Milan Metro (underground) network</a:t>
            </a:r>
            <a:endParaRPr lang="it-IT" dirty="0"/>
          </a:p>
        </p:txBody>
      </p:sp>
      <p:sp>
        <p:nvSpPr>
          <p:cNvPr id="4" name="Date Placeholder 3"/>
          <p:cNvSpPr>
            <a:spLocks noGrp="1"/>
          </p:cNvSpPr>
          <p:nvPr>
            <p:ph type="dt" sz="half" idx="10"/>
          </p:nvPr>
        </p:nvSpPr>
        <p:spPr/>
        <p:txBody>
          <a:bodyPr/>
          <a:lstStyle/>
          <a:p>
            <a:pPr>
              <a:defRPr/>
            </a:pPr>
            <a:r>
              <a:rPr lang="en-US" smtClean="0"/>
              <a:t>Insert Date here</a:t>
            </a:r>
            <a:endParaRPr lang="en-US"/>
          </a:p>
        </p:txBody>
      </p:sp>
      <p:sp>
        <p:nvSpPr>
          <p:cNvPr id="5" name="Footer Placeholder 4"/>
          <p:cNvSpPr>
            <a:spLocks noGrp="1"/>
          </p:cNvSpPr>
          <p:nvPr>
            <p:ph type="ftr" sz="quarter" idx="11"/>
          </p:nvPr>
        </p:nvSpPr>
        <p:spPr/>
        <p:txBody>
          <a:bodyPr/>
          <a:lstStyle/>
          <a:p>
            <a:pPr>
              <a:defRPr/>
            </a:pPr>
            <a:r>
              <a:rPr lang="en-US" smtClean="0"/>
              <a:t>Insert Title here</a:t>
            </a:r>
            <a:endParaRPr lang="en-US"/>
          </a:p>
        </p:txBody>
      </p:sp>
      <p:sp>
        <p:nvSpPr>
          <p:cNvPr id="6" name="Slide Number Placeholder 5"/>
          <p:cNvSpPr>
            <a:spLocks noGrp="1"/>
          </p:cNvSpPr>
          <p:nvPr>
            <p:ph type="sldNum" sz="quarter" idx="12"/>
          </p:nvPr>
        </p:nvSpPr>
        <p:spPr/>
        <p:txBody>
          <a:bodyPr/>
          <a:lstStyle/>
          <a:p>
            <a:pPr>
              <a:defRPr/>
            </a:pPr>
            <a:fld id="{BC2E1C35-070C-B34E-A7FF-C7EF50ECC007}" type="slidenum">
              <a:rPr lang="en-US" smtClean="0"/>
              <a:pPr>
                <a:defRPr/>
              </a:pPr>
              <a:t>15</a:t>
            </a:fld>
            <a:endParaRPr lang="en-US" sz="1400">
              <a:latin typeface="Myriad Pro" charset="0"/>
            </a:endParaRPr>
          </a:p>
        </p:txBody>
      </p:sp>
      <p:pic>
        <p:nvPicPr>
          <p:cNvPr id="1026" name="Picture 2" descr="https://www.atm.it/it/ViaggiaConNoi/PublishingImages/OTTOBRE_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8610600" cy="575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77200" cy="762000"/>
          </a:xfrm>
        </p:spPr>
        <p:txBody>
          <a:bodyPr/>
          <a:lstStyle/>
          <a:p>
            <a:r>
              <a:rPr lang="it-IT" dirty="0" smtClean="0"/>
              <a:t>Nice to see in Milan</a:t>
            </a:r>
            <a:endParaRPr lang="it-IT" dirty="0"/>
          </a:p>
        </p:txBody>
      </p:sp>
      <p:sp>
        <p:nvSpPr>
          <p:cNvPr id="3" name="Content Placeholder 2"/>
          <p:cNvSpPr>
            <a:spLocks noGrp="1"/>
          </p:cNvSpPr>
          <p:nvPr>
            <p:ph idx="1"/>
          </p:nvPr>
        </p:nvSpPr>
        <p:spPr>
          <a:xfrm>
            <a:off x="323850" y="990600"/>
            <a:ext cx="8382000" cy="5029200"/>
          </a:xfrm>
        </p:spPr>
        <p:txBody>
          <a:bodyPr/>
          <a:lstStyle/>
          <a:p>
            <a:pPr marL="0" indent="0">
              <a:spcBef>
                <a:spcPts val="0"/>
              </a:spcBef>
            </a:pPr>
            <a:r>
              <a:rPr lang="it-IT" sz="1400" dirty="0" smtClean="0"/>
              <a:t>Many touristic attractions are located in the center of the city, reachable from both Hotel Sanpi or from meeting venue, by M1 line – underground. </a:t>
            </a:r>
          </a:p>
          <a:p>
            <a:pPr marL="0" indent="0">
              <a:spcBef>
                <a:spcPts val="0"/>
              </a:spcBef>
            </a:pPr>
            <a:r>
              <a:rPr lang="it-IT" sz="1400" dirty="0" smtClean="0"/>
              <a:t>«S.Babila», «Duomo», «Cordusio», «Cairoli» stops, all do. </a:t>
            </a:r>
          </a:p>
          <a:p>
            <a:pPr marL="0" indent="0">
              <a:spcBef>
                <a:spcPts val="0"/>
              </a:spcBef>
            </a:pPr>
            <a:r>
              <a:rPr lang="it-IT" sz="1400" dirty="0" smtClean="0"/>
              <a:t>Attractions include also:</a:t>
            </a:r>
          </a:p>
          <a:p>
            <a:pPr marL="285750" indent="-285750">
              <a:spcBef>
                <a:spcPts val="0"/>
              </a:spcBef>
              <a:buFont typeface="Arial" panose="020B0604020202020204" pitchFamily="34" charset="0"/>
              <a:buChar char="•"/>
            </a:pPr>
            <a:r>
              <a:rPr lang="it-IT" sz="1400" dirty="0" smtClean="0"/>
              <a:t>Duomo (Milan Cathedral – free and guided tours are available)</a:t>
            </a:r>
          </a:p>
          <a:p>
            <a:pPr marL="285750" indent="-285750">
              <a:spcBef>
                <a:spcPts val="0"/>
              </a:spcBef>
              <a:buFont typeface="Arial" panose="020B0604020202020204" pitchFamily="34" charset="0"/>
              <a:buChar char="•"/>
            </a:pPr>
            <a:r>
              <a:rPr lang="it-IT" sz="1400" dirty="0" smtClean="0"/>
              <a:t>Galleria Vittorio Emanuele II (access from Piazza Duomo)</a:t>
            </a:r>
          </a:p>
          <a:p>
            <a:pPr marL="285750" indent="-285750">
              <a:spcBef>
                <a:spcPts val="0"/>
              </a:spcBef>
              <a:buFont typeface="Arial" panose="020B0604020202020204" pitchFamily="34" charset="0"/>
              <a:buChar char="•"/>
            </a:pPr>
            <a:r>
              <a:rPr lang="it-IT" sz="1400" dirty="0" smtClean="0"/>
              <a:t>Teatro alla Scala (guided tour only are available)</a:t>
            </a:r>
          </a:p>
          <a:p>
            <a:pPr marL="285750" indent="-285750">
              <a:spcBef>
                <a:spcPts val="0"/>
              </a:spcBef>
              <a:buFont typeface="Arial" panose="020B0604020202020204" pitchFamily="34" charset="0"/>
              <a:buChar char="•"/>
            </a:pPr>
            <a:r>
              <a:rPr lang="it-IT" sz="1400" dirty="0" smtClean="0"/>
              <a:t>Piazza Mercanti &amp; Loggia dei Mercanti (middle age attractions, close to Piazza Duomo)</a:t>
            </a:r>
          </a:p>
          <a:p>
            <a:pPr marL="285750" indent="-285750">
              <a:spcBef>
                <a:spcPts val="0"/>
              </a:spcBef>
              <a:buFont typeface="Arial" panose="020B0604020202020204" pitchFamily="34" charset="0"/>
              <a:buChar char="•"/>
            </a:pPr>
            <a:r>
              <a:rPr lang="it-IT" sz="1400" dirty="0" smtClean="0"/>
              <a:t>Chiesa di S. Satiro (small and interesting church painted by Bramante around 1500, located in Via Torino 17, close to Piazza Duomo)</a:t>
            </a:r>
          </a:p>
          <a:p>
            <a:pPr marL="285750" indent="-285750">
              <a:spcBef>
                <a:spcPts val="0"/>
              </a:spcBef>
              <a:buFont typeface="Arial" panose="020B0604020202020204" pitchFamily="34" charset="0"/>
              <a:buChar char="•"/>
            </a:pPr>
            <a:r>
              <a:rPr lang="it-IT" sz="1400" dirty="0" smtClean="0"/>
              <a:t>Chiesa di S. Maurizio (Leonardo’s school painted church, located in Corso Magenta 15 – free and guided tours available)</a:t>
            </a:r>
          </a:p>
          <a:p>
            <a:pPr marL="285750" indent="-285750">
              <a:spcBef>
                <a:spcPts val="0"/>
              </a:spcBef>
              <a:buFont typeface="Arial" panose="020B0604020202020204" pitchFamily="34" charset="0"/>
              <a:buChar char="•"/>
            </a:pPr>
            <a:r>
              <a:rPr lang="it-IT" sz="1400" dirty="0" smtClean="0"/>
              <a:t>Chiesa di S. Maria delle Grazie (located in Piazza S. Maria delle Grazie, free and guided tours of church are available – Visit to «The Last Supper» by Da Vinci are guided only and need to be booked in advance)</a:t>
            </a:r>
          </a:p>
          <a:p>
            <a:pPr marL="285750" indent="-285750">
              <a:spcBef>
                <a:spcPts val="0"/>
              </a:spcBef>
              <a:buFont typeface="Arial" panose="020B0604020202020204" pitchFamily="34" charset="0"/>
              <a:buChar char="•"/>
            </a:pPr>
            <a:r>
              <a:rPr lang="it-IT" sz="1400" dirty="0" smtClean="0"/>
              <a:t>Castello Sforzesco (located in Largo Cairoli – free and guided tours available).</a:t>
            </a:r>
          </a:p>
          <a:p>
            <a:pPr marL="285750" indent="-285750">
              <a:spcBef>
                <a:spcPts val="0"/>
              </a:spcBef>
              <a:buFont typeface="Arial" panose="020B0604020202020204" pitchFamily="34" charset="0"/>
              <a:buChar char="•"/>
            </a:pPr>
            <a:endParaRPr lang="it-IT" sz="1400" dirty="0"/>
          </a:p>
          <a:p>
            <a:pPr marL="0" indent="0">
              <a:spcBef>
                <a:spcPts val="0"/>
              </a:spcBef>
            </a:pPr>
            <a:r>
              <a:rPr lang="it-IT" sz="1400" dirty="0" smtClean="0"/>
              <a:t>Museums include:</a:t>
            </a:r>
          </a:p>
          <a:p>
            <a:pPr marL="285750" indent="-285750">
              <a:spcBef>
                <a:spcPts val="0"/>
              </a:spcBef>
              <a:buFont typeface="Arial" panose="020B0604020202020204" pitchFamily="34" charset="0"/>
              <a:buChar char="•"/>
            </a:pPr>
            <a:r>
              <a:rPr lang="it-IT" sz="1400" dirty="0"/>
              <a:t>Palazzo Reale </a:t>
            </a:r>
            <a:r>
              <a:rPr lang="it-IT" sz="1400" dirty="0" smtClean="0"/>
              <a:t>(old royal palace hosting today arts exhibitions - access </a:t>
            </a:r>
            <a:r>
              <a:rPr lang="it-IT" sz="1400" dirty="0"/>
              <a:t>from Piazza Duomo</a:t>
            </a:r>
            <a:r>
              <a:rPr lang="it-IT" sz="1400" dirty="0" smtClean="0"/>
              <a:t>)</a:t>
            </a:r>
          </a:p>
          <a:p>
            <a:pPr marL="285750" indent="-285750">
              <a:spcBef>
                <a:spcPts val="0"/>
              </a:spcBef>
              <a:buFont typeface="Arial" panose="020B0604020202020204" pitchFamily="34" charset="0"/>
              <a:buChar char="•"/>
            </a:pPr>
            <a:r>
              <a:rPr lang="it-IT" sz="1400" dirty="0" smtClean="0"/>
              <a:t>Museo del Novecento (modern art museum – access from Piazza Duomo)</a:t>
            </a:r>
          </a:p>
          <a:p>
            <a:pPr marL="285750" indent="-285750">
              <a:spcBef>
                <a:spcPts val="0"/>
              </a:spcBef>
              <a:buFont typeface="Arial" panose="020B0604020202020204" pitchFamily="34" charset="0"/>
              <a:buChar char="•"/>
            </a:pPr>
            <a:r>
              <a:rPr lang="it-IT" sz="1400" dirty="0" smtClean="0"/>
              <a:t>Gallerie d’Italia (hosting arts exhibitions – located in Piazza della Scala, 6)</a:t>
            </a:r>
          </a:p>
          <a:p>
            <a:pPr marL="285750" indent="-285750">
              <a:spcBef>
                <a:spcPts val="0"/>
              </a:spcBef>
              <a:buFont typeface="Arial" panose="020B0604020202020204" pitchFamily="34" charset="0"/>
              <a:buChar char="•"/>
            </a:pPr>
            <a:r>
              <a:rPr lang="it-IT" sz="1400" dirty="0" smtClean="0"/>
              <a:t>Castello Sforzesco (hosting several museums in its premises – see «milanocastello» link in next slide)</a:t>
            </a:r>
            <a:endParaRPr lang="it-IT" sz="1400" dirty="0"/>
          </a:p>
          <a:p>
            <a:pPr marL="0" indent="0">
              <a:spcBef>
                <a:spcPts val="0"/>
              </a:spcBef>
            </a:pPr>
            <a:endParaRPr lang="it-IT" sz="1400" dirty="0" smtClean="0"/>
          </a:p>
          <a:p>
            <a:pPr marL="285750" indent="-285750">
              <a:spcBef>
                <a:spcPts val="0"/>
              </a:spcBef>
              <a:buFont typeface="Arial" panose="020B0604020202020204" pitchFamily="34" charset="0"/>
              <a:buChar char="•"/>
            </a:pPr>
            <a:endParaRPr lang="it-IT" sz="1400" dirty="0" smtClean="0"/>
          </a:p>
          <a:p>
            <a:pPr marL="285750" indent="-285750">
              <a:spcBef>
                <a:spcPts val="0"/>
              </a:spcBef>
              <a:buFont typeface="Arial" panose="020B0604020202020204" pitchFamily="34" charset="0"/>
              <a:buChar char="•"/>
            </a:pPr>
            <a:endParaRPr lang="it-IT" sz="1400" dirty="0" smtClean="0"/>
          </a:p>
          <a:p>
            <a:pPr marL="285750" indent="-285750">
              <a:spcBef>
                <a:spcPts val="0"/>
              </a:spcBef>
              <a:buFont typeface="Arial" panose="020B0604020202020204" pitchFamily="34" charset="0"/>
              <a:buChar char="•"/>
            </a:pPr>
            <a:endParaRPr lang="it-IT" sz="1400" dirty="0"/>
          </a:p>
        </p:txBody>
      </p:sp>
      <p:sp>
        <p:nvSpPr>
          <p:cNvPr id="4" name="Date Placeholder 3"/>
          <p:cNvSpPr>
            <a:spLocks noGrp="1"/>
          </p:cNvSpPr>
          <p:nvPr>
            <p:ph type="dt" sz="half" idx="10"/>
          </p:nvPr>
        </p:nvSpPr>
        <p:spPr/>
        <p:txBody>
          <a:bodyPr/>
          <a:lstStyle/>
          <a:p>
            <a:pPr>
              <a:defRPr/>
            </a:pPr>
            <a:r>
              <a:rPr lang="en-US" smtClean="0"/>
              <a:t>Insert Date here</a:t>
            </a:r>
            <a:endParaRPr lang="en-US"/>
          </a:p>
        </p:txBody>
      </p:sp>
      <p:sp>
        <p:nvSpPr>
          <p:cNvPr id="5" name="Footer Placeholder 4"/>
          <p:cNvSpPr>
            <a:spLocks noGrp="1"/>
          </p:cNvSpPr>
          <p:nvPr>
            <p:ph type="ftr" sz="quarter" idx="11"/>
          </p:nvPr>
        </p:nvSpPr>
        <p:spPr/>
        <p:txBody>
          <a:bodyPr/>
          <a:lstStyle/>
          <a:p>
            <a:pPr>
              <a:defRPr/>
            </a:pPr>
            <a:r>
              <a:rPr lang="en-US" smtClean="0"/>
              <a:t>Insert Title here</a:t>
            </a:r>
            <a:endParaRPr lang="en-US"/>
          </a:p>
        </p:txBody>
      </p:sp>
      <p:sp>
        <p:nvSpPr>
          <p:cNvPr id="6" name="Slide Number Placeholder 5"/>
          <p:cNvSpPr>
            <a:spLocks noGrp="1"/>
          </p:cNvSpPr>
          <p:nvPr>
            <p:ph type="sldNum" sz="quarter" idx="12"/>
          </p:nvPr>
        </p:nvSpPr>
        <p:spPr/>
        <p:txBody>
          <a:bodyPr/>
          <a:lstStyle/>
          <a:p>
            <a:pPr>
              <a:defRPr/>
            </a:pPr>
            <a:fld id="{BC2E1C35-070C-B34E-A7FF-C7EF50ECC007}" type="slidenum">
              <a:rPr lang="en-US" smtClean="0"/>
              <a:pPr>
                <a:defRPr/>
              </a:pPr>
              <a:t>16</a:t>
            </a:fld>
            <a:endParaRPr lang="en-US" sz="1400">
              <a:latin typeface="Myriad Pro" charset="0"/>
            </a:endParaRPr>
          </a:p>
        </p:txBody>
      </p:sp>
    </p:spTree>
    <p:extLst>
      <p:ext uri="{BB962C8B-B14F-4D97-AF65-F5344CB8AC3E}">
        <p14:creationId xmlns:p14="http://schemas.microsoft.com/office/powerpoint/2010/main" val="169177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762000"/>
          </a:xfrm>
        </p:spPr>
        <p:txBody>
          <a:bodyPr/>
          <a:lstStyle/>
          <a:p>
            <a:r>
              <a:rPr lang="it-IT" dirty="0" smtClean="0"/>
              <a:t>Useful touristic references</a:t>
            </a:r>
            <a:endParaRPr lang="it-IT" dirty="0"/>
          </a:p>
        </p:txBody>
      </p:sp>
      <p:sp>
        <p:nvSpPr>
          <p:cNvPr id="3" name="Content Placeholder 2"/>
          <p:cNvSpPr>
            <a:spLocks noGrp="1"/>
          </p:cNvSpPr>
          <p:nvPr>
            <p:ph idx="1"/>
          </p:nvPr>
        </p:nvSpPr>
        <p:spPr>
          <a:xfrm>
            <a:off x="609600" y="2133600"/>
            <a:ext cx="8077200" cy="3276600"/>
          </a:xfrm>
        </p:spPr>
        <p:txBody>
          <a:bodyPr/>
          <a:lstStyle/>
          <a:p>
            <a:r>
              <a:rPr lang="it-IT" dirty="0" smtClean="0">
                <a:hlinkClick r:id="rId2"/>
              </a:rPr>
              <a:t>www.turismo.milano.it/wps/portal/tur/en</a:t>
            </a:r>
          </a:p>
          <a:p>
            <a:r>
              <a:rPr lang="it-IT" dirty="0" smtClean="0">
                <a:hlinkClick r:id="rId2"/>
              </a:rPr>
              <a:t>www.visitacity.com</a:t>
            </a:r>
            <a:endParaRPr lang="it-IT" dirty="0" smtClean="0"/>
          </a:p>
          <a:p>
            <a:r>
              <a:rPr lang="it-IT" dirty="0" smtClean="0">
                <a:hlinkClick r:id="rId3"/>
              </a:rPr>
              <a:t>www.tripadvisor.com</a:t>
            </a:r>
            <a:endParaRPr lang="it-IT" dirty="0" smtClean="0"/>
          </a:p>
          <a:p>
            <a:r>
              <a:rPr lang="it-IT" dirty="0" smtClean="0"/>
              <a:t>www.musement.com/us/</a:t>
            </a:r>
          </a:p>
          <a:p>
            <a:r>
              <a:rPr lang="it-IT" dirty="0"/>
              <a:t>www.milanocastello.it</a:t>
            </a:r>
          </a:p>
          <a:p>
            <a:r>
              <a:rPr lang="it-IT" dirty="0" smtClean="0"/>
              <a:t>milanostyle.com</a:t>
            </a:r>
          </a:p>
          <a:p>
            <a:r>
              <a:rPr lang="it-IT" dirty="0" smtClean="0"/>
              <a:t>delightfullyitaly.com</a:t>
            </a:r>
          </a:p>
          <a:p>
            <a:r>
              <a:rPr lang="it-IT" dirty="0" smtClean="0">
                <a:hlinkClick r:id="rId4"/>
              </a:rPr>
              <a:t>www.viator.com</a:t>
            </a:r>
            <a:endParaRPr lang="it-IT" dirty="0" smtClean="0"/>
          </a:p>
          <a:p>
            <a:endParaRPr lang="it-IT" dirty="0"/>
          </a:p>
        </p:txBody>
      </p:sp>
      <p:sp>
        <p:nvSpPr>
          <p:cNvPr id="4" name="Date Placeholder 3"/>
          <p:cNvSpPr>
            <a:spLocks noGrp="1"/>
          </p:cNvSpPr>
          <p:nvPr>
            <p:ph type="dt" sz="half" idx="10"/>
          </p:nvPr>
        </p:nvSpPr>
        <p:spPr/>
        <p:txBody>
          <a:bodyPr/>
          <a:lstStyle/>
          <a:p>
            <a:pPr>
              <a:defRPr/>
            </a:pPr>
            <a:r>
              <a:rPr lang="en-US" smtClean="0"/>
              <a:t>Insert Date here</a:t>
            </a:r>
            <a:endParaRPr lang="en-US"/>
          </a:p>
        </p:txBody>
      </p:sp>
      <p:sp>
        <p:nvSpPr>
          <p:cNvPr id="5" name="Footer Placeholder 4"/>
          <p:cNvSpPr>
            <a:spLocks noGrp="1"/>
          </p:cNvSpPr>
          <p:nvPr>
            <p:ph type="ftr" sz="quarter" idx="11"/>
          </p:nvPr>
        </p:nvSpPr>
        <p:spPr/>
        <p:txBody>
          <a:bodyPr/>
          <a:lstStyle/>
          <a:p>
            <a:pPr>
              <a:defRPr/>
            </a:pPr>
            <a:r>
              <a:rPr lang="en-US" smtClean="0"/>
              <a:t>Insert Title here</a:t>
            </a:r>
            <a:endParaRPr lang="en-US"/>
          </a:p>
        </p:txBody>
      </p:sp>
      <p:sp>
        <p:nvSpPr>
          <p:cNvPr id="6" name="Slide Number Placeholder 5"/>
          <p:cNvSpPr>
            <a:spLocks noGrp="1"/>
          </p:cNvSpPr>
          <p:nvPr>
            <p:ph type="sldNum" sz="quarter" idx="12"/>
          </p:nvPr>
        </p:nvSpPr>
        <p:spPr/>
        <p:txBody>
          <a:bodyPr/>
          <a:lstStyle/>
          <a:p>
            <a:pPr>
              <a:defRPr/>
            </a:pPr>
            <a:fld id="{BC2E1C35-070C-B34E-A7FF-C7EF50ECC007}" type="slidenum">
              <a:rPr lang="en-US" smtClean="0"/>
              <a:pPr>
                <a:defRPr/>
              </a:pPr>
              <a:t>17</a:t>
            </a:fld>
            <a:endParaRPr lang="en-US" sz="1400">
              <a:latin typeface="Myriad Pro" charset="0"/>
            </a:endParaRPr>
          </a:p>
        </p:txBody>
      </p:sp>
      <p:sp>
        <p:nvSpPr>
          <p:cNvPr id="7" name="TextBox 6"/>
          <p:cNvSpPr txBox="1"/>
          <p:nvPr/>
        </p:nvSpPr>
        <p:spPr>
          <a:xfrm>
            <a:off x="457200" y="1258669"/>
            <a:ext cx="8229600" cy="584775"/>
          </a:xfrm>
          <a:prstGeom prst="rect">
            <a:avLst/>
          </a:prstGeom>
          <a:noFill/>
        </p:spPr>
        <p:txBody>
          <a:bodyPr wrap="square" rtlCol="0">
            <a:spAutoFit/>
          </a:bodyPr>
          <a:lstStyle/>
          <a:p>
            <a:r>
              <a:rPr lang="it-IT" sz="1600" dirty="0" smtClean="0"/>
              <a:t>The following links may provide useful information on attractions,</a:t>
            </a:r>
          </a:p>
          <a:p>
            <a:r>
              <a:rPr lang="it-IT" sz="1600" dirty="0"/>
              <a:t>o</a:t>
            </a:r>
            <a:r>
              <a:rPr lang="it-IT" sz="1600" dirty="0" smtClean="0"/>
              <a:t>rganized tours/visits and intineraries.</a:t>
            </a:r>
            <a:endParaRPr lang="it-IT" sz="1600" dirty="0"/>
          </a:p>
        </p:txBody>
      </p:sp>
    </p:spTree>
    <p:extLst>
      <p:ext uri="{BB962C8B-B14F-4D97-AF65-F5344CB8AC3E}">
        <p14:creationId xmlns:p14="http://schemas.microsoft.com/office/powerpoint/2010/main" val="339527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3400" y="152400"/>
            <a:ext cx="8077200" cy="762000"/>
          </a:xfrm>
        </p:spPr>
        <p:txBody>
          <a:bodyPr/>
          <a:lstStyle/>
          <a:p>
            <a:r>
              <a:rPr lang="en-US" altLang="zh-CN" dirty="0" smtClean="0"/>
              <a:t>Need</a:t>
            </a:r>
            <a:r>
              <a:rPr lang="zh-CN" altLang="en-US" dirty="0" smtClean="0"/>
              <a:t> </a:t>
            </a:r>
            <a:r>
              <a:rPr lang="en-US" altLang="zh-CN" dirty="0" smtClean="0"/>
              <a:t>more</a:t>
            </a:r>
            <a:r>
              <a:rPr lang="zh-CN" altLang="en-US" dirty="0" smtClean="0"/>
              <a:t> </a:t>
            </a:r>
            <a:r>
              <a:rPr lang="en-US" altLang="zh-CN" dirty="0" smtClean="0"/>
              <a:t>help?</a:t>
            </a:r>
            <a:endParaRPr lang="fi-FI" dirty="0"/>
          </a:p>
        </p:txBody>
      </p:sp>
      <p:sp>
        <p:nvSpPr>
          <p:cNvPr id="3" name="Sisällön paikkamerkki 2"/>
          <p:cNvSpPr>
            <a:spLocks noGrp="1"/>
          </p:cNvSpPr>
          <p:nvPr>
            <p:ph idx="1"/>
          </p:nvPr>
        </p:nvSpPr>
        <p:spPr/>
        <p:txBody>
          <a:bodyPr/>
          <a:lstStyle/>
          <a:p>
            <a:r>
              <a:rPr lang="en-US" altLang="zh-CN" sz="2400" dirty="0" smtClean="0"/>
              <a:t>Please</a:t>
            </a:r>
            <a:r>
              <a:rPr lang="zh-CN" altLang="en-US" sz="2400" dirty="0" smtClean="0"/>
              <a:t> </a:t>
            </a:r>
            <a:r>
              <a:rPr lang="en-US" altLang="zh-CN" sz="2400" dirty="0" smtClean="0"/>
              <a:t>contact:</a:t>
            </a:r>
            <a:endParaRPr lang="en-US" sz="2400" dirty="0"/>
          </a:p>
          <a:p>
            <a:pPr lvl="1"/>
            <a:r>
              <a:rPr lang="en-US" altLang="zh-CN" sz="2400" dirty="0" smtClean="0"/>
              <a:t>Vincenzo </a:t>
            </a:r>
            <a:r>
              <a:rPr lang="en-US" altLang="zh-CN" sz="2400" dirty="0" err="1" smtClean="0"/>
              <a:t>Sestito</a:t>
            </a:r>
            <a:r>
              <a:rPr lang="zh-CN" altLang="en-US" sz="2400" dirty="0" smtClean="0"/>
              <a:t> </a:t>
            </a:r>
            <a:r>
              <a:rPr lang="en-US" altLang="zh-CN" sz="2400" dirty="0" smtClean="0"/>
              <a:t>(vincenzo.sestito@sm-optics.com)</a:t>
            </a:r>
            <a:r>
              <a:rPr lang="zh-CN" altLang="en-US" sz="2400" dirty="0" smtClean="0"/>
              <a:t> </a:t>
            </a:r>
            <a:r>
              <a:rPr lang="en-US" altLang="zh-CN" sz="2400" dirty="0" smtClean="0"/>
              <a:t>from</a:t>
            </a:r>
            <a:r>
              <a:rPr lang="zh-CN" altLang="en-US" sz="2400" dirty="0" smtClean="0"/>
              <a:t> </a:t>
            </a:r>
            <a:r>
              <a:rPr lang="it-IT" altLang="zh-CN" sz="2400" dirty="0" smtClean="0"/>
              <a:t>SM Optics</a:t>
            </a:r>
            <a:r>
              <a:rPr lang="en-US" altLang="zh-CN" sz="2400" dirty="0" smtClean="0"/>
              <a:t>,</a:t>
            </a:r>
            <a:r>
              <a:rPr lang="zh-CN" altLang="en-US" sz="2400" dirty="0" smtClean="0"/>
              <a:t> </a:t>
            </a:r>
            <a:r>
              <a:rPr lang="en-US" altLang="zh-CN" sz="2400" dirty="0" smtClean="0"/>
              <a:t>or</a:t>
            </a:r>
            <a:r>
              <a:rPr lang="zh-CN" altLang="en-US" sz="2400" dirty="0" smtClean="0"/>
              <a:t> </a:t>
            </a:r>
            <a:endParaRPr lang="en-US" altLang="zh-CN" sz="2400" dirty="0" smtClean="0"/>
          </a:p>
          <a:p>
            <a:pPr lvl="1"/>
            <a:endParaRPr lang="en-US" sz="2400" dirty="0"/>
          </a:p>
          <a:p>
            <a:pPr lvl="1"/>
            <a:r>
              <a:rPr lang="en-US" altLang="zh-CN" sz="2400" dirty="0" smtClean="0"/>
              <a:t>Jinri</a:t>
            </a:r>
            <a:r>
              <a:rPr lang="zh-CN" altLang="en-US" sz="2400" dirty="0" smtClean="0"/>
              <a:t> </a:t>
            </a:r>
            <a:r>
              <a:rPr lang="en-US" altLang="zh-CN" sz="2400" dirty="0" smtClean="0"/>
              <a:t>Huang</a:t>
            </a:r>
            <a:r>
              <a:rPr lang="zh-CN" altLang="en-US" sz="2400" dirty="0" smtClean="0"/>
              <a:t> </a:t>
            </a:r>
            <a:r>
              <a:rPr lang="en-US" altLang="zh-CN" sz="2400" dirty="0" smtClean="0"/>
              <a:t>(</a:t>
            </a:r>
            <a:r>
              <a:rPr lang="en-US" altLang="zh-CN" sz="2400" dirty="0" err="1" smtClean="0"/>
              <a:t>huangjinri@chinamobile.com</a:t>
            </a:r>
            <a:r>
              <a:rPr lang="en-US" altLang="zh-CN" sz="2400" dirty="0" smtClean="0"/>
              <a:t>), WG chair; </a:t>
            </a:r>
            <a:r>
              <a:rPr lang="en-US" altLang="zh-CN" sz="2400" dirty="0" smtClean="0">
                <a:solidFill>
                  <a:srgbClr val="FF0000"/>
                </a:solidFill>
              </a:rPr>
              <a:t>0086-13910490429</a:t>
            </a:r>
            <a:endParaRPr lang="fi-FI" sz="2400" dirty="0">
              <a:solidFill>
                <a:srgbClr val="FF0000"/>
              </a:solidFill>
            </a:endParaRPr>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18</a:t>
            </a:fld>
            <a:endParaRPr lang="en-US" sz="1400">
              <a:latin typeface="Myriad Pro" charset="0"/>
            </a:endParaRPr>
          </a:p>
        </p:txBody>
      </p:sp>
    </p:spTree>
    <p:extLst>
      <p:ext uri="{BB962C8B-B14F-4D97-AF65-F5344CB8AC3E}">
        <p14:creationId xmlns:p14="http://schemas.microsoft.com/office/powerpoint/2010/main" val="390725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331"/>
            <a:ext cx="8077200" cy="762000"/>
          </a:xfrm>
        </p:spPr>
        <p:txBody>
          <a:bodyPr/>
          <a:lstStyle/>
          <a:p>
            <a:pPr eaLnBrk="1" hangingPunct="1"/>
            <a:r>
              <a:rPr lang="en-US" dirty="0">
                <a:cs typeface="ＭＳ Ｐゴシック" pitchFamily="-84" charset="-128"/>
              </a:rPr>
              <a:t>Top Level Summary</a:t>
            </a:r>
          </a:p>
        </p:txBody>
      </p:sp>
      <p:sp>
        <p:nvSpPr>
          <p:cNvPr id="19459" name="Rectangle 3"/>
          <p:cNvSpPr>
            <a:spLocks noGrp="1" noChangeArrowheads="1"/>
          </p:cNvSpPr>
          <p:nvPr>
            <p:ph type="body" idx="1"/>
          </p:nvPr>
        </p:nvSpPr>
        <p:spPr>
          <a:xfrm>
            <a:off x="609600" y="1066800"/>
            <a:ext cx="8077200" cy="4648200"/>
          </a:xfrm>
        </p:spPr>
        <p:txBody>
          <a:bodyPr/>
          <a:lstStyle/>
          <a:p>
            <a:pPr marL="0" indent="0" eaLnBrk="1" hangingPunct="1"/>
            <a:r>
              <a:rPr lang="en-US" sz="1100" b="1" dirty="0">
                <a:solidFill>
                  <a:srgbClr val="003399"/>
                </a:solidFill>
                <a:cs typeface="ＭＳ Ｐゴシック" pitchFamily="-84" charset="-128"/>
              </a:rPr>
              <a:t>Meeting Dates</a:t>
            </a:r>
          </a:p>
          <a:p>
            <a:pPr marL="0" indent="0" eaLnBrk="1" hangingPunct="1"/>
            <a:r>
              <a:rPr lang="en-US" sz="1100" dirty="0" smtClean="0">
                <a:solidFill>
                  <a:srgbClr val="003399"/>
                </a:solidFill>
                <a:cs typeface="ＭＳ Ｐゴシック" pitchFamily="-84" charset="-128"/>
              </a:rPr>
              <a:t>March 5th-7th, 2018</a:t>
            </a:r>
            <a:endParaRPr lang="en-US" sz="1100" dirty="0">
              <a:solidFill>
                <a:srgbClr val="003399"/>
              </a:solidFill>
              <a:cs typeface="ＭＳ Ｐゴシック" pitchFamily="-84" charset="-128"/>
            </a:endParaRPr>
          </a:p>
          <a:p>
            <a:pPr marL="0" indent="0" eaLnBrk="1" hangingPunct="1"/>
            <a:r>
              <a:rPr lang="en-US" sz="1100" dirty="0">
                <a:solidFill>
                  <a:srgbClr val="003399"/>
                </a:solidFill>
                <a:cs typeface="ＭＳ Ｐゴシック" pitchFamily="-84" charset="-128"/>
              </a:rPr>
              <a:t>9:00 AM – 5</a:t>
            </a:r>
            <a:r>
              <a:rPr lang="en-US" sz="1100" dirty="0" smtClean="0">
                <a:solidFill>
                  <a:srgbClr val="003399"/>
                </a:solidFill>
                <a:cs typeface="ＭＳ Ｐゴシック" pitchFamily="-84" charset="-128"/>
              </a:rPr>
              <a:t>:30 </a:t>
            </a:r>
            <a:r>
              <a:rPr lang="en-US" sz="1100" dirty="0">
                <a:solidFill>
                  <a:srgbClr val="003399"/>
                </a:solidFill>
                <a:cs typeface="ＭＳ Ｐゴシック" pitchFamily="-84" charset="-128"/>
              </a:rPr>
              <a:t>PM</a:t>
            </a:r>
          </a:p>
          <a:p>
            <a:pPr eaLnBrk="1" hangingPunct="1"/>
            <a:endParaRPr lang="en-US" sz="1100" b="1" dirty="0" smtClean="0">
              <a:solidFill>
                <a:srgbClr val="003399"/>
              </a:solidFill>
            </a:endParaRPr>
          </a:p>
          <a:p>
            <a:pPr eaLnBrk="1" hangingPunct="1"/>
            <a:r>
              <a:rPr lang="en-US" sz="1100" b="1" dirty="0" smtClean="0">
                <a:solidFill>
                  <a:srgbClr val="003399"/>
                </a:solidFill>
              </a:rPr>
              <a:t>Meeting venue</a:t>
            </a:r>
          </a:p>
          <a:p>
            <a:r>
              <a:rPr lang="it-IT" sz="1100" dirty="0">
                <a:solidFill>
                  <a:srgbClr val="003399"/>
                </a:solidFill>
                <a:cs typeface="ＭＳ Ｐゴシック" pitchFamily="-84" charset="-128"/>
              </a:rPr>
              <a:t>Politecnico di Milano</a:t>
            </a:r>
          </a:p>
          <a:p>
            <a:r>
              <a:rPr lang="it-IT" sz="1100" dirty="0" smtClean="0">
                <a:solidFill>
                  <a:srgbClr val="003399"/>
                </a:solidFill>
                <a:cs typeface="ＭＳ Ｐゴシック" pitchFamily="-84" charset="-128"/>
              </a:rPr>
              <a:t>Piazza </a:t>
            </a:r>
            <a:r>
              <a:rPr lang="it-IT" sz="1100" dirty="0">
                <a:solidFill>
                  <a:srgbClr val="003399"/>
                </a:solidFill>
                <a:cs typeface="ＭＳ Ｐゴシック" pitchFamily="-84" charset="-128"/>
              </a:rPr>
              <a:t>Leonardo da Vinci 32</a:t>
            </a:r>
          </a:p>
          <a:p>
            <a:r>
              <a:rPr lang="it-IT" sz="1100" dirty="0">
                <a:solidFill>
                  <a:srgbClr val="003399"/>
                </a:solidFill>
                <a:cs typeface="ＭＳ Ｐゴシック" pitchFamily="-84" charset="-128"/>
              </a:rPr>
              <a:t>20133 Milano (MI</a:t>
            </a:r>
            <a:r>
              <a:rPr lang="it-IT" sz="1100" dirty="0" smtClean="0">
                <a:solidFill>
                  <a:srgbClr val="003399"/>
                </a:solidFill>
                <a:cs typeface="ＭＳ Ｐゴシック" pitchFamily="-84" charset="-128"/>
              </a:rPr>
              <a:t>) - Italy</a:t>
            </a:r>
            <a:r>
              <a:rPr lang="fi-FI" sz="1100" dirty="0">
                <a:solidFill>
                  <a:srgbClr val="003399"/>
                </a:solidFill>
                <a:cs typeface="ＭＳ Ｐゴシック" pitchFamily="-84" charset="-128"/>
              </a:rPr>
              <a:t/>
            </a:r>
            <a:br>
              <a:rPr lang="fi-FI" sz="1100" dirty="0">
                <a:solidFill>
                  <a:srgbClr val="003399"/>
                </a:solidFill>
                <a:cs typeface="ＭＳ Ｐゴシック" pitchFamily="-84" charset="-128"/>
              </a:rPr>
            </a:br>
            <a:endParaRPr lang="fi-FI" sz="1100" dirty="0">
              <a:solidFill>
                <a:srgbClr val="003399"/>
              </a:solidFill>
              <a:cs typeface="ＭＳ Ｐゴシック" pitchFamily="-84" charset="-128"/>
            </a:endParaRPr>
          </a:p>
          <a:p>
            <a:pPr marL="0" indent="0" eaLnBrk="1" hangingPunct="1"/>
            <a:r>
              <a:rPr lang="fi-FI" sz="1100" b="1" dirty="0" smtClean="0">
                <a:solidFill>
                  <a:srgbClr val="003399"/>
                </a:solidFill>
              </a:rPr>
              <a:t>Airports</a:t>
            </a:r>
          </a:p>
          <a:p>
            <a:pPr marL="0" indent="0" eaLnBrk="1" hangingPunct="1"/>
            <a:r>
              <a:rPr lang="en-US" altLang="zh-CN" sz="1100" dirty="0" smtClean="0">
                <a:solidFill>
                  <a:srgbClr val="003399"/>
                </a:solidFill>
              </a:rPr>
              <a:t>Malpensa (MXP)</a:t>
            </a:r>
          </a:p>
          <a:p>
            <a:pPr marL="0" indent="0" eaLnBrk="1" hangingPunct="1"/>
            <a:r>
              <a:rPr lang="en-US" altLang="zh-CN" sz="1100" dirty="0" smtClean="0">
                <a:solidFill>
                  <a:srgbClr val="003399"/>
                </a:solidFill>
              </a:rPr>
              <a:t>Linate (LIN)</a:t>
            </a:r>
          </a:p>
          <a:p>
            <a:pPr marL="0" indent="0" eaLnBrk="1" hangingPunct="1"/>
            <a:r>
              <a:rPr lang="en-US" altLang="zh-CN" sz="1100" dirty="0" smtClean="0">
                <a:solidFill>
                  <a:srgbClr val="003399"/>
                </a:solidFill>
              </a:rPr>
              <a:t>Orio al Serio (BGY)</a:t>
            </a:r>
          </a:p>
          <a:p>
            <a:pPr marL="0" indent="0" eaLnBrk="1" hangingPunct="1"/>
            <a:endParaRPr lang="en-US" sz="1100" dirty="0">
              <a:solidFill>
                <a:srgbClr val="003399"/>
              </a:solidFill>
            </a:endParaRPr>
          </a:p>
          <a:p>
            <a:pPr marL="0" indent="0" eaLnBrk="1" hangingPunct="1"/>
            <a:r>
              <a:rPr lang="en-US" sz="1100" b="1" dirty="0">
                <a:solidFill>
                  <a:srgbClr val="003399"/>
                </a:solidFill>
              </a:rPr>
              <a:t>Registration Fee:</a:t>
            </a:r>
          </a:p>
          <a:p>
            <a:pPr marL="0" indent="0" eaLnBrk="1" hangingPunct="1"/>
            <a:r>
              <a:rPr lang="en-US" altLang="zh-CN" sz="1100" dirty="0" smtClean="0">
                <a:solidFill>
                  <a:srgbClr val="FF0000"/>
                </a:solidFill>
              </a:rPr>
              <a:t>USD</a:t>
            </a:r>
            <a:r>
              <a:rPr lang="zh-CN" altLang="en-US" sz="1100" dirty="0" smtClean="0">
                <a:solidFill>
                  <a:srgbClr val="FF0000"/>
                </a:solidFill>
              </a:rPr>
              <a:t> </a:t>
            </a:r>
            <a:r>
              <a:rPr lang="en-US" altLang="zh-CN" sz="1100" dirty="0" smtClean="0">
                <a:solidFill>
                  <a:srgbClr val="FF0000"/>
                </a:solidFill>
              </a:rPr>
              <a:t>200</a:t>
            </a:r>
            <a:r>
              <a:rPr lang="zh-CN" altLang="en-US" sz="1100" dirty="0" smtClean="0">
                <a:solidFill>
                  <a:srgbClr val="FF0000"/>
                </a:solidFill>
              </a:rPr>
              <a:t> </a:t>
            </a:r>
            <a:r>
              <a:rPr lang="en-US" altLang="zh-CN" sz="1100" dirty="0" smtClean="0">
                <a:solidFill>
                  <a:srgbClr val="FF0000"/>
                </a:solidFill>
              </a:rPr>
              <a:t>before</a:t>
            </a:r>
            <a:r>
              <a:rPr lang="zh-CN" altLang="en-US" sz="1100" dirty="0" smtClean="0">
                <a:solidFill>
                  <a:srgbClr val="FF0000"/>
                </a:solidFill>
              </a:rPr>
              <a:t>/</a:t>
            </a:r>
            <a:r>
              <a:rPr lang="en-US" altLang="zh-CN" sz="1100" dirty="0" smtClean="0">
                <a:solidFill>
                  <a:srgbClr val="FF0000"/>
                </a:solidFill>
              </a:rPr>
              <a:t>on</a:t>
            </a:r>
            <a:r>
              <a:rPr lang="zh-CN" altLang="en-US" sz="1100" dirty="0" smtClean="0">
                <a:solidFill>
                  <a:srgbClr val="FF0000"/>
                </a:solidFill>
              </a:rPr>
              <a:t> </a:t>
            </a:r>
            <a:r>
              <a:rPr lang="en-US" altLang="zh-CN" sz="1100" dirty="0" smtClean="0">
                <a:solidFill>
                  <a:srgbClr val="FF0000"/>
                </a:solidFill>
              </a:rPr>
              <a:t>Feb.</a:t>
            </a:r>
            <a:r>
              <a:rPr lang="zh-CN" altLang="en-US" sz="1100" dirty="0" smtClean="0">
                <a:solidFill>
                  <a:srgbClr val="FF0000"/>
                </a:solidFill>
              </a:rPr>
              <a:t> </a:t>
            </a:r>
            <a:r>
              <a:rPr lang="en-US" altLang="zh-CN" sz="1100" dirty="0" smtClean="0">
                <a:solidFill>
                  <a:srgbClr val="FF0000"/>
                </a:solidFill>
              </a:rPr>
              <a:t>23</a:t>
            </a:r>
            <a:endParaRPr lang="en-US" sz="1100" dirty="0" smtClean="0">
              <a:solidFill>
                <a:srgbClr val="FF0000"/>
              </a:solidFill>
            </a:endParaRPr>
          </a:p>
          <a:p>
            <a:pPr marL="0" indent="0" eaLnBrk="1" hangingPunct="1"/>
            <a:r>
              <a:rPr lang="en-US" altLang="zh-CN" sz="1100" dirty="0" smtClean="0">
                <a:solidFill>
                  <a:srgbClr val="FF0000"/>
                </a:solidFill>
              </a:rPr>
              <a:t>USD</a:t>
            </a:r>
            <a:r>
              <a:rPr lang="zh-CN" altLang="en-US" sz="1100" dirty="0" smtClean="0">
                <a:solidFill>
                  <a:srgbClr val="FF0000"/>
                </a:solidFill>
              </a:rPr>
              <a:t> </a:t>
            </a:r>
            <a:r>
              <a:rPr lang="en-US" altLang="zh-CN" sz="1100" dirty="0" smtClean="0">
                <a:solidFill>
                  <a:srgbClr val="FF0000"/>
                </a:solidFill>
              </a:rPr>
              <a:t>300</a:t>
            </a:r>
            <a:r>
              <a:rPr lang="zh-CN" altLang="en-US" sz="1100" dirty="0" smtClean="0">
                <a:solidFill>
                  <a:srgbClr val="FF0000"/>
                </a:solidFill>
              </a:rPr>
              <a:t> </a:t>
            </a:r>
            <a:r>
              <a:rPr lang="en-US" altLang="zh-CN" sz="1100" dirty="0" smtClean="0">
                <a:solidFill>
                  <a:srgbClr val="FF0000"/>
                </a:solidFill>
              </a:rPr>
              <a:t>after</a:t>
            </a:r>
            <a:r>
              <a:rPr lang="zh-CN" altLang="en-US" sz="1100" dirty="0" smtClean="0">
                <a:solidFill>
                  <a:srgbClr val="FF0000"/>
                </a:solidFill>
              </a:rPr>
              <a:t> </a:t>
            </a:r>
            <a:r>
              <a:rPr lang="en-US" altLang="zh-CN" sz="1100" dirty="0" smtClean="0">
                <a:solidFill>
                  <a:srgbClr val="FF0000"/>
                </a:solidFill>
              </a:rPr>
              <a:t>Feb.</a:t>
            </a:r>
            <a:r>
              <a:rPr lang="zh-CN" altLang="en-US" sz="1100" dirty="0" smtClean="0">
                <a:solidFill>
                  <a:srgbClr val="FF0000"/>
                </a:solidFill>
              </a:rPr>
              <a:t> </a:t>
            </a:r>
            <a:r>
              <a:rPr lang="en-US" altLang="zh-CN" sz="1100" dirty="0" smtClean="0">
                <a:solidFill>
                  <a:srgbClr val="FF0000"/>
                </a:solidFill>
              </a:rPr>
              <a:t>23.</a:t>
            </a:r>
            <a:endParaRPr lang="en-US" sz="1100" dirty="0">
              <a:solidFill>
                <a:srgbClr val="FF0000"/>
              </a:solidFill>
            </a:endParaRPr>
          </a:p>
          <a:p>
            <a:pPr marL="0" indent="0" eaLnBrk="1" hangingPunct="1">
              <a:spcBef>
                <a:spcPts val="0"/>
              </a:spcBef>
            </a:pPr>
            <a:endParaRPr lang="en-US" sz="1100" dirty="0">
              <a:solidFill>
                <a:srgbClr val="003399"/>
              </a:solidFill>
            </a:endParaRPr>
          </a:p>
          <a:p>
            <a:pPr marL="0" indent="0" eaLnBrk="1" hangingPunct="1"/>
            <a:r>
              <a:rPr lang="en-US" sz="1100" dirty="0" smtClean="0">
                <a:solidFill>
                  <a:srgbClr val="003399"/>
                </a:solidFill>
              </a:rPr>
              <a:t>Coffee breaks and lunch included - REMARK: Gluten </a:t>
            </a:r>
            <a:r>
              <a:rPr lang="en-US" sz="1100" dirty="0">
                <a:solidFill>
                  <a:srgbClr val="003399"/>
                </a:solidFill>
              </a:rPr>
              <a:t>free and vegetarian food </a:t>
            </a:r>
            <a:r>
              <a:rPr lang="en-US" sz="1100" dirty="0" smtClean="0">
                <a:solidFill>
                  <a:srgbClr val="003399"/>
                </a:solidFill>
              </a:rPr>
              <a:t>provided </a:t>
            </a:r>
            <a:r>
              <a:rPr lang="en-US" sz="1100" dirty="0">
                <a:solidFill>
                  <a:srgbClr val="003399"/>
                </a:solidFill>
              </a:rPr>
              <a:t>on request</a:t>
            </a:r>
          </a:p>
        </p:txBody>
      </p:sp>
      <p:sp>
        <p:nvSpPr>
          <p:cNvPr id="19460" name="Slide Number Placeholder 6"/>
          <p:cNvSpPr>
            <a:spLocks noGrp="1"/>
          </p:cNvSpPr>
          <p:nvPr>
            <p:ph type="sldNum" sz="quarter" idx="12"/>
          </p:nvPr>
        </p:nvSpPr>
        <p:spPr>
          <a:noFill/>
        </p:spPr>
        <p:txBody>
          <a:bodyPr/>
          <a:lstStyle/>
          <a:p>
            <a:fld id="{CBB0293D-FE1A-204A-81A3-E80A6C60349D}" type="slidenum">
              <a:rPr lang="en-US"/>
              <a:pPr/>
              <a:t>2</a:t>
            </a:fld>
            <a:endParaRPr lang="en-US" sz="1400">
              <a:latin typeface="Myriad Pro" charset="0"/>
            </a:endParaRPr>
          </a:p>
        </p:txBody>
      </p:sp>
      <p:pic>
        <p:nvPicPr>
          <p:cNvPr id="2" name="Picture 1"/>
          <p:cNvPicPr>
            <a:picLocks noChangeAspect="1"/>
          </p:cNvPicPr>
          <p:nvPr/>
        </p:nvPicPr>
        <p:blipFill>
          <a:blip r:embed="rId2"/>
          <a:stretch>
            <a:fillRect/>
          </a:stretch>
        </p:blipFill>
        <p:spPr>
          <a:xfrm>
            <a:off x="4648200" y="1219200"/>
            <a:ext cx="2868721" cy="36579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836" y="-802"/>
            <a:ext cx="8077200" cy="762000"/>
          </a:xfrm>
        </p:spPr>
        <p:txBody>
          <a:bodyPr/>
          <a:lstStyle/>
          <a:p>
            <a:r>
              <a:rPr lang="fi-FI" dirty="0" smtClean="0"/>
              <a:t>Meeting venue</a:t>
            </a:r>
            <a:endParaRPr lang="fi-FI" dirty="0"/>
          </a:p>
        </p:txBody>
      </p:sp>
      <p:sp>
        <p:nvSpPr>
          <p:cNvPr id="3" name="Sisällön paikkamerkki 2"/>
          <p:cNvSpPr>
            <a:spLocks noGrp="1"/>
          </p:cNvSpPr>
          <p:nvPr>
            <p:ph idx="1"/>
          </p:nvPr>
        </p:nvSpPr>
        <p:spPr>
          <a:xfrm>
            <a:off x="76200" y="848627"/>
            <a:ext cx="9067800" cy="370573"/>
          </a:xfrm>
        </p:spPr>
        <p:txBody>
          <a:bodyPr/>
          <a:lstStyle/>
          <a:p>
            <a:r>
              <a:rPr lang="en-US" sz="1400" dirty="0" smtClean="0"/>
              <a:t>The </a:t>
            </a:r>
            <a:r>
              <a:rPr lang="en-US" sz="1400" dirty="0" smtClean="0">
                <a:solidFill>
                  <a:srgbClr val="FF0000"/>
                </a:solidFill>
              </a:rPr>
              <a:t>1914 WG </a:t>
            </a:r>
            <a:r>
              <a:rPr lang="en-US" sz="1400" dirty="0" smtClean="0"/>
              <a:t>meeting</a:t>
            </a:r>
            <a:r>
              <a:rPr lang="en-US" sz="1400" b="1" dirty="0" smtClean="0"/>
              <a:t> </a:t>
            </a:r>
            <a:r>
              <a:rPr lang="en-US" sz="1400" dirty="0"/>
              <a:t>will be held at the premises of </a:t>
            </a:r>
            <a:r>
              <a:rPr lang="en-US" sz="1400" b="1" dirty="0">
                <a:solidFill>
                  <a:srgbClr val="FF0000"/>
                </a:solidFill>
              </a:rPr>
              <a:t>Fondazione </a:t>
            </a:r>
            <a:r>
              <a:rPr lang="en-US" sz="1400" b="1" dirty="0" err="1">
                <a:solidFill>
                  <a:srgbClr val="FF0000"/>
                </a:solidFill>
              </a:rPr>
              <a:t>Politecnico</a:t>
            </a:r>
            <a:r>
              <a:rPr lang="en-US" sz="1400" b="1" dirty="0">
                <a:solidFill>
                  <a:srgbClr val="FF0000"/>
                </a:solidFill>
              </a:rPr>
              <a:t> </a:t>
            </a:r>
            <a:r>
              <a:rPr lang="en-US" sz="1400" b="1" dirty="0" smtClean="0">
                <a:solidFill>
                  <a:srgbClr val="FF0000"/>
                </a:solidFill>
              </a:rPr>
              <a:t>di Milano </a:t>
            </a:r>
            <a:r>
              <a:rPr lang="en-US" sz="1400" dirty="0" smtClean="0">
                <a:solidFill>
                  <a:srgbClr val="FF0000"/>
                </a:solidFill>
              </a:rPr>
              <a:t>(FPM)</a:t>
            </a:r>
            <a:r>
              <a:rPr lang="en-US" sz="1400" dirty="0" smtClean="0"/>
              <a:t>.</a:t>
            </a:r>
            <a:endParaRPr lang="en-US" altLang="zh-CN" sz="1400" b="1"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3</a:t>
            </a:fld>
            <a:endParaRPr lang="en-US" sz="1400">
              <a:latin typeface="Myriad Pro" charset="0"/>
            </a:endParaRPr>
          </a:p>
        </p:txBody>
      </p:sp>
      <p:pic>
        <p:nvPicPr>
          <p:cNvPr id="8" name="Picture 7"/>
          <p:cNvPicPr>
            <a:picLocks noChangeAspect="1"/>
          </p:cNvPicPr>
          <p:nvPr/>
        </p:nvPicPr>
        <p:blipFill>
          <a:blip r:embed="rId2"/>
          <a:stretch>
            <a:fillRect/>
          </a:stretch>
        </p:blipFill>
        <p:spPr>
          <a:xfrm>
            <a:off x="2493294" y="1371600"/>
            <a:ext cx="6431631" cy="4478057"/>
          </a:xfrm>
          <a:prstGeom prst="rect">
            <a:avLst/>
          </a:prstGeom>
        </p:spPr>
      </p:pic>
      <p:sp>
        <p:nvSpPr>
          <p:cNvPr id="9" name="TextBox 8"/>
          <p:cNvSpPr txBox="1"/>
          <p:nvPr/>
        </p:nvSpPr>
        <p:spPr>
          <a:xfrm>
            <a:off x="262188" y="2895600"/>
            <a:ext cx="2231106" cy="1384995"/>
          </a:xfrm>
          <a:prstGeom prst="rect">
            <a:avLst/>
          </a:prstGeom>
          <a:noFill/>
        </p:spPr>
        <p:txBody>
          <a:bodyPr wrap="square" rtlCol="0">
            <a:spAutoFit/>
          </a:bodyPr>
          <a:lstStyle/>
          <a:p>
            <a:r>
              <a:rPr lang="en-US" sz="1400" b="1" dirty="0" smtClean="0">
                <a:solidFill>
                  <a:srgbClr val="FF0000"/>
                </a:solidFill>
                <a:latin typeface="+mn-lt"/>
              </a:rPr>
              <a:t>FPM</a:t>
            </a:r>
            <a:r>
              <a:rPr lang="en-US" sz="1400" dirty="0" smtClean="0">
                <a:latin typeface="+mn-lt"/>
              </a:rPr>
              <a:t> is located at the </a:t>
            </a:r>
            <a:r>
              <a:rPr lang="en-US" sz="1400" dirty="0">
                <a:latin typeface="+mn-lt"/>
              </a:rPr>
              <a:t>ground floor of the </a:t>
            </a:r>
            <a:r>
              <a:rPr lang="en-US" sz="1400" dirty="0" smtClean="0">
                <a:latin typeface="+mn-lt"/>
              </a:rPr>
              <a:t>“</a:t>
            </a:r>
            <a:r>
              <a:rPr lang="en-US" sz="1400" dirty="0" err="1" smtClean="0">
                <a:latin typeface="+mn-lt"/>
              </a:rPr>
              <a:t>Politecnico</a:t>
            </a:r>
            <a:r>
              <a:rPr lang="en-US" sz="1400" dirty="0" smtClean="0">
                <a:latin typeface="+mn-lt"/>
              </a:rPr>
              <a:t> </a:t>
            </a:r>
            <a:r>
              <a:rPr lang="en-US" sz="1400" dirty="0">
                <a:latin typeface="+mn-lt"/>
              </a:rPr>
              <a:t>di </a:t>
            </a:r>
            <a:r>
              <a:rPr lang="en-US" sz="1400" dirty="0" smtClean="0">
                <a:latin typeface="+mn-lt"/>
              </a:rPr>
              <a:t>Milano”, Building 1 (see Ed.1 ), </a:t>
            </a:r>
          </a:p>
          <a:p>
            <a:r>
              <a:rPr lang="en-US" sz="1400" dirty="0">
                <a:latin typeface="+mn-lt"/>
              </a:rPr>
              <a:t>(</a:t>
            </a:r>
            <a:r>
              <a:rPr lang="en-US" sz="1400" dirty="0" smtClean="0">
                <a:latin typeface="+mn-lt"/>
              </a:rPr>
              <a:t>right side with respect to the stairs).</a:t>
            </a:r>
            <a:endParaRPr lang="it-IT" sz="1400" dirty="0">
              <a:latin typeface="+mn-lt"/>
            </a:endParaRPr>
          </a:p>
        </p:txBody>
      </p:sp>
      <p:sp>
        <p:nvSpPr>
          <p:cNvPr id="10" name="Oval 9"/>
          <p:cNvSpPr/>
          <p:nvPr/>
        </p:nvSpPr>
        <p:spPr bwMode="auto">
          <a:xfrm>
            <a:off x="3962400" y="4800600"/>
            <a:ext cx="1066800" cy="457200"/>
          </a:xfrm>
          <a:prstGeom prst="ellipse">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ea typeface="ＭＳ Ｐゴシック" pitchFamily="34" charset="-128"/>
            </a:endParaRPr>
          </a:p>
        </p:txBody>
      </p:sp>
      <p:cxnSp>
        <p:nvCxnSpPr>
          <p:cNvPr id="14" name="Straight Connector 13"/>
          <p:cNvCxnSpPr/>
          <p:nvPr/>
        </p:nvCxnSpPr>
        <p:spPr bwMode="auto">
          <a:xfrm>
            <a:off x="1447800" y="4343400"/>
            <a:ext cx="838200" cy="685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6" name="Straight Arrow Connector 15"/>
          <p:cNvCxnSpPr/>
          <p:nvPr/>
        </p:nvCxnSpPr>
        <p:spPr bwMode="auto">
          <a:xfrm>
            <a:off x="2286000" y="5029200"/>
            <a:ext cx="1600200" cy="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4866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114925" y="762000"/>
            <a:ext cx="3943350" cy="5105400"/>
          </a:xfrm>
          <a:prstGeom prst="rect">
            <a:avLst/>
          </a:prstGeom>
        </p:spPr>
      </p:pic>
      <p:sp>
        <p:nvSpPr>
          <p:cNvPr id="2" name="Otsikko 1"/>
          <p:cNvSpPr>
            <a:spLocks noGrp="1"/>
          </p:cNvSpPr>
          <p:nvPr>
            <p:ph type="title"/>
          </p:nvPr>
        </p:nvSpPr>
        <p:spPr>
          <a:xfrm>
            <a:off x="152400" y="0"/>
            <a:ext cx="8077200" cy="609600"/>
          </a:xfrm>
        </p:spPr>
        <p:txBody>
          <a:bodyPr/>
          <a:lstStyle/>
          <a:p>
            <a:r>
              <a:rPr lang="fi-FI" sz="2400" dirty="0" smtClean="0"/>
              <a:t>Recommended lodging option </a:t>
            </a:r>
            <a:endParaRPr lang="fi-FI" sz="2400" dirty="0"/>
          </a:p>
        </p:txBody>
      </p:sp>
      <p:sp>
        <p:nvSpPr>
          <p:cNvPr id="3" name="Sisällön paikkamerkki 2"/>
          <p:cNvSpPr>
            <a:spLocks noGrp="1"/>
          </p:cNvSpPr>
          <p:nvPr>
            <p:ph idx="1"/>
          </p:nvPr>
        </p:nvSpPr>
        <p:spPr>
          <a:xfrm>
            <a:off x="53742" y="685800"/>
            <a:ext cx="5159842" cy="5524281"/>
          </a:xfrm>
        </p:spPr>
        <p:txBody>
          <a:bodyPr/>
          <a:lstStyle/>
          <a:p>
            <a:pPr marL="0" indent="0" eaLnBrk="1" hangingPunct="1"/>
            <a:r>
              <a:rPr lang="fi-FI" sz="1200" b="1" dirty="0" smtClean="0"/>
              <a:t>Hotel Sanpi – Via Lazzaro Palazzi, 18 – 20124 – Milano</a:t>
            </a:r>
          </a:p>
          <a:p>
            <a:r>
              <a:rPr lang="en-US" sz="1200" dirty="0" smtClean="0"/>
              <a:t>Price (breakfast included):</a:t>
            </a:r>
          </a:p>
          <a:p>
            <a:pPr>
              <a:buFont typeface="Arial" panose="020B0604020202020204" pitchFamily="34" charset="0"/>
              <a:buChar char="•"/>
            </a:pPr>
            <a:r>
              <a:rPr lang="en-US" sz="1200" dirty="0" smtClean="0"/>
              <a:t>March 3</a:t>
            </a:r>
            <a:r>
              <a:rPr lang="en-US" sz="1200" baseline="30000" dirty="0" smtClean="0"/>
              <a:t>rd</a:t>
            </a:r>
            <a:endParaRPr lang="en-US" sz="1200" dirty="0"/>
          </a:p>
          <a:p>
            <a:pPr lvl="1">
              <a:buFont typeface="Arial" panose="020B0604020202020204" pitchFamily="34" charset="0"/>
              <a:buChar char="•"/>
            </a:pPr>
            <a:r>
              <a:rPr lang="en-US" sz="1200" dirty="0" smtClean="0"/>
              <a:t>Single room: 169</a:t>
            </a:r>
            <a:r>
              <a:rPr lang="it-IT" altLang="it-IT" sz="1200" dirty="0">
                <a:cs typeface="Segoe UI" panose="020B0502040204020203" pitchFamily="34" charset="0"/>
              </a:rPr>
              <a:t> </a:t>
            </a:r>
            <a:r>
              <a:rPr lang="it-IT" altLang="it-IT" sz="1200" dirty="0" smtClean="0">
                <a:cs typeface="Segoe UI" panose="020B0502040204020203" pitchFamily="34" charset="0"/>
              </a:rPr>
              <a:t>€; </a:t>
            </a:r>
          </a:p>
          <a:p>
            <a:pPr lvl="1">
              <a:buFont typeface="Arial" panose="020B0604020202020204" pitchFamily="34" charset="0"/>
              <a:buChar char="•"/>
            </a:pPr>
            <a:r>
              <a:rPr lang="it-IT" altLang="it-IT" sz="1200" dirty="0" smtClean="0">
                <a:cs typeface="Segoe UI" panose="020B0502040204020203" pitchFamily="34" charset="0"/>
              </a:rPr>
              <a:t>Double room (used as single room): 180 €;</a:t>
            </a:r>
          </a:p>
          <a:p>
            <a:pPr lvl="1">
              <a:buFont typeface="Arial" panose="020B0604020202020204" pitchFamily="34" charset="0"/>
              <a:buChar char="•"/>
            </a:pPr>
            <a:r>
              <a:rPr lang="it-IT" sz="1200" dirty="0" smtClean="0">
                <a:cs typeface="Segoe UI" panose="020B0502040204020203" pitchFamily="34" charset="0"/>
              </a:rPr>
              <a:t>Double room: 199 </a:t>
            </a:r>
            <a:r>
              <a:rPr lang="it-IT" altLang="it-IT" sz="1200" dirty="0" smtClean="0">
                <a:cs typeface="Segoe UI" panose="020B0502040204020203" pitchFamily="34" charset="0"/>
              </a:rPr>
              <a:t>€</a:t>
            </a:r>
          </a:p>
          <a:p>
            <a:pPr>
              <a:buFont typeface="Arial" panose="020B0604020202020204" pitchFamily="34" charset="0"/>
              <a:buChar char="•"/>
            </a:pPr>
            <a:r>
              <a:rPr lang="it-IT" sz="1200" dirty="0" smtClean="0">
                <a:cs typeface="Segoe UI" panose="020B0502040204020203" pitchFamily="34" charset="0"/>
              </a:rPr>
              <a:t>March 4th to 8th</a:t>
            </a:r>
          </a:p>
          <a:p>
            <a:pPr lvl="1">
              <a:buFont typeface="Arial" panose="020B0604020202020204" pitchFamily="34" charset="0"/>
              <a:buChar char="•"/>
            </a:pPr>
            <a:r>
              <a:rPr lang="en-US" sz="1200" dirty="0"/>
              <a:t>Single room: </a:t>
            </a:r>
            <a:r>
              <a:rPr lang="en-US" sz="1200" dirty="0" smtClean="0"/>
              <a:t>110</a:t>
            </a:r>
            <a:r>
              <a:rPr lang="it-IT" altLang="it-IT" sz="1200" dirty="0" smtClean="0">
                <a:cs typeface="Segoe UI" panose="020B0502040204020203" pitchFamily="34" charset="0"/>
              </a:rPr>
              <a:t> </a:t>
            </a:r>
            <a:r>
              <a:rPr lang="it-IT" altLang="it-IT" sz="1200" dirty="0">
                <a:cs typeface="Segoe UI" panose="020B0502040204020203" pitchFamily="34" charset="0"/>
              </a:rPr>
              <a:t>€; </a:t>
            </a:r>
          </a:p>
          <a:p>
            <a:pPr lvl="1">
              <a:buFont typeface="Arial" panose="020B0604020202020204" pitchFamily="34" charset="0"/>
              <a:buChar char="•"/>
            </a:pPr>
            <a:r>
              <a:rPr lang="it-IT" altLang="it-IT" sz="1200" dirty="0">
                <a:cs typeface="Segoe UI" panose="020B0502040204020203" pitchFamily="34" charset="0"/>
              </a:rPr>
              <a:t>Double room (used as single room): </a:t>
            </a:r>
            <a:r>
              <a:rPr lang="it-IT" altLang="it-IT" sz="1200" dirty="0" smtClean="0">
                <a:cs typeface="Segoe UI" panose="020B0502040204020203" pitchFamily="34" charset="0"/>
              </a:rPr>
              <a:t>115 </a:t>
            </a:r>
            <a:r>
              <a:rPr lang="it-IT" altLang="it-IT" sz="1200" dirty="0">
                <a:cs typeface="Segoe UI" panose="020B0502040204020203" pitchFamily="34" charset="0"/>
              </a:rPr>
              <a:t>€;</a:t>
            </a:r>
          </a:p>
          <a:p>
            <a:pPr lvl="1">
              <a:buFont typeface="Arial" panose="020B0604020202020204" pitchFamily="34" charset="0"/>
              <a:buChar char="•"/>
            </a:pPr>
            <a:r>
              <a:rPr lang="it-IT" sz="1200" dirty="0">
                <a:cs typeface="Segoe UI" panose="020B0502040204020203" pitchFamily="34" charset="0"/>
              </a:rPr>
              <a:t>Double room: </a:t>
            </a:r>
            <a:r>
              <a:rPr lang="it-IT" sz="1200" dirty="0" smtClean="0">
                <a:cs typeface="Segoe UI" panose="020B0502040204020203" pitchFamily="34" charset="0"/>
              </a:rPr>
              <a:t>129 </a:t>
            </a:r>
            <a:r>
              <a:rPr lang="it-IT" altLang="it-IT" sz="1200" dirty="0" smtClean="0">
                <a:cs typeface="Segoe UI" panose="020B0502040204020203" pitchFamily="34" charset="0"/>
              </a:rPr>
              <a:t>€</a:t>
            </a:r>
            <a:endParaRPr lang="en-US" sz="1200" dirty="0" smtClean="0"/>
          </a:p>
          <a:p>
            <a:r>
              <a:rPr lang="en-US" altLang="zh-CN" sz="1200" dirty="0" smtClean="0"/>
              <a:t>Cancellation policy</a:t>
            </a:r>
            <a:r>
              <a:rPr lang="zh-CN" altLang="en-US" sz="1200" dirty="0" smtClean="0"/>
              <a:t>：</a:t>
            </a:r>
            <a:endParaRPr lang="en-US" altLang="zh-CN" sz="1200" dirty="0" smtClean="0"/>
          </a:p>
          <a:p>
            <a:pPr marL="571500" lvl="1" indent="-171450" defTabSz="722313">
              <a:buFont typeface="Arial"/>
              <a:buChar char="•"/>
            </a:pPr>
            <a:r>
              <a:rPr lang="en-US" altLang="zh-CN" sz="1200" dirty="0"/>
              <a:t>	</a:t>
            </a:r>
            <a:r>
              <a:rPr lang="en-US" altLang="zh-CN" sz="1200" dirty="0" smtClean="0"/>
              <a:t>Free of charge up to 24h before scheduled arrival</a:t>
            </a:r>
            <a:endParaRPr lang="en-US" sz="1200" dirty="0" smtClean="0"/>
          </a:p>
          <a:p>
            <a:r>
              <a:rPr lang="en-US" sz="1200" dirty="0" smtClean="0"/>
              <a:t>Block code: </a:t>
            </a:r>
          </a:p>
          <a:p>
            <a:pPr lvl="1">
              <a:buFont typeface="Arial" panose="020B0604020202020204" pitchFamily="34" charset="0"/>
              <a:buChar char="•"/>
            </a:pPr>
            <a:r>
              <a:rPr lang="it-IT" sz="1200" dirty="0" smtClean="0"/>
              <a:t>“</a:t>
            </a:r>
            <a:r>
              <a:rPr lang="it-IT" sz="1200" dirty="0"/>
              <a:t>IEEE” </a:t>
            </a:r>
            <a:r>
              <a:rPr lang="it-IT" sz="1200" dirty="0" smtClean="0"/>
              <a:t>or </a:t>
            </a:r>
            <a:r>
              <a:rPr lang="it-IT" sz="1200" dirty="0"/>
              <a:t>“meeting Politecnico</a:t>
            </a:r>
            <a:r>
              <a:rPr lang="it-IT" sz="1200" dirty="0" smtClean="0"/>
              <a:t>”</a:t>
            </a:r>
            <a:r>
              <a:rPr lang="en-US" sz="1200" dirty="0"/>
              <a:t> </a:t>
            </a:r>
            <a:r>
              <a:rPr lang="en-US" sz="1200" dirty="0" smtClean="0"/>
              <a:t>to be mentioned</a:t>
            </a:r>
          </a:p>
          <a:p>
            <a:pPr marL="857250" lvl="2" indent="0">
              <a:buNone/>
            </a:pPr>
            <a:r>
              <a:rPr lang="en-US" sz="1200" dirty="0" smtClean="0"/>
              <a:t>upon reservation.</a:t>
            </a:r>
            <a:endParaRPr lang="en-US" sz="1200" dirty="0"/>
          </a:p>
          <a:p>
            <a:r>
              <a:rPr lang="en-US" sz="1200" dirty="0" smtClean="0"/>
              <a:t>Reservation and info:</a:t>
            </a:r>
          </a:p>
          <a:p>
            <a:pPr lvl="1">
              <a:buFont typeface="Arial" panose="020B0604020202020204" pitchFamily="34" charset="0"/>
              <a:buChar char="•"/>
            </a:pPr>
            <a:r>
              <a:rPr lang="it-IT" sz="1200" dirty="0" smtClean="0"/>
              <a:t>Tel</a:t>
            </a:r>
            <a:r>
              <a:rPr lang="it-IT" sz="1200" dirty="0"/>
              <a:t>: +39 02 29513341 - Fax: +39 02 29402451</a:t>
            </a:r>
          </a:p>
          <a:p>
            <a:pPr lvl="1">
              <a:buFont typeface="Arial" panose="020B0604020202020204" pitchFamily="34" charset="0"/>
              <a:buChar char="•"/>
            </a:pPr>
            <a:r>
              <a:rPr lang="it-IT" sz="1200" dirty="0"/>
              <a:t>Email: </a:t>
            </a:r>
            <a:r>
              <a:rPr lang="it-IT" sz="1200" dirty="0" smtClean="0">
                <a:hlinkClick r:id="rId3"/>
              </a:rPr>
              <a:t>info@hotelsanpimilano.it</a:t>
            </a:r>
            <a:endParaRPr lang="it-IT" sz="1200" dirty="0" smtClean="0"/>
          </a:p>
          <a:p>
            <a:pPr lvl="1">
              <a:buFont typeface="Arial" panose="020B0604020202020204" pitchFamily="34" charset="0"/>
              <a:buChar char="•"/>
            </a:pPr>
            <a:r>
              <a:rPr lang="en-US" altLang="zh-CN" sz="1200" dirty="0">
                <a:solidFill>
                  <a:srgbClr val="003399"/>
                </a:solidFill>
              </a:rPr>
              <a:t>http://www.hotelsanpimilano.it/</a:t>
            </a:r>
          </a:p>
          <a:p>
            <a:pPr marL="0" indent="0" eaLnBrk="1" hangingPunct="1"/>
            <a:endParaRPr lang="fi-FI" sz="1200" dirty="0" smtClean="0"/>
          </a:p>
          <a:p>
            <a:pPr marL="0" indent="0" eaLnBrk="1" hangingPunct="1"/>
            <a:r>
              <a:rPr lang="fi-FI" sz="1200" b="1" dirty="0" smtClean="0">
                <a:solidFill>
                  <a:srgbClr val="FF0000"/>
                </a:solidFill>
              </a:rPr>
              <a:t>REMARK</a:t>
            </a:r>
            <a:r>
              <a:rPr lang="fi-FI" sz="1200" dirty="0" smtClean="0"/>
              <a:t> – No time limit applies to the ”block code” usage. Just, due to the high request, room availability is expected to decrease over time.</a:t>
            </a:r>
            <a:r>
              <a:rPr lang="fi-FI" sz="1200" dirty="0"/>
              <a:t/>
            </a:r>
            <a:br>
              <a:rPr lang="fi-FI" sz="1200" dirty="0"/>
            </a:br>
            <a:endParaRPr lang="fi-FI" sz="20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dirty="0"/>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4</a:t>
            </a:fld>
            <a:endParaRPr lang="en-US" sz="1400">
              <a:latin typeface="Myriad Pro" charset="0"/>
            </a:endParaRPr>
          </a:p>
        </p:txBody>
      </p:sp>
      <p:sp>
        <p:nvSpPr>
          <p:cNvPr id="11" name="TextBox 10"/>
          <p:cNvSpPr txBox="1"/>
          <p:nvPr/>
        </p:nvSpPr>
        <p:spPr>
          <a:xfrm>
            <a:off x="5213584" y="5268840"/>
            <a:ext cx="2618925" cy="600164"/>
          </a:xfrm>
          <a:prstGeom prst="rect">
            <a:avLst/>
          </a:prstGeom>
          <a:solidFill>
            <a:srgbClr val="FFFFFF">
              <a:alpha val="50196"/>
            </a:srgbClr>
          </a:solidFill>
        </p:spPr>
        <p:txBody>
          <a:bodyPr wrap="square" rtlCol="0">
            <a:spAutoFit/>
          </a:bodyPr>
          <a:lstStyle/>
          <a:p>
            <a:pPr algn="ctr"/>
            <a:r>
              <a:rPr lang="en-US" sz="1100" dirty="0" smtClean="0">
                <a:latin typeface="+mn-lt"/>
              </a:rPr>
              <a:t>Metro - “Porta </a:t>
            </a:r>
            <a:r>
              <a:rPr lang="en-US" sz="1100" dirty="0" err="1" smtClean="0">
                <a:latin typeface="+mn-lt"/>
              </a:rPr>
              <a:t>Venezia</a:t>
            </a:r>
            <a:r>
              <a:rPr lang="en-US" sz="1100" dirty="0" smtClean="0">
                <a:latin typeface="+mn-lt"/>
              </a:rPr>
              <a:t>” station</a:t>
            </a:r>
          </a:p>
          <a:p>
            <a:pPr algn="ctr"/>
            <a:r>
              <a:rPr lang="en-US" sz="1100" dirty="0"/>
              <a:t>(M1 line underground</a:t>
            </a:r>
            <a:r>
              <a:rPr lang="en-US" sz="1100" dirty="0" smtClean="0"/>
              <a:t>) </a:t>
            </a:r>
            <a:r>
              <a:rPr lang="en-US" sz="1100" dirty="0" smtClean="0">
                <a:latin typeface="+mn-lt"/>
              </a:rPr>
              <a:t>is 5/8 min walking from hotel </a:t>
            </a:r>
            <a:endParaRPr lang="it-IT" sz="1100" dirty="0">
              <a:latin typeface="+mn-lt"/>
            </a:endParaRPr>
          </a:p>
        </p:txBody>
      </p:sp>
      <p:sp>
        <p:nvSpPr>
          <p:cNvPr id="14" name="Oval 13"/>
          <p:cNvSpPr/>
          <p:nvPr/>
        </p:nvSpPr>
        <p:spPr bwMode="auto">
          <a:xfrm>
            <a:off x="6781800" y="4800600"/>
            <a:ext cx="1219200" cy="457200"/>
          </a:xfrm>
          <a:prstGeom prst="ellipse">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16" name="Oval 15"/>
          <p:cNvSpPr/>
          <p:nvPr/>
        </p:nvSpPr>
        <p:spPr bwMode="auto">
          <a:xfrm>
            <a:off x="5562600" y="990600"/>
            <a:ext cx="1295400" cy="609600"/>
          </a:xfrm>
          <a:prstGeom prst="ellipse">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371493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200" y="152400"/>
            <a:ext cx="9067800" cy="609600"/>
          </a:xfrm>
        </p:spPr>
        <p:txBody>
          <a:bodyPr lIns="36000" rIns="36000"/>
          <a:lstStyle/>
          <a:p>
            <a:r>
              <a:rPr lang="fi-FI" sz="2400" dirty="0" smtClean="0"/>
              <a:t>Alternative lodging options (no special rate agreed)</a:t>
            </a:r>
            <a:endParaRPr lang="fi-FI" sz="24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5</a:t>
            </a:fld>
            <a:endParaRPr lang="en-US" sz="1400">
              <a:latin typeface="Myriad Pro" charset="0"/>
            </a:endParaRPr>
          </a:p>
        </p:txBody>
      </p:sp>
      <p:pic>
        <p:nvPicPr>
          <p:cNvPr id="15" name="Picture 14"/>
          <p:cNvPicPr>
            <a:picLocks noChangeAspect="1"/>
          </p:cNvPicPr>
          <p:nvPr/>
        </p:nvPicPr>
        <p:blipFill>
          <a:blip r:embed="rId2"/>
          <a:stretch>
            <a:fillRect/>
          </a:stretch>
        </p:blipFill>
        <p:spPr>
          <a:xfrm>
            <a:off x="859858" y="986771"/>
            <a:ext cx="6158286" cy="2549980"/>
          </a:xfrm>
          <a:prstGeom prst="rect">
            <a:avLst/>
          </a:prstGeom>
        </p:spPr>
      </p:pic>
      <p:pic>
        <p:nvPicPr>
          <p:cNvPr id="17" name="Picture 16"/>
          <p:cNvPicPr>
            <a:picLocks noChangeAspect="1"/>
          </p:cNvPicPr>
          <p:nvPr/>
        </p:nvPicPr>
        <p:blipFill>
          <a:blip r:embed="rId3"/>
          <a:stretch>
            <a:fillRect/>
          </a:stretch>
        </p:blipFill>
        <p:spPr>
          <a:xfrm>
            <a:off x="859857" y="3505200"/>
            <a:ext cx="6158287" cy="2628537"/>
          </a:xfrm>
          <a:prstGeom prst="rect">
            <a:avLst/>
          </a:prstGeom>
        </p:spPr>
      </p:pic>
    </p:spTree>
    <p:extLst>
      <p:ext uri="{BB962C8B-B14F-4D97-AF65-F5344CB8AC3E}">
        <p14:creationId xmlns:p14="http://schemas.microsoft.com/office/powerpoint/2010/main" val="258883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6</a:t>
            </a:fld>
            <a:endParaRPr lang="en-US" sz="1400">
              <a:latin typeface="Myriad Pro" charset="0"/>
            </a:endParaRPr>
          </a:p>
        </p:txBody>
      </p:sp>
      <p:pic>
        <p:nvPicPr>
          <p:cNvPr id="7" name="Picture 6"/>
          <p:cNvPicPr>
            <a:picLocks noChangeAspect="1"/>
          </p:cNvPicPr>
          <p:nvPr/>
        </p:nvPicPr>
        <p:blipFill>
          <a:blip r:embed="rId2"/>
          <a:stretch>
            <a:fillRect/>
          </a:stretch>
        </p:blipFill>
        <p:spPr>
          <a:xfrm>
            <a:off x="909637" y="1747837"/>
            <a:ext cx="7324725" cy="3362325"/>
          </a:xfrm>
          <a:prstGeom prst="rect">
            <a:avLst/>
          </a:prstGeom>
        </p:spPr>
      </p:pic>
      <p:sp>
        <p:nvSpPr>
          <p:cNvPr id="8" name="Otsikko 1"/>
          <p:cNvSpPr>
            <a:spLocks noGrp="1"/>
          </p:cNvSpPr>
          <p:nvPr>
            <p:ph type="title"/>
          </p:nvPr>
        </p:nvSpPr>
        <p:spPr>
          <a:xfrm>
            <a:off x="76200" y="152400"/>
            <a:ext cx="9067800" cy="609600"/>
          </a:xfrm>
        </p:spPr>
        <p:txBody>
          <a:bodyPr lIns="36000" rIns="36000"/>
          <a:lstStyle/>
          <a:p>
            <a:r>
              <a:rPr lang="fi-FI" sz="2400" dirty="0" smtClean="0"/>
              <a:t>Alternative lodging options (no special rate agreed)</a:t>
            </a:r>
            <a:endParaRPr lang="fi-FI" sz="2400" dirty="0"/>
          </a:p>
        </p:txBody>
      </p:sp>
    </p:spTree>
    <p:extLst>
      <p:ext uri="{BB962C8B-B14F-4D97-AF65-F5344CB8AC3E}">
        <p14:creationId xmlns:p14="http://schemas.microsoft.com/office/powerpoint/2010/main" val="103723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8600" y="76200"/>
            <a:ext cx="8077200" cy="762000"/>
          </a:xfrm>
        </p:spPr>
        <p:txBody>
          <a:bodyPr/>
          <a:lstStyle/>
          <a:p>
            <a:r>
              <a:rPr lang="fi-FI" dirty="0" smtClean="0"/>
              <a:t>How to reach meeting venue...</a:t>
            </a:r>
            <a:endParaRPr lang="fi-FI" dirty="0"/>
          </a:p>
        </p:txBody>
      </p:sp>
      <p:sp>
        <p:nvSpPr>
          <p:cNvPr id="3" name="Sisällön paikkamerkki 2"/>
          <p:cNvSpPr>
            <a:spLocks noGrp="1"/>
          </p:cNvSpPr>
          <p:nvPr>
            <p:ph idx="1"/>
          </p:nvPr>
        </p:nvSpPr>
        <p:spPr>
          <a:xfrm>
            <a:off x="262188" y="848627"/>
            <a:ext cx="8577012" cy="5323573"/>
          </a:xfrm>
        </p:spPr>
        <p:txBody>
          <a:bodyPr/>
          <a:lstStyle/>
          <a:p>
            <a:pPr marL="0">
              <a:spcBef>
                <a:spcPts val="300"/>
              </a:spcBef>
            </a:pPr>
            <a:r>
              <a:rPr lang="en-US" sz="1600" b="1" dirty="0" smtClean="0">
                <a:solidFill>
                  <a:srgbClr val="0070C0"/>
                </a:solidFill>
              </a:rPr>
              <a:t>From Malpensa Airport </a:t>
            </a:r>
            <a:endParaRPr lang="en-US" sz="1400" dirty="0"/>
          </a:p>
          <a:p>
            <a:pPr marL="0">
              <a:spcBef>
                <a:spcPts val="400"/>
              </a:spcBef>
            </a:pPr>
            <a:r>
              <a:rPr lang="en-US" sz="1400" b="1" dirty="0" smtClean="0"/>
              <a:t>Option 1</a:t>
            </a:r>
            <a:r>
              <a:rPr lang="en-US" sz="1400" dirty="0" smtClean="0"/>
              <a:t> </a:t>
            </a:r>
            <a:r>
              <a:rPr lang="en-US" sz="1400" dirty="0" smtClean="0">
                <a:solidFill>
                  <a:srgbClr val="0070C0"/>
                </a:solidFill>
              </a:rPr>
              <a:t>- “Malpensa  Express” </a:t>
            </a:r>
            <a:r>
              <a:rPr lang="en-US" sz="1400" dirty="0" smtClean="0"/>
              <a:t>train, connecting every 30 minutes, both T1 and T2 terminals, to “Milano Centrale” or “Milano Cadorna” railway stations (depending on the races). Both destinations are served by                            (underground green line): get train to  “</a:t>
            </a:r>
            <a:r>
              <a:rPr lang="en-US" sz="1400" dirty="0" err="1" smtClean="0"/>
              <a:t>Gobba</a:t>
            </a:r>
            <a:r>
              <a:rPr lang="en-US" sz="1400" dirty="0" smtClean="0"/>
              <a:t>/Gessate/</a:t>
            </a:r>
            <a:r>
              <a:rPr lang="en-US" sz="1400" dirty="0" err="1" smtClean="0"/>
              <a:t>Cologno</a:t>
            </a:r>
            <a:r>
              <a:rPr lang="en-US" sz="1400" dirty="0" smtClean="0"/>
              <a:t> Nord” direction and get off at “</a:t>
            </a:r>
            <a:r>
              <a:rPr lang="en-US" sz="1400" dirty="0" err="1" smtClean="0"/>
              <a:t>Piola</a:t>
            </a:r>
            <a:r>
              <a:rPr lang="en-US" sz="1400" dirty="0" smtClean="0"/>
              <a:t>” stop. </a:t>
            </a:r>
          </a:p>
          <a:p>
            <a:pPr marL="0">
              <a:spcBef>
                <a:spcPts val="400"/>
              </a:spcBef>
            </a:pPr>
            <a:r>
              <a:rPr lang="en-US" sz="1400" dirty="0" smtClean="0"/>
              <a:t>See map in slide 3 to walk to POLIMI (5 min) </a:t>
            </a:r>
          </a:p>
          <a:p>
            <a:pPr marL="0">
              <a:spcBef>
                <a:spcPts val="400"/>
              </a:spcBef>
            </a:pPr>
            <a:r>
              <a:rPr lang="en-US" sz="1400" dirty="0" smtClean="0"/>
              <a:t>Estimated trip time and cost (Malpensa to POLIMI): ~ 1h10-20min / 13 </a:t>
            </a:r>
            <a:r>
              <a:rPr lang="en-US" sz="1400" dirty="0" err="1" smtClean="0"/>
              <a:t>eu</a:t>
            </a:r>
            <a:r>
              <a:rPr lang="en-US" sz="1400" dirty="0" smtClean="0"/>
              <a:t> (train) + 1.5 </a:t>
            </a:r>
            <a:r>
              <a:rPr lang="en-US" sz="1400" dirty="0" err="1" smtClean="0"/>
              <a:t>eu</a:t>
            </a:r>
            <a:r>
              <a:rPr lang="en-US" sz="1400" dirty="0" smtClean="0"/>
              <a:t> (underground).</a:t>
            </a:r>
          </a:p>
          <a:p>
            <a:pPr marL="0">
              <a:spcBef>
                <a:spcPts val="400"/>
              </a:spcBef>
            </a:pPr>
            <a:r>
              <a:rPr lang="en-US" sz="1400" dirty="0" smtClean="0"/>
              <a:t>REMARK - “Malpensa Express” ticket locally bought (at airport or railway station desk) has to be stamped at the proper machine before accessing platforms. No need for ticket bought on-line.</a:t>
            </a:r>
          </a:p>
          <a:p>
            <a:pPr marL="0">
              <a:spcBef>
                <a:spcPts val="300"/>
              </a:spcBef>
            </a:pPr>
            <a:r>
              <a:rPr lang="en-US" sz="1400" b="1" dirty="0" smtClean="0"/>
              <a:t>Option 2</a:t>
            </a:r>
            <a:r>
              <a:rPr lang="en-US" sz="1400" dirty="0" smtClean="0"/>
              <a:t> – </a:t>
            </a:r>
            <a:r>
              <a:rPr lang="en-US" sz="1400" dirty="0" smtClean="0">
                <a:solidFill>
                  <a:srgbClr val="0070C0"/>
                </a:solidFill>
              </a:rPr>
              <a:t>“</a:t>
            </a:r>
            <a:r>
              <a:rPr lang="en-US" sz="1400" dirty="0" err="1" smtClean="0">
                <a:solidFill>
                  <a:srgbClr val="0070C0"/>
                </a:solidFill>
              </a:rPr>
              <a:t>Terravision</a:t>
            </a:r>
            <a:r>
              <a:rPr lang="en-US" sz="1400" dirty="0" smtClean="0">
                <a:solidFill>
                  <a:srgbClr val="0070C0"/>
                </a:solidFill>
              </a:rPr>
              <a:t>” </a:t>
            </a:r>
            <a:r>
              <a:rPr lang="en-US" sz="1400" dirty="0" smtClean="0"/>
              <a:t>or</a:t>
            </a:r>
            <a:r>
              <a:rPr lang="en-US" sz="1400" dirty="0" smtClean="0">
                <a:solidFill>
                  <a:srgbClr val="0070C0"/>
                </a:solidFill>
              </a:rPr>
              <a:t> “Malpensa Shuttle” </a:t>
            </a:r>
            <a:r>
              <a:rPr lang="en-US" sz="1400" dirty="0" smtClean="0"/>
              <a:t>bus service</a:t>
            </a:r>
            <a:r>
              <a:rPr lang="en-US" sz="1400" dirty="0" smtClean="0">
                <a:solidFill>
                  <a:srgbClr val="0070C0"/>
                </a:solidFill>
              </a:rPr>
              <a:t>, </a:t>
            </a:r>
            <a:r>
              <a:rPr lang="en-US" sz="1400" dirty="0" smtClean="0"/>
              <a:t>connecting </a:t>
            </a:r>
            <a:r>
              <a:rPr lang="en-US" sz="1400" dirty="0"/>
              <a:t>every 20 minutes </a:t>
            </a:r>
            <a:r>
              <a:rPr lang="en-US" sz="1400" dirty="0" smtClean="0"/>
              <a:t>Malpensa </a:t>
            </a:r>
            <a:r>
              <a:rPr lang="en-US" sz="1400" dirty="0"/>
              <a:t>Airport to </a:t>
            </a:r>
            <a:r>
              <a:rPr lang="en-US" sz="1400" dirty="0" smtClean="0"/>
              <a:t> “Milano Centrale” railway station</a:t>
            </a:r>
            <a:r>
              <a:rPr lang="en-US" sz="1400" dirty="0"/>
              <a:t>. </a:t>
            </a:r>
            <a:r>
              <a:rPr lang="en-US" sz="1400" dirty="0" smtClean="0"/>
              <a:t>Once in “Milano Centrale”, get again  </a:t>
            </a:r>
          </a:p>
          <a:p>
            <a:pPr marL="0">
              <a:spcBef>
                <a:spcPts val="300"/>
              </a:spcBef>
            </a:pPr>
            <a:r>
              <a:rPr lang="en-US" sz="1400" dirty="0" smtClean="0"/>
              <a:t>                        to </a:t>
            </a:r>
            <a:r>
              <a:rPr lang="en-US" sz="1400" dirty="0"/>
              <a:t>“</a:t>
            </a:r>
            <a:r>
              <a:rPr lang="en-US" sz="1400" dirty="0" err="1"/>
              <a:t>Gobba</a:t>
            </a:r>
            <a:r>
              <a:rPr lang="en-US" sz="1400" dirty="0"/>
              <a:t>/Gessate</a:t>
            </a:r>
            <a:r>
              <a:rPr lang="en-US" sz="1400" dirty="0" smtClean="0"/>
              <a:t>/ </a:t>
            </a:r>
            <a:r>
              <a:rPr lang="en-US" sz="1400" dirty="0" err="1" smtClean="0"/>
              <a:t>Cologno</a:t>
            </a:r>
            <a:r>
              <a:rPr lang="en-US" sz="1400" dirty="0" smtClean="0"/>
              <a:t> </a:t>
            </a:r>
            <a:r>
              <a:rPr lang="en-US" sz="1400" dirty="0"/>
              <a:t>Nord” direction and get off at </a:t>
            </a:r>
            <a:r>
              <a:rPr lang="en-US" sz="1400" dirty="0" smtClean="0"/>
              <a:t>“</a:t>
            </a:r>
            <a:r>
              <a:rPr lang="en-US" sz="1400" dirty="0" err="1" smtClean="0"/>
              <a:t>Piola</a:t>
            </a:r>
            <a:r>
              <a:rPr lang="en-US" sz="1400" dirty="0" smtClean="0"/>
              <a:t>” </a:t>
            </a:r>
            <a:r>
              <a:rPr lang="en-US" sz="1400" dirty="0"/>
              <a:t>stop</a:t>
            </a:r>
            <a:r>
              <a:rPr lang="en-US" sz="1400" dirty="0" smtClean="0"/>
              <a:t>. </a:t>
            </a:r>
          </a:p>
          <a:p>
            <a:pPr marL="0">
              <a:spcBef>
                <a:spcPts val="300"/>
              </a:spcBef>
            </a:pPr>
            <a:r>
              <a:rPr lang="en-US" sz="1400" dirty="0" smtClean="0"/>
              <a:t>Then walk </a:t>
            </a:r>
            <a:r>
              <a:rPr lang="en-US" sz="1400" dirty="0"/>
              <a:t>t</a:t>
            </a:r>
            <a:r>
              <a:rPr lang="en-US" sz="1400" dirty="0" smtClean="0"/>
              <a:t>o POLIMI.</a:t>
            </a:r>
          </a:p>
          <a:p>
            <a:pPr marL="0">
              <a:spcBef>
                <a:spcPts val="300"/>
              </a:spcBef>
            </a:pPr>
            <a:r>
              <a:rPr lang="en-US" sz="1400" dirty="0" smtClean="0"/>
              <a:t>Estimated trip time and cost</a:t>
            </a:r>
            <a:r>
              <a:rPr lang="en-US" sz="1400" dirty="0"/>
              <a:t>: ~ 1h10-20min </a:t>
            </a:r>
            <a:r>
              <a:rPr lang="en-US" sz="1400" dirty="0" smtClean="0"/>
              <a:t>/ 8 </a:t>
            </a:r>
            <a:r>
              <a:rPr lang="en-US" sz="1400" dirty="0" err="1" smtClean="0"/>
              <a:t>eu</a:t>
            </a:r>
            <a:r>
              <a:rPr lang="en-US" sz="1400" dirty="0" smtClean="0"/>
              <a:t> (</a:t>
            </a:r>
            <a:r>
              <a:rPr lang="en-US" sz="1400" dirty="0" err="1" smtClean="0"/>
              <a:t>Terravision</a:t>
            </a:r>
            <a:r>
              <a:rPr lang="en-US" sz="1400" dirty="0" smtClean="0"/>
              <a:t> bus) or 10 </a:t>
            </a:r>
            <a:r>
              <a:rPr lang="en-US" sz="1400" dirty="0" err="1" smtClean="0"/>
              <a:t>eu</a:t>
            </a:r>
            <a:r>
              <a:rPr lang="en-US" sz="1400" dirty="0" smtClean="0"/>
              <a:t> (Malpensa Shuttle bus) + 1.5 </a:t>
            </a:r>
            <a:r>
              <a:rPr lang="en-US" sz="1400" dirty="0" err="1" smtClean="0"/>
              <a:t>eu</a:t>
            </a:r>
            <a:r>
              <a:rPr lang="en-US" sz="1400" dirty="0" smtClean="0"/>
              <a:t> (underground).</a:t>
            </a:r>
          </a:p>
          <a:p>
            <a:pPr marL="0">
              <a:spcBef>
                <a:spcPts val="300"/>
              </a:spcBef>
            </a:pPr>
            <a:r>
              <a:rPr lang="en-US" sz="1400" b="1" dirty="0" smtClean="0"/>
              <a:t>Option 3</a:t>
            </a:r>
            <a:r>
              <a:rPr lang="en-US" sz="1400" dirty="0" smtClean="0"/>
              <a:t> - </a:t>
            </a:r>
            <a:r>
              <a:rPr lang="en-US" sz="1400" dirty="0" smtClean="0">
                <a:solidFill>
                  <a:srgbClr val="0070C0"/>
                </a:solidFill>
              </a:rPr>
              <a:t>Taxi  service</a:t>
            </a:r>
            <a:r>
              <a:rPr lang="en-US" sz="1400" dirty="0" smtClean="0"/>
              <a:t>, directly </a:t>
            </a:r>
            <a:r>
              <a:rPr lang="en-US" sz="1400" dirty="0"/>
              <a:t>from </a:t>
            </a:r>
            <a:r>
              <a:rPr lang="en-US" sz="1400" dirty="0" smtClean="0"/>
              <a:t>Malpensa </a:t>
            </a:r>
            <a:r>
              <a:rPr lang="en-US" sz="1400" dirty="0"/>
              <a:t>Airport </a:t>
            </a:r>
            <a:r>
              <a:rPr lang="en-US" sz="1400" dirty="0" smtClean="0"/>
              <a:t>to POLIMI.</a:t>
            </a:r>
          </a:p>
          <a:p>
            <a:pPr marL="0">
              <a:spcBef>
                <a:spcPts val="300"/>
              </a:spcBef>
            </a:pPr>
            <a:r>
              <a:rPr lang="en-US" sz="1400" dirty="0"/>
              <a:t>Estimated trip time and cost: ~ 1h10-20min / </a:t>
            </a:r>
            <a:r>
              <a:rPr lang="en-US" sz="1400" dirty="0" smtClean="0"/>
              <a:t>95 </a:t>
            </a:r>
            <a:r>
              <a:rPr lang="en-US" sz="1400" dirty="0" err="1" smtClean="0"/>
              <a:t>eu</a:t>
            </a:r>
            <a:r>
              <a:rPr lang="en-US" sz="1400" dirty="0"/>
              <a:t>. </a:t>
            </a:r>
            <a:endParaRPr lang="en-US" sz="1400" dirty="0" smtClean="0"/>
          </a:p>
          <a:p>
            <a:pPr marL="0">
              <a:spcBef>
                <a:spcPts val="300"/>
              </a:spcBef>
            </a:pPr>
            <a:r>
              <a:rPr lang="en-US" sz="1400" dirty="0" smtClean="0"/>
              <a:t>REMARK – Only white cabs (with small “Taxi” light panel on  the roof) are regulated/ authorized by Municipality of Milan (</a:t>
            </a:r>
            <a:r>
              <a:rPr lang="en-US" sz="1400" dirty="0" err="1" smtClean="0"/>
              <a:t>Comune</a:t>
            </a:r>
            <a:r>
              <a:rPr lang="en-US" sz="1400" dirty="0" smtClean="0"/>
              <a:t> di Milano). Taxi parking in Malpensa Airport is showed by dedicated signs</a:t>
            </a:r>
            <a:endParaRPr lang="en-US" altLang="zh-CN" sz="1400" b="1" dirty="0">
              <a:solidFill>
                <a:srgbClr val="003399"/>
              </a:solidFill>
            </a:endParaRPr>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7</a:t>
            </a:fld>
            <a:endParaRPr lang="en-US" sz="1400">
              <a:latin typeface="Myriad Pro" charset="0"/>
            </a:endParaRPr>
          </a:p>
        </p:txBody>
      </p:sp>
      <p:pic>
        <p:nvPicPr>
          <p:cNvPr id="7" name="Picture 6"/>
          <p:cNvPicPr>
            <a:picLocks noChangeAspect="1"/>
          </p:cNvPicPr>
          <p:nvPr/>
        </p:nvPicPr>
        <p:blipFill>
          <a:blip r:embed="rId2"/>
          <a:stretch>
            <a:fillRect/>
          </a:stretch>
        </p:blipFill>
        <p:spPr>
          <a:xfrm>
            <a:off x="4038600" y="1600200"/>
            <a:ext cx="1416824" cy="286330"/>
          </a:xfrm>
          <a:prstGeom prst="rect">
            <a:avLst/>
          </a:prstGeom>
        </p:spPr>
      </p:pic>
      <p:pic>
        <p:nvPicPr>
          <p:cNvPr id="9" name="Picture 8"/>
          <p:cNvPicPr>
            <a:picLocks noChangeAspect="1"/>
          </p:cNvPicPr>
          <p:nvPr/>
        </p:nvPicPr>
        <p:blipFill>
          <a:blip r:embed="rId2"/>
          <a:stretch>
            <a:fillRect/>
          </a:stretch>
        </p:blipFill>
        <p:spPr>
          <a:xfrm>
            <a:off x="317884" y="3962400"/>
            <a:ext cx="1416824" cy="286330"/>
          </a:xfrm>
          <a:prstGeom prst="rect">
            <a:avLst/>
          </a:prstGeom>
        </p:spPr>
      </p:pic>
    </p:spTree>
    <p:extLst>
      <p:ext uri="{BB962C8B-B14F-4D97-AF65-F5344CB8AC3E}">
        <p14:creationId xmlns:p14="http://schemas.microsoft.com/office/powerpoint/2010/main" val="205119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8600" y="76200"/>
            <a:ext cx="8077200" cy="762000"/>
          </a:xfrm>
        </p:spPr>
        <p:txBody>
          <a:bodyPr/>
          <a:lstStyle/>
          <a:p>
            <a:r>
              <a:rPr lang="fi-FI" dirty="0" smtClean="0"/>
              <a:t>How to reach meeting venue...</a:t>
            </a:r>
            <a:endParaRPr lang="fi-FI" dirty="0"/>
          </a:p>
        </p:txBody>
      </p:sp>
      <p:sp>
        <p:nvSpPr>
          <p:cNvPr id="3" name="Sisällön paikkamerkki 2"/>
          <p:cNvSpPr>
            <a:spLocks noGrp="1"/>
          </p:cNvSpPr>
          <p:nvPr>
            <p:ph idx="1"/>
          </p:nvPr>
        </p:nvSpPr>
        <p:spPr>
          <a:xfrm>
            <a:off x="262188" y="848627"/>
            <a:ext cx="8577012" cy="4713973"/>
          </a:xfrm>
        </p:spPr>
        <p:txBody>
          <a:bodyPr/>
          <a:lstStyle/>
          <a:p>
            <a:pPr marL="0">
              <a:spcBef>
                <a:spcPts val="200"/>
              </a:spcBef>
            </a:pPr>
            <a:r>
              <a:rPr lang="en-US" sz="1600" b="1" dirty="0" smtClean="0">
                <a:solidFill>
                  <a:srgbClr val="0070C0"/>
                </a:solidFill>
              </a:rPr>
              <a:t>From Linate Airport</a:t>
            </a:r>
          </a:p>
          <a:p>
            <a:pPr marL="0">
              <a:spcBef>
                <a:spcPts val="200"/>
              </a:spcBef>
            </a:pPr>
            <a:endParaRPr lang="en-US" sz="1600" dirty="0" smtClean="0"/>
          </a:p>
          <a:p>
            <a:pPr marL="0">
              <a:spcBef>
                <a:spcPts val="200"/>
              </a:spcBef>
            </a:pPr>
            <a:r>
              <a:rPr lang="en-US" sz="1400" b="1" dirty="0" smtClean="0"/>
              <a:t>Option 1</a:t>
            </a:r>
            <a:r>
              <a:rPr lang="en-US" sz="1400" dirty="0" smtClean="0"/>
              <a:t> </a:t>
            </a:r>
            <a:r>
              <a:rPr lang="en-US" sz="1400" dirty="0" smtClean="0">
                <a:solidFill>
                  <a:srgbClr val="0070C0"/>
                </a:solidFill>
              </a:rPr>
              <a:t>– “Linate Shuttle” </a:t>
            </a:r>
            <a:r>
              <a:rPr lang="en-US" sz="1400" dirty="0" smtClean="0"/>
              <a:t>or </a:t>
            </a:r>
            <a:r>
              <a:rPr lang="en-US" sz="1400" dirty="0" smtClean="0">
                <a:solidFill>
                  <a:srgbClr val="0070C0"/>
                </a:solidFill>
              </a:rPr>
              <a:t>“</a:t>
            </a:r>
            <a:r>
              <a:rPr lang="en-US" sz="1400" dirty="0" err="1" smtClean="0">
                <a:solidFill>
                  <a:srgbClr val="0070C0"/>
                </a:solidFill>
              </a:rPr>
              <a:t>Starfly</a:t>
            </a:r>
            <a:r>
              <a:rPr lang="en-US" sz="1400" dirty="0" smtClean="0">
                <a:solidFill>
                  <a:srgbClr val="0070C0"/>
                </a:solidFill>
              </a:rPr>
              <a:t>” </a:t>
            </a:r>
            <a:r>
              <a:rPr lang="en-US" sz="1400" dirty="0" smtClean="0"/>
              <a:t>bus service, connecting every 30 minutes  Linate to “Milano Centrale” railway station. </a:t>
            </a:r>
            <a:r>
              <a:rPr lang="en-US" sz="1400" dirty="0"/>
              <a:t>Once in “Milano Centrale”, </a:t>
            </a:r>
            <a:r>
              <a:rPr lang="en-US" sz="1400" dirty="0" smtClean="0"/>
              <a:t>get                            - </a:t>
            </a:r>
            <a:r>
              <a:rPr lang="en-US" sz="1400" dirty="0"/>
              <a:t>“</a:t>
            </a:r>
            <a:r>
              <a:rPr lang="en-US" sz="1400" dirty="0" err="1" smtClean="0"/>
              <a:t>Gobba</a:t>
            </a:r>
            <a:r>
              <a:rPr lang="en-US" sz="1400" dirty="0" smtClean="0"/>
              <a:t>/Gessate /</a:t>
            </a:r>
            <a:r>
              <a:rPr lang="en-US" sz="1400" dirty="0" err="1" smtClean="0"/>
              <a:t>Cologno</a:t>
            </a:r>
            <a:r>
              <a:rPr lang="en-US" sz="1400" dirty="0" smtClean="0"/>
              <a:t> </a:t>
            </a:r>
            <a:r>
              <a:rPr lang="en-US" sz="1400" dirty="0"/>
              <a:t>Nord” direction and get off at </a:t>
            </a:r>
            <a:r>
              <a:rPr lang="en-US" sz="1400" dirty="0" smtClean="0"/>
              <a:t>“</a:t>
            </a:r>
            <a:r>
              <a:rPr lang="en-US" sz="1400" dirty="0" err="1" smtClean="0"/>
              <a:t>Piola</a:t>
            </a:r>
            <a:r>
              <a:rPr lang="en-US" sz="1400" dirty="0" smtClean="0"/>
              <a:t>” </a:t>
            </a:r>
            <a:r>
              <a:rPr lang="en-US" sz="1400" dirty="0"/>
              <a:t>stop</a:t>
            </a:r>
            <a:r>
              <a:rPr lang="en-US" sz="1400" dirty="0" smtClean="0"/>
              <a:t>. </a:t>
            </a:r>
          </a:p>
          <a:p>
            <a:pPr marL="0">
              <a:spcBef>
                <a:spcPts val="200"/>
              </a:spcBef>
            </a:pPr>
            <a:r>
              <a:rPr lang="en-US" sz="1400" dirty="0" smtClean="0"/>
              <a:t>Then 5 min walking </a:t>
            </a:r>
            <a:r>
              <a:rPr lang="en-US" sz="1400" dirty="0"/>
              <a:t>to </a:t>
            </a:r>
            <a:r>
              <a:rPr lang="en-US" sz="1400" dirty="0" smtClean="0"/>
              <a:t>POLIMI (see map in slide 3).</a:t>
            </a:r>
          </a:p>
          <a:p>
            <a:pPr marL="0">
              <a:spcBef>
                <a:spcPts val="200"/>
              </a:spcBef>
            </a:pPr>
            <a:r>
              <a:rPr lang="en-US" sz="1400" dirty="0" smtClean="0"/>
              <a:t>REMARK – “</a:t>
            </a:r>
            <a:r>
              <a:rPr lang="en-US" sz="1400" dirty="0" err="1" smtClean="0"/>
              <a:t>Starfly</a:t>
            </a:r>
            <a:r>
              <a:rPr lang="en-US" sz="1400" dirty="0" smtClean="0"/>
              <a:t>” bus service has an intermediate stop in “Milano Lambrate” railway station, before arriving to “Milano Centrale”; the same M2 line going to </a:t>
            </a:r>
            <a:r>
              <a:rPr lang="en-US" sz="1400" dirty="0" err="1" smtClean="0"/>
              <a:t>Piola</a:t>
            </a:r>
            <a:r>
              <a:rPr lang="en-US" sz="1400" dirty="0" smtClean="0"/>
              <a:t> may be taken there (see also Milan metro network map in slide 10).</a:t>
            </a:r>
            <a:endParaRPr lang="en-US" sz="1400" dirty="0"/>
          </a:p>
          <a:p>
            <a:pPr marL="0">
              <a:spcBef>
                <a:spcPts val="200"/>
              </a:spcBef>
            </a:pPr>
            <a:r>
              <a:rPr lang="en-US" sz="1400" dirty="0"/>
              <a:t>Estimated trip time and cost: ~ </a:t>
            </a:r>
            <a:r>
              <a:rPr lang="en-US" sz="1400" dirty="0" smtClean="0"/>
              <a:t>45min / 5 </a:t>
            </a:r>
            <a:r>
              <a:rPr lang="en-US" sz="1400" dirty="0" err="1"/>
              <a:t>eu</a:t>
            </a:r>
            <a:r>
              <a:rPr lang="en-US" sz="1400" dirty="0"/>
              <a:t> </a:t>
            </a:r>
            <a:r>
              <a:rPr lang="en-US" sz="1400" dirty="0" smtClean="0"/>
              <a:t>(both Linate Shuttle and </a:t>
            </a:r>
            <a:r>
              <a:rPr lang="en-US" sz="1400" dirty="0" err="1" smtClean="0"/>
              <a:t>Starfly</a:t>
            </a:r>
            <a:r>
              <a:rPr lang="en-US" sz="1400" dirty="0" smtClean="0"/>
              <a:t> bus) </a:t>
            </a:r>
            <a:r>
              <a:rPr lang="en-US" sz="1400" dirty="0"/>
              <a:t>+ 1.5 </a:t>
            </a:r>
            <a:r>
              <a:rPr lang="en-US" sz="1400" dirty="0" err="1"/>
              <a:t>eu</a:t>
            </a:r>
            <a:r>
              <a:rPr lang="en-US" sz="1400" dirty="0"/>
              <a:t> (underground</a:t>
            </a:r>
            <a:r>
              <a:rPr lang="en-US" sz="1400" dirty="0" smtClean="0"/>
              <a:t>).</a:t>
            </a:r>
          </a:p>
          <a:p>
            <a:pPr marL="0">
              <a:spcBef>
                <a:spcPts val="200"/>
              </a:spcBef>
            </a:pPr>
            <a:endParaRPr lang="en-US" sz="1400" b="1" dirty="0"/>
          </a:p>
          <a:p>
            <a:pPr marL="0">
              <a:spcBef>
                <a:spcPts val="200"/>
              </a:spcBef>
            </a:pPr>
            <a:r>
              <a:rPr lang="en-US" sz="1400" b="1" dirty="0" smtClean="0"/>
              <a:t>Option 2 - </a:t>
            </a:r>
            <a:r>
              <a:rPr lang="en-US" sz="1400" dirty="0" smtClean="0">
                <a:solidFill>
                  <a:srgbClr val="0070C0"/>
                </a:solidFill>
              </a:rPr>
              <a:t>Taxi  </a:t>
            </a:r>
            <a:r>
              <a:rPr lang="en-US" sz="1400" dirty="0">
                <a:solidFill>
                  <a:srgbClr val="0070C0"/>
                </a:solidFill>
              </a:rPr>
              <a:t>service</a:t>
            </a:r>
            <a:r>
              <a:rPr lang="en-US" sz="1400" dirty="0"/>
              <a:t>, directly from </a:t>
            </a:r>
            <a:r>
              <a:rPr lang="en-US" sz="1400" dirty="0" smtClean="0"/>
              <a:t>Linate </a:t>
            </a:r>
            <a:r>
              <a:rPr lang="en-US" sz="1400" dirty="0"/>
              <a:t>Airport to </a:t>
            </a:r>
            <a:r>
              <a:rPr lang="en-US" sz="1400" dirty="0" smtClean="0"/>
              <a:t>POLIMI.</a:t>
            </a:r>
          </a:p>
          <a:p>
            <a:pPr marL="0">
              <a:spcBef>
                <a:spcPts val="200"/>
              </a:spcBef>
            </a:pPr>
            <a:r>
              <a:rPr lang="en-US" sz="1400" dirty="0" smtClean="0"/>
              <a:t>Estimated </a:t>
            </a:r>
            <a:r>
              <a:rPr lang="en-US" sz="1400" dirty="0"/>
              <a:t>trip time and cost: ~ </a:t>
            </a:r>
            <a:r>
              <a:rPr lang="en-US" sz="1400" dirty="0" smtClean="0"/>
              <a:t>20min </a:t>
            </a:r>
            <a:r>
              <a:rPr lang="en-US" sz="1400" dirty="0"/>
              <a:t>/ </a:t>
            </a:r>
            <a:r>
              <a:rPr lang="en-US" sz="1400" dirty="0" smtClean="0"/>
              <a:t>20 </a:t>
            </a:r>
            <a:r>
              <a:rPr lang="en-US" sz="1400" dirty="0" err="1"/>
              <a:t>eu</a:t>
            </a:r>
            <a:r>
              <a:rPr lang="en-US" sz="1400" dirty="0"/>
              <a:t> </a:t>
            </a:r>
            <a:r>
              <a:rPr lang="en-US" sz="1400" dirty="0" smtClean="0"/>
              <a:t>. </a:t>
            </a:r>
            <a:endParaRPr lang="en-US" sz="1400" dirty="0"/>
          </a:p>
          <a:p>
            <a:pPr marL="0">
              <a:spcBef>
                <a:spcPts val="200"/>
              </a:spcBef>
            </a:pPr>
            <a:r>
              <a:rPr lang="en-US" sz="1400" dirty="0"/>
              <a:t>REMARK – Only white </a:t>
            </a:r>
            <a:r>
              <a:rPr lang="en-US" sz="1400" dirty="0" smtClean="0"/>
              <a:t>cabs </a:t>
            </a:r>
            <a:r>
              <a:rPr lang="en-US" sz="1400" dirty="0"/>
              <a:t>(with small “Taxi” light panel on  the roof) are regulated/ authorized </a:t>
            </a:r>
            <a:r>
              <a:rPr lang="en-US" sz="1400" dirty="0" smtClean="0"/>
              <a:t>by </a:t>
            </a:r>
            <a:r>
              <a:rPr lang="en-US" sz="1400" dirty="0"/>
              <a:t>Municipality of Milan (</a:t>
            </a:r>
            <a:r>
              <a:rPr lang="en-US" sz="1400" dirty="0" err="1"/>
              <a:t>Comune</a:t>
            </a:r>
            <a:r>
              <a:rPr lang="en-US" sz="1400" dirty="0"/>
              <a:t> di Milano). Taxi parking in </a:t>
            </a:r>
            <a:r>
              <a:rPr lang="en-US" sz="1400" dirty="0" smtClean="0"/>
              <a:t>Linate </a:t>
            </a:r>
            <a:r>
              <a:rPr lang="en-US" sz="1400" dirty="0"/>
              <a:t>Airport is showed by dedicated </a:t>
            </a:r>
            <a:r>
              <a:rPr lang="en-US" sz="1400" dirty="0" smtClean="0"/>
              <a:t>signs.</a:t>
            </a:r>
            <a:endParaRPr lang="en-US" altLang="zh-CN" sz="1400" b="1" dirty="0">
              <a:solidFill>
                <a:srgbClr val="003399"/>
              </a:solidFill>
            </a:endParaRPr>
          </a:p>
          <a:p>
            <a:pPr marL="0">
              <a:spcBef>
                <a:spcPts val="200"/>
              </a:spcBef>
            </a:pPr>
            <a:endParaRPr lang="en-US" sz="14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8</a:t>
            </a:fld>
            <a:endParaRPr lang="en-US" sz="1400">
              <a:latin typeface="Myriad Pro" charset="0"/>
            </a:endParaRPr>
          </a:p>
        </p:txBody>
      </p:sp>
      <p:pic>
        <p:nvPicPr>
          <p:cNvPr id="8" name="Picture 7"/>
          <p:cNvPicPr>
            <a:picLocks noChangeAspect="1"/>
          </p:cNvPicPr>
          <p:nvPr/>
        </p:nvPicPr>
        <p:blipFill>
          <a:blip r:embed="rId2"/>
          <a:stretch>
            <a:fillRect/>
          </a:stretch>
        </p:blipFill>
        <p:spPr>
          <a:xfrm>
            <a:off x="6169488" y="1618670"/>
            <a:ext cx="1416824" cy="286330"/>
          </a:xfrm>
          <a:prstGeom prst="rect">
            <a:avLst/>
          </a:prstGeom>
        </p:spPr>
      </p:pic>
    </p:spTree>
    <p:extLst>
      <p:ext uri="{BB962C8B-B14F-4D97-AF65-F5344CB8AC3E}">
        <p14:creationId xmlns:p14="http://schemas.microsoft.com/office/powerpoint/2010/main" val="269352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8600" y="76200"/>
            <a:ext cx="8077200" cy="762000"/>
          </a:xfrm>
        </p:spPr>
        <p:txBody>
          <a:bodyPr/>
          <a:lstStyle/>
          <a:p>
            <a:r>
              <a:rPr lang="fi-FI" dirty="0" smtClean="0"/>
              <a:t>How to reach meeting venue...</a:t>
            </a:r>
            <a:endParaRPr lang="fi-FI" dirty="0"/>
          </a:p>
        </p:txBody>
      </p:sp>
      <p:sp>
        <p:nvSpPr>
          <p:cNvPr id="3" name="Sisällön paikkamerkki 2"/>
          <p:cNvSpPr>
            <a:spLocks noGrp="1"/>
          </p:cNvSpPr>
          <p:nvPr>
            <p:ph idx="1"/>
          </p:nvPr>
        </p:nvSpPr>
        <p:spPr>
          <a:xfrm>
            <a:off x="262188" y="848627"/>
            <a:ext cx="8577012" cy="2885173"/>
          </a:xfrm>
        </p:spPr>
        <p:txBody>
          <a:bodyPr/>
          <a:lstStyle/>
          <a:p>
            <a:pPr marL="0">
              <a:spcBef>
                <a:spcPts val="0"/>
              </a:spcBef>
            </a:pPr>
            <a:r>
              <a:rPr lang="en-US" sz="1600" b="1" dirty="0" smtClean="0">
                <a:solidFill>
                  <a:srgbClr val="0070C0"/>
                </a:solidFill>
              </a:rPr>
              <a:t>From Orio al Serio Airport</a:t>
            </a:r>
          </a:p>
          <a:p>
            <a:pPr marL="0">
              <a:spcBef>
                <a:spcPts val="0"/>
              </a:spcBef>
            </a:pPr>
            <a:endParaRPr lang="en-US" sz="1600" dirty="0" smtClean="0"/>
          </a:p>
          <a:p>
            <a:pPr marL="0">
              <a:spcBef>
                <a:spcPts val="0"/>
              </a:spcBef>
            </a:pPr>
            <a:r>
              <a:rPr lang="en-US" sz="1400" b="1" dirty="0" smtClean="0"/>
              <a:t>Option 1</a:t>
            </a:r>
            <a:r>
              <a:rPr lang="en-US" sz="1400" dirty="0" smtClean="0"/>
              <a:t> </a:t>
            </a:r>
            <a:r>
              <a:rPr lang="en-US" sz="1400" dirty="0" smtClean="0">
                <a:solidFill>
                  <a:srgbClr val="0070C0"/>
                </a:solidFill>
              </a:rPr>
              <a:t>– </a:t>
            </a:r>
            <a:r>
              <a:rPr lang="en-US" sz="1400" dirty="0">
                <a:solidFill>
                  <a:srgbClr val="0070C0"/>
                </a:solidFill>
              </a:rPr>
              <a:t>“</a:t>
            </a:r>
            <a:r>
              <a:rPr lang="en-US" sz="1400" dirty="0" err="1">
                <a:solidFill>
                  <a:srgbClr val="0070C0"/>
                </a:solidFill>
              </a:rPr>
              <a:t>Terravision</a:t>
            </a:r>
            <a:r>
              <a:rPr lang="en-US" sz="1400" dirty="0">
                <a:solidFill>
                  <a:srgbClr val="0070C0"/>
                </a:solidFill>
              </a:rPr>
              <a:t>” </a:t>
            </a:r>
            <a:r>
              <a:rPr lang="en-US" sz="1400" dirty="0"/>
              <a:t>or</a:t>
            </a:r>
            <a:r>
              <a:rPr lang="en-US" sz="1400" dirty="0">
                <a:solidFill>
                  <a:srgbClr val="0070C0"/>
                </a:solidFill>
              </a:rPr>
              <a:t> </a:t>
            </a:r>
            <a:r>
              <a:rPr lang="en-US" sz="1400" dirty="0" smtClean="0">
                <a:solidFill>
                  <a:srgbClr val="0070C0"/>
                </a:solidFill>
              </a:rPr>
              <a:t>“Orio </a:t>
            </a:r>
            <a:r>
              <a:rPr lang="en-US" sz="1400" dirty="0">
                <a:solidFill>
                  <a:srgbClr val="0070C0"/>
                </a:solidFill>
              </a:rPr>
              <a:t>Shuttle</a:t>
            </a:r>
            <a:r>
              <a:rPr lang="en-US" sz="1400" dirty="0" smtClean="0">
                <a:solidFill>
                  <a:srgbClr val="0070C0"/>
                </a:solidFill>
              </a:rPr>
              <a:t>” or “</a:t>
            </a:r>
            <a:r>
              <a:rPr lang="en-US" sz="1400" dirty="0" err="1" smtClean="0">
                <a:solidFill>
                  <a:srgbClr val="0070C0"/>
                </a:solidFill>
              </a:rPr>
              <a:t>Autostradale</a:t>
            </a:r>
            <a:r>
              <a:rPr lang="en-US" sz="1400" dirty="0" smtClean="0">
                <a:solidFill>
                  <a:srgbClr val="0070C0"/>
                </a:solidFill>
              </a:rPr>
              <a:t>” </a:t>
            </a:r>
            <a:r>
              <a:rPr lang="en-US" sz="1400" dirty="0"/>
              <a:t>bus service</a:t>
            </a:r>
            <a:r>
              <a:rPr lang="en-US" sz="1400" dirty="0">
                <a:solidFill>
                  <a:srgbClr val="0070C0"/>
                </a:solidFill>
              </a:rPr>
              <a:t>, </a:t>
            </a:r>
            <a:r>
              <a:rPr lang="en-US" sz="1400" dirty="0"/>
              <a:t>connecting every </a:t>
            </a:r>
            <a:r>
              <a:rPr lang="en-US" sz="1400" dirty="0" smtClean="0"/>
              <a:t>30 </a:t>
            </a:r>
            <a:r>
              <a:rPr lang="en-US" sz="1400" dirty="0"/>
              <a:t>minutes </a:t>
            </a:r>
            <a:r>
              <a:rPr lang="en-US" sz="1400" dirty="0" smtClean="0"/>
              <a:t>Orio al Serio </a:t>
            </a:r>
            <a:r>
              <a:rPr lang="en-US" sz="1400" dirty="0"/>
              <a:t>Airport to  “Milano Centrale” railway station. </a:t>
            </a:r>
            <a:endParaRPr lang="en-US" sz="1400" dirty="0" smtClean="0"/>
          </a:p>
          <a:p>
            <a:pPr marL="0">
              <a:spcBef>
                <a:spcPts val="0"/>
              </a:spcBef>
            </a:pPr>
            <a:r>
              <a:rPr lang="en-US" sz="1400" dirty="0" smtClean="0"/>
              <a:t>Once </a:t>
            </a:r>
            <a:r>
              <a:rPr lang="en-US" sz="1400" dirty="0"/>
              <a:t>in “Milano Centrale”, </a:t>
            </a:r>
            <a:r>
              <a:rPr lang="en-US" sz="1400" dirty="0" smtClean="0"/>
              <a:t>get                           - </a:t>
            </a:r>
            <a:r>
              <a:rPr lang="en-US" sz="1400" dirty="0"/>
              <a:t>“</a:t>
            </a:r>
            <a:r>
              <a:rPr lang="en-US" sz="1400" dirty="0" err="1" smtClean="0"/>
              <a:t>Gobba</a:t>
            </a:r>
            <a:r>
              <a:rPr lang="en-US" sz="1400" dirty="0" smtClean="0"/>
              <a:t>/Gessate/</a:t>
            </a:r>
            <a:r>
              <a:rPr lang="en-US" sz="1400" dirty="0" err="1" smtClean="0"/>
              <a:t>Cologno</a:t>
            </a:r>
            <a:r>
              <a:rPr lang="en-US" sz="1400" dirty="0" smtClean="0"/>
              <a:t> </a:t>
            </a:r>
            <a:r>
              <a:rPr lang="en-US" sz="1400" dirty="0"/>
              <a:t>Nord” direction and get off at </a:t>
            </a:r>
            <a:r>
              <a:rPr lang="en-US" sz="1400" dirty="0" smtClean="0"/>
              <a:t>“</a:t>
            </a:r>
            <a:r>
              <a:rPr lang="en-US" sz="1400" dirty="0" err="1" smtClean="0"/>
              <a:t>Piola</a:t>
            </a:r>
            <a:r>
              <a:rPr lang="en-US" sz="1400" dirty="0" smtClean="0"/>
              <a:t>” stop. </a:t>
            </a:r>
          </a:p>
          <a:p>
            <a:pPr marL="0">
              <a:spcBef>
                <a:spcPts val="0"/>
              </a:spcBef>
            </a:pPr>
            <a:r>
              <a:rPr lang="en-US" sz="1400" dirty="0" smtClean="0"/>
              <a:t>Then </a:t>
            </a:r>
            <a:r>
              <a:rPr lang="en-US" sz="1400" dirty="0"/>
              <a:t>walk to </a:t>
            </a:r>
            <a:r>
              <a:rPr lang="en-US" sz="1400" dirty="0" smtClean="0"/>
              <a:t>POLIMI (see also map in slide 3)</a:t>
            </a:r>
            <a:endParaRPr lang="en-US" sz="1400" dirty="0"/>
          </a:p>
          <a:p>
            <a:pPr marL="0">
              <a:spcBef>
                <a:spcPts val="0"/>
              </a:spcBef>
            </a:pPr>
            <a:r>
              <a:rPr lang="en-US" sz="1400" dirty="0"/>
              <a:t>Estimated trip time and cost: ~ </a:t>
            </a:r>
            <a:r>
              <a:rPr lang="en-US" sz="1400" dirty="0" smtClean="0"/>
              <a:t>1h </a:t>
            </a:r>
            <a:r>
              <a:rPr lang="en-US" sz="1400" dirty="0"/>
              <a:t>/ </a:t>
            </a:r>
            <a:r>
              <a:rPr lang="en-US" sz="1400" dirty="0" smtClean="0"/>
              <a:t>5 </a:t>
            </a:r>
            <a:r>
              <a:rPr lang="en-US" sz="1400" dirty="0" err="1"/>
              <a:t>eu</a:t>
            </a:r>
            <a:r>
              <a:rPr lang="en-US" sz="1400" dirty="0"/>
              <a:t> (</a:t>
            </a:r>
            <a:r>
              <a:rPr lang="en-US" sz="1400" dirty="0" err="1" smtClean="0"/>
              <a:t>Terravision</a:t>
            </a:r>
            <a:r>
              <a:rPr lang="en-US" sz="1400" dirty="0" smtClean="0"/>
              <a:t> and </a:t>
            </a:r>
            <a:r>
              <a:rPr lang="en-US" sz="1400" dirty="0" err="1" smtClean="0"/>
              <a:t>Autostradale</a:t>
            </a:r>
            <a:r>
              <a:rPr lang="en-US" sz="1400" dirty="0" smtClean="0"/>
              <a:t>) </a:t>
            </a:r>
            <a:r>
              <a:rPr lang="en-US" sz="1400" dirty="0"/>
              <a:t>or 4</a:t>
            </a:r>
            <a:r>
              <a:rPr lang="en-US" sz="1400" dirty="0" smtClean="0"/>
              <a:t> </a:t>
            </a:r>
            <a:r>
              <a:rPr lang="en-US" sz="1400" dirty="0" err="1" smtClean="0"/>
              <a:t>eu</a:t>
            </a:r>
            <a:r>
              <a:rPr lang="en-US" sz="1400" dirty="0" smtClean="0"/>
              <a:t> (min) (Orio </a:t>
            </a:r>
            <a:r>
              <a:rPr lang="en-US" sz="1400" dirty="0"/>
              <a:t>Shuttle bus) + 1.5 </a:t>
            </a:r>
            <a:r>
              <a:rPr lang="en-US" sz="1400" dirty="0" err="1"/>
              <a:t>eu</a:t>
            </a:r>
            <a:r>
              <a:rPr lang="en-US" sz="1400" dirty="0"/>
              <a:t> (underground).</a:t>
            </a:r>
          </a:p>
          <a:p>
            <a:pPr marL="0">
              <a:spcBef>
                <a:spcPts val="0"/>
              </a:spcBef>
            </a:pPr>
            <a:endParaRPr lang="en-US" sz="1400" b="1" dirty="0"/>
          </a:p>
          <a:p>
            <a:pPr marL="0">
              <a:spcBef>
                <a:spcPts val="0"/>
              </a:spcBef>
            </a:pPr>
            <a:r>
              <a:rPr lang="en-US" sz="1400" b="1" dirty="0" smtClean="0"/>
              <a:t>Option 2 - </a:t>
            </a:r>
            <a:r>
              <a:rPr lang="en-US" sz="1400" dirty="0" smtClean="0">
                <a:solidFill>
                  <a:srgbClr val="0070C0"/>
                </a:solidFill>
              </a:rPr>
              <a:t>Taxi  </a:t>
            </a:r>
            <a:r>
              <a:rPr lang="en-US" sz="1400" dirty="0">
                <a:solidFill>
                  <a:srgbClr val="0070C0"/>
                </a:solidFill>
              </a:rPr>
              <a:t>service</a:t>
            </a:r>
            <a:r>
              <a:rPr lang="en-US" sz="1400" dirty="0"/>
              <a:t>, directly </a:t>
            </a:r>
            <a:r>
              <a:rPr lang="en-US" sz="1400" dirty="0" smtClean="0"/>
              <a:t>from Orio al Serio </a:t>
            </a:r>
            <a:r>
              <a:rPr lang="en-US" sz="1400" dirty="0"/>
              <a:t>to </a:t>
            </a:r>
            <a:r>
              <a:rPr lang="en-US" sz="1400" dirty="0" smtClean="0"/>
              <a:t>POLIMI.</a:t>
            </a:r>
          </a:p>
          <a:p>
            <a:pPr marL="0">
              <a:spcBef>
                <a:spcPts val="0"/>
              </a:spcBef>
            </a:pPr>
            <a:r>
              <a:rPr lang="en-US" sz="1400" dirty="0" smtClean="0"/>
              <a:t>Estimated </a:t>
            </a:r>
            <a:r>
              <a:rPr lang="en-US" sz="1400" dirty="0"/>
              <a:t>trip time and cost: ~ </a:t>
            </a:r>
            <a:r>
              <a:rPr lang="en-US" sz="1400" dirty="0" smtClean="0"/>
              <a:t>1h </a:t>
            </a:r>
            <a:r>
              <a:rPr lang="en-US" sz="1400" dirty="0"/>
              <a:t>/ </a:t>
            </a:r>
            <a:r>
              <a:rPr lang="en-US" sz="1400" dirty="0" smtClean="0"/>
              <a:t>cost depending on the taxi company, </a:t>
            </a:r>
            <a:r>
              <a:rPr lang="en-US" sz="1400" u="sng" dirty="0" smtClean="0"/>
              <a:t>roughly</a:t>
            </a:r>
            <a:r>
              <a:rPr lang="en-US" sz="1400" dirty="0" smtClean="0"/>
              <a:t> around 80 </a:t>
            </a:r>
            <a:r>
              <a:rPr lang="en-US" sz="1400" dirty="0" err="1" smtClean="0"/>
              <a:t>eu</a:t>
            </a:r>
            <a:r>
              <a:rPr lang="en-US" sz="1400" dirty="0" smtClean="0"/>
              <a:t>.</a:t>
            </a:r>
          </a:p>
          <a:p>
            <a:pPr marL="0">
              <a:spcBef>
                <a:spcPts val="0"/>
              </a:spcBef>
            </a:pPr>
            <a:endParaRPr lang="en-US" sz="14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9</a:t>
            </a:fld>
            <a:endParaRPr lang="en-US" sz="1400">
              <a:latin typeface="Myriad Pro" charset="0"/>
            </a:endParaRPr>
          </a:p>
        </p:txBody>
      </p:sp>
      <p:pic>
        <p:nvPicPr>
          <p:cNvPr id="7" name="Picture 6"/>
          <p:cNvPicPr>
            <a:picLocks noChangeAspect="1"/>
          </p:cNvPicPr>
          <p:nvPr/>
        </p:nvPicPr>
        <p:blipFill>
          <a:blip r:embed="rId2"/>
          <a:stretch>
            <a:fillRect/>
          </a:stretch>
        </p:blipFill>
        <p:spPr>
          <a:xfrm>
            <a:off x="3133870" y="1771070"/>
            <a:ext cx="1416824" cy="286330"/>
          </a:xfrm>
          <a:prstGeom prst="rect">
            <a:avLst/>
          </a:prstGeom>
        </p:spPr>
      </p:pic>
    </p:spTree>
    <p:extLst>
      <p:ext uri="{BB962C8B-B14F-4D97-AF65-F5344CB8AC3E}">
        <p14:creationId xmlns:p14="http://schemas.microsoft.com/office/powerpoint/2010/main" val="4248472231"/>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8498</TotalTime>
  <Words>1780</Words>
  <Application>Microsoft Macintosh PowerPoint</Application>
  <PresentationFormat>全屏显示(4:3)</PresentationFormat>
  <Paragraphs>228</Paragraphs>
  <Slides>18</Slides>
  <Notes>1</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IEEE-SA Powerpoint Template</vt:lpstr>
      <vt:lpstr>PowerPoint 演示文稿</vt:lpstr>
      <vt:lpstr>Top Level Summary</vt:lpstr>
      <vt:lpstr>Meeting venue</vt:lpstr>
      <vt:lpstr>Recommended lodging option </vt:lpstr>
      <vt:lpstr>Alternative lodging options (no special rate agreed)</vt:lpstr>
      <vt:lpstr>Alternative lodging options (no special rate agreed)</vt:lpstr>
      <vt:lpstr>How to reach meeting venue...</vt:lpstr>
      <vt:lpstr>How to reach meeting venue...</vt:lpstr>
      <vt:lpstr>How to reach meeting venue...</vt:lpstr>
      <vt:lpstr>How to reach meeting venue...</vt:lpstr>
      <vt:lpstr>How to reach Hotel Sanpi</vt:lpstr>
      <vt:lpstr>Public transport tickets</vt:lpstr>
      <vt:lpstr>Where buying tickets</vt:lpstr>
      <vt:lpstr>Visa Information</vt:lpstr>
      <vt:lpstr>Milan Metro (underground) network</vt:lpstr>
      <vt:lpstr>Nice to see in Milan</vt:lpstr>
      <vt:lpstr>Useful touristic references</vt:lpstr>
      <vt:lpstr>Need more help?</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Huang Jinri</cp:lastModifiedBy>
  <cp:revision>269</cp:revision>
  <cp:lastPrinted>2017-10-19T06:36:55Z</cp:lastPrinted>
  <dcterms:created xsi:type="dcterms:W3CDTF">2014-10-13T13:02:20Z</dcterms:created>
  <dcterms:modified xsi:type="dcterms:W3CDTF">2018-01-24T08:35:34Z</dcterms:modified>
</cp:coreProperties>
</file>