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5" r:id="rId2"/>
    <p:sldId id="321" r:id="rId3"/>
    <p:sldId id="328" r:id="rId4"/>
    <p:sldId id="337" r:id="rId5"/>
    <p:sldId id="333" r:id="rId6"/>
    <p:sldId id="336" r:id="rId7"/>
    <p:sldId id="334" r:id="rId8"/>
    <p:sldId id="329" r:id="rId9"/>
    <p:sldId id="332" r:id="rId10"/>
    <p:sldId id="338" r:id="rId11"/>
    <p:sldId id="335" r:id="rId12"/>
    <p:sldId id="331" r:id="rId13"/>
  </p:sldIdLst>
  <p:sldSz cx="9144000" cy="6858000" type="screen4x3"/>
  <p:notesSz cx="9874250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123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123" y="6456612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08" y="0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8896"/>
            <a:ext cx="7241117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08" y="6457791"/>
            <a:ext cx="4278842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6913" y="509588"/>
            <a:ext cx="3400425" cy="25495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grfa/index.ht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irandspace.si.edu/udvar-hazy-center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zoo.si.edu/" TargetMode="External"/><Relationship Id="rId3" Type="http://schemas.openxmlformats.org/officeDocument/2006/relationships/hyperlink" Target="https://www.nps.gov/linc/index.htm" TargetMode="External"/><Relationship Id="rId7" Type="http://schemas.openxmlformats.org/officeDocument/2006/relationships/hyperlink" Target="https://www.nga.gov/" TargetMode="External"/><Relationship Id="rId2" Type="http://schemas.openxmlformats.org/officeDocument/2006/relationships/hyperlink" Target="https://www.nps.gov/nama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randspace.si.edu/" TargetMode="External"/><Relationship Id="rId5" Type="http://schemas.openxmlformats.org/officeDocument/2006/relationships/hyperlink" Target="https://www.si.edu/" TargetMode="External"/><Relationship Id="rId4" Type="http://schemas.openxmlformats.org/officeDocument/2006/relationships/hyperlink" Target="https://www.visitthecapitol.gov/" TargetMode="External"/><Relationship Id="rId9" Type="http://schemas.openxmlformats.org/officeDocument/2006/relationships/hyperlink" Target="https://naturalhistory.si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halid.al-mufti@commscop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Khalid.al-mufti@commscop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riott.com/hotels/travel/iadas-springhill-suites-ashburn-dulles-north/?scid=bb1a189a-fec3-4d19-a255-54ba596febe2" TargetMode="External"/><Relationship Id="rId2" Type="http://schemas.openxmlformats.org/officeDocument/2006/relationships/hyperlink" Target="http://www.marriott.com/meeting-event-hotels/group-corporate-travel/groupCorp.mi?resLinkData=IEEE%201914%5eIADAS%60ieeieea|ieeieeb%60149.00%60USD%60false%605%606/5/18%606/9/18%605/18/2018&amp;app=resvlink&amp;stop_mobi=y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ubletree3.hilton.com/en/hotels/virginia/doubletree-by-hilton-hotel-sterling-dulles-airport-IADSLDT/inde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huttlefare.com/washington_dulles_airport_shuttle_i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mat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2667001"/>
            <a:ext cx="3886200" cy="533400"/>
          </a:xfrm>
        </p:spPr>
        <p:txBody>
          <a:bodyPr/>
          <a:lstStyle/>
          <a:p>
            <a:r>
              <a:rPr lang="en-US" dirty="0"/>
              <a:t>Hosted by </a:t>
            </a:r>
            <a:r>
              <a:rPr lang="en-US" dirty="0" err="1"/>
              <a:t>CommScope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IEEE 1914</a:t>
            </a:r>
            <a:r>
              <a:rPr lang="zh-CN" altLang="en-US" dirty="0"/>
              <a:t> </a:t>
            </a:r>
            <a:r>
              <a:rPr lang="en-US" altLang="zh-CN" dirty="0"/>
              <a:t>NGFI</a:t>
            </a:r>
            <a:r>
              <a:rPr lang="zh-CN" altLang="en-US" dirty="0"/>
              <a:t> </a:t>
            </a:r>
            <a:r>
              <a:rPr lang="en-US" altLang="zh-CN" dirty="0"/>
              <a:t>WG</a:t>
            </a:r>
            <a:r>
              <a:rPr lang="zh-CN" altLang="en-US" dirty="0"/>
              <a:t> </a:t>
            </a:r>
            <a:endParaRPr lang="en-US" dirty="0"/>
          </a:p>
          <a:p>
            <a:r>
              <a:rPr lang="en-US" dirty="0"/>
              <a:t>June 2018 Meeting Logistics v2.0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n</a:t>
            </a:r>
            <a:r>
              <a:rPr lang="en-US" dirty="0"/>
              <a:t>earby attractions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7572"/>
            <a:ext cx="4572000" cy="28613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10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738" y="426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Great Falls Park, 9200 Old Dominion Drive, McLean, VA 22102</a:t>
            </a:r>
            <a:endParaRPr lang="en-US" dirty="0"/>
          </a:p>
        </p:txBody>
      </p:sp>
      <p:pic>
        <p:nvPicPr>
          <p:cNvPr id="1026" name="Picture 2" descr="Lockheed SR-71 Black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505200" cy="21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77254" y="362378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National Air and Space Museum annex at Dulles Airport, 14390 Air and Space Museum Pkwy, Chantilly, VA 20151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63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attractions in Washington 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Mall: </a:t>
            </a:r>
            <a:r>
              <a:rPr lang="en-US" dirty="0">
                <a:hlinkClick r:id="rId2"/>
              </a:rPr>
              <a:t>https://www.nps.gov/nama/index.htm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Lincoln Memorial: </a:t>
            </a:r>
            <a:r>
              <a:rPr lang="en-US" dirty="0">
                <a:hlinkClick r:id="rId3"/>
              </a:rPr>
              <a:t>https://www.nps.gov/linc/index.htm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United States Capital: </a:t>
            </a:r>
            <a:r>
              <a:rPr lang="en-US" dirty="0">
                <a:hlinkClick r:id="rId4"/>
              </a:rPr>
              <a:t>https://www.visitthecapitol.gov/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Smithsonian Institute: </a:t>
            </a:r>
            <a:r>
              <a:rPr lang="en-US" dirty="0">
                <a:hlinkClick r:id="rId5"/>
              </a:rPr>
              <a:t>https://www.si.edu/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Air and Space Museum: </a:t>
            </a:r>
            <a:r>
              <a:rPr lang="en-US" dirty="0">
                <a:hlinkClick r:id="rId6"/>
              </a:rPr>
              <a:t>https://airandspace.si.edu/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Gallery of Art: </a:t>
            </a:r>
            <a:r>
              <a:rPr lang="en-US" dirty="0">
                <a:hlinkClick r:id="rId7"/>
              </a:rPr>
              <a:t>https://www.nga.gov/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Zoological Park: </a:t>
            </a:r>
            <a:r>
              <a:rPr lang="en-US" dirty="0">
                <a:hlinkClick r:id="rId8"/>
              </a:rPr>
              <a:t>https://nationalzoo.si.edu/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National Museum of Natural History: </a:t>
            </a:r>
            <a:r>
              <a:rPr lang="en-US" dirty="0">
                <a:hlinkClick r:id="rId9"/>
              </a:rPr>
              <a:t>https://naturalhistory.si.edu/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/>
              <a:t>national museums and parks free </a:t>
            </a:r>
            <a:r>
              <a:rPr lang="en-US" dirty="0"/>
              <a:t>to the public.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11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help?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Please</a:t>
            </a:r>
            <a:r>
              <a:rPr lang="zh-CN" altLang="en-US" sz="2400" dirty="0"/>
              <a:t> </a:t>
            </a:r>
            <a:r>
              <a:rPr lang="en-US" altLang="zh-CN" sz="2400" dirty="0"/>
              <a:t>contact:</a:t>
            </a:r>
            <a:endParaRPr lang="en-US" sz="2400" dirty="0"/>
          </a:p>
          <a:p>
            <a:pPr lvl="1"/>
            <a:r>
              <a:rPr lang="en-US" altLang="zh-CN" sz="2400" dirty="0"/>
              <a:t>Khalid Al-Mufti</a:t>
            </a:r>
          </a:p>
          <a:p>
            <a:pPr marL="457200" lvl="1" indent="0">
              <a:buNone/>
            </a:pPr>
            <a:r>
              <a:rPr lang="en-US" altLang="zh-CN" sz="2400" dirty="0">
                <a:hlinkClick r:id="rId2"/>
              </a:rPr>
              <a:t>Khalid.al-mufti@commscope.com</a:t>
            </a:r>
            <a:endParaRPr lang="en-US" altLang="zh-CN" sz="2400" dirty="0"/>
          </a:p>
          <a:p>
            <a:pPr marL="457200" lvl="1" indent="0">
              <a:buNone/>
            </a:pPr>
            <a:r>
              <a:rPr lang="en-US" altLang="zh-CN" sz="2400" dirty="0"/>
              <a:t>1-703-980-0870</a:t>
            </a:r>
          </a:p>
          <a:p>
            <a:pPr lvl="1"/>
            <a:endParaRPr lang="en-US" sz="2400" dirty="0"/>
          </a:p>
          <a:p>
            <a:pPr lvl="1"/>
            <a:r>
              <a:rPr lang="en-US" altLang="zh-CN" sz="2400" dirty="0"/>
              <a:t>Jinri</a:t>
            </a:r>
            <a:r>
              <a:rPr lang="zh-CN" altLang="en-US" sz="2400" dirty="0"/>
              <a:t> </a:t>
            </a:r>
            <a:r>
              <a:rPr lang="en-US" altLang="zh-CN" sz="2400" dirty="0"/>
              <a:t>Huang</a:t>
            </a:r>
            <a:r>
              <a:rPr lang="zh-CN" altLang="en-US" sz="2400" dirty="0"/>
              <a:t> </a:t>
            </a:r>
            <a:r>
              <a:rPr lang="en-US" altLang="zh-CN" sz="2400" dirty="0"/>
              <a:t>(huangjinri@chinamobile.com), WG chair; </a:t>
            </a:r>
            <a:r>
              <a:rPr lang="en-US" altLang="zh-CN" sz="2400" dirty="0">
                <a:solidFill>
                  <a:srgbClr val="FF0000"/>
                </a:solidFill>
              </a:rPr>
              <a:t>0086-13910490429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12</a:t>
            </a:fld>
            <a:endParaRPr lang="en-US" sz="1400">
              <a:latin typeface="Myriad Pro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 rot="20469794">
            <a:off x="5409228" y="823792"/>
            <a:ext cx="2819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rgbClr val="FF0000"/>
                </a:solidFill>
              </a:rPr>
              <a:t>Updated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54" y="0"/>
            <a:ext cx="8218055" cy="759069"/>
          </a:xfrm>
        </p:spPr>
        <p:txBody>
          <a:bodyPr/>
          <a:lstStyle/>
          <a:p>
            <a:pPr algn="ctr" eaLnBrk="1" hangingPunct="1"/>
            <a:r>
              <a:rPr lang="en-US" dirty="0">
                <a:cs typeface="ＭＳ Ｐゴシック" pitchFamily="-84" charset="-128"/>
              </a:rPr>
              <a:t>Top Level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981" y="914400"/>
            <a:ext cx="8229600" cy="4876800"/>
          </a:xfrm>
        </p:spPr>
        <p:txBody>
          <a:bodyPr/>
          <a:lstStyle/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Meeting Dates: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June 6-8, 2018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9:00 AM – 5:30 PM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Location: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CommScope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19700 Janelia Farm Blvd.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Ashburn, Virginia 20147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USA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Tel: 703-726-5500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Major Airports: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Washington Dulles International Airport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Ronal Reagan National Airport</a:t>
            </a:r>
          </a:p>
          <a:p>
            <a:pPr marL="0" indent="0" eaLnBrk="1" hangingPunct="1"/>
            <a:endParaRPr lang="en-US" sz="1100" dirty="0">
              <a:solidFill>
                <a:srgbClr val="003399"/>
              </a:solidFill>
            </a:endParaRPr>
          </a:p>
          <a:p>
            <a:pPr marL="0" indent="0" eaLnBrk="1" hangingPunct="1"/>
            <a:r>
              <a:rPr lang="en-US" sz="1100" b="1" dirty="0">
                <a:solidFill>
                  <a:srgbClr val="003399"/>
                </a:solidFill>
              </a:rPr>
              <a:t>Registration Fee: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$100 before May 30</a:t>
            </a:r>
            <a:r>
              <a:rPr lang="en-US" sz="1100" baseline="30000" dirty="0">
                <a:solidFill>
                  <a:srgbClr val="003399"/>
                </a:solidFill>
              </a:rPr>
              <a:t>th</a:t>
            </a:r>
            <a:r>
              <a:rPr lang="en-US" sz="1100" dirty="0">
                <a:solidFill>
                  <a:srgbClr val="003399"/>
                </a:solidFill>
              </a:rPr>
              <a:t>.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$150 after May 30</a:t>
            </a:r>
            <a:r>
              <a:rPr lang="en-US" sz="1100" baseline="30000" dirty="0">
                <a:solidFill>
                  <a:srgbClr val="003399"/>
                </a:solidFill>
              </a:rPr>
              <a:t>th</a:t>
            </a:r>
            <a:r>
              <a:rPr lang="en-US" sz="1100" dirty="0">
                <a:solidFill>
                  <a:srgbClr val="003399"/>
                </a:solidFill>
              </a:rPr>
              <a:t>.</a:t>
            </a:r>
          </a:p>
          <a:p>
            <a:pPr marL="0" indent="0" eaLnBrk="1" hangingPunct="1"/>
            <a:r>
              <a:rPr lang="en-US" sz="1100" dirty="0">
                <a:solidFill>
                  <a:srgbClr val="003399"/>
                </a:solidFill>
              </a:rPr>
              <a:t>Lunch and snacks included</a:t>
            </a:r>
          </a:p>
          <a:p>
            <a:pPr marL="0" indent="0" eaLnBrk="1" hangingPunct="1"/>
            <a:r>
              <a:rPr lang="en-US" sz="1100" dirty="0">
                <a:solidFill>
                  <a:srgbClr val="FF0000"/>
                </a:solidFill>
              </a:rPr>
              <a:t>Gluten free and vegetarian food provided on request.  Please email </a:t>
            </a:r>
            <a:r>
              <a:rPr lang="en-US" sz="1100" dirty="0">
                <a:solidFill>
                  <a:srgbClr val="FF0000"/>
                </a:solidFill>
                <a:hlinkClick r:id="rId2"/>
              </a:rPr>
              <a:t>Khalid.al-mufti@commscope.com</a:t>
            </a:r>
            <a:r>
              <a:rPr lang="en-US" sz="1100" dirty="0">
                <a:solidFill>
                  <a:srgbClr val="FF0000"/>
                </a:solidFill>
              </a:rPr>
              <a:t> with your request after you register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0293D-FE1A-204A-81A3-E80A6C60349D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pic>
        <p:nvPicPr>
          <p:cNvPr id="2" name="Picture 2" descr="600cef71-159f-4f8a-a1ec-edc69f0f6444@namprd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486400" cy="35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Top 2 Lodging options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53000"/>
          </a:xfrm>
        </p:spPr>
        <p:txBody>
          <a:bodyPr/>
          <a:lstStyle/>
          <a:p>
            <a:pPr marL="0" indent="0" eaLnBrk="1" hangingPunct="1"/>
            <a:r>
              <a:rPr lang="en-US" sz="1200" b="1" dirty="0"/>
              <a:t>Option 1:</a:t>
            </a:r>
          </a:p>
          <a:p>
            <a:pPr marL="0" indent="0" eaLnBrk="1" hangingPunct="1"/>
            <a:r>
              <a:rPr lang="en-US" sz="1200" b="1" dirty="0"/>
              <a:t>SpringHill Suites by Hilton</a:t>
            </a:r>
          </a:p>
          <a:p>
            <a:pPr marL="0" indent="0" eaLnBrk="1" hangingPunct="1"/>
            <a:r>
              <a:rPr lang="es-ES" sz="1200" dirty="0"/>
              <a:t>20065 Lakeview Center Plaza, Ashburn, VA 20147</a:t>
            </a:r>
            <a:endParaRPr lang="en-US" sz="1200" b="1" dirty="0"/>
          </a:p>
          <a:p>
            <a:pPr marL="0" indent="0" eaLnBrk="1" hangingPunct="1"/>
            <a:r>
              <a:rPr lang="en-US" sz="1200" dirty="0"/>
              <a:t>Block reserved under IEEE 1914.</a:t>
            </a:r>
          </a:p>
          <a:p>
            <a:pPr marL="0" indent="0" eaLnBrk="1" hangingPunct="1"/>
            <a:r>
              <a:rPr lang="en-US" sz="1200" dirty="0"/>
              <a:t>Use this link for online reservation: </a:t>
            </a:r>
            <a:r>
              <a:rPr lang="en-US" sz="1200" b="1" u="sng" dirty="0">
                <a:hlinkClick r:id="rId2"/>
              </a:rPr>
              <a:t>Book your group rate for IEEE 1914 </a:t>
            </a:r>
            <a:endParaRPr lang="en-US" sz="1200" b="1" u="sng" dirty="0"/>
          </a:p>
          <a:p>
            <a:pPr marL="0" indent="0" eaLnBrk="1" hangingPunct="1"/>
            <a:r>
              <a:rPr lang="en-US" sz="1200" u="sng" dirty="0"/>
              <a:t>For reservation by phone call: </a:t>
            </a:r>
            <a:r>
              <a:rPr lang="en-US" sz="1200" dirty="0"/>
              <a:t>703-723-9300 or </a:t>
            </a:r>
            <a:r>
              <a:rPr lang="en-US" sz="1200" dirty="0"/>
              <a:t>1-888-287-9400</a:t>
            </a:r>
            <a:endParaRPr lang="en-US" sz="1200" u="sng" dirty="0"/>
          </a:p>
          <a:p>
            <a:pPr marL="0" indent="0" eaLnBrk="1" hangingPunct="1"/>
            <a:r>
              <a:rPr lang="en-US" sz="1200" dirty="0"/>
              <a:t>Reference code: IEEE 1914</a:t>
            </a:r>
          </a:p>
          <a:p>
            <a:pPr marL="0" indent="0" eaLnBrk="1" hangingPunct="1"/>
            <a:r>
              <a:rPr lang="en-US" sz="1200" b="1" dirty="0"/>
              <a:t>Rate $149 </a:t>
            </a:r>
            <a:r>
              <a:rPr lang="en-US" sz="1200" dirty="0"/>
              <a:t>+ Tax, </a:t>
            </a:r>
            <a:r>
              <a:rPr lang="en-US" sz="1200" b="1" u="sng" dirty="0"/>
              <a:t>rate valid through May 18</a:t>
            </a:r>
            <a:r>
              <a:rPr lang="en-US" sz="1200" b="1" u="sng" baseline="30000" dirty="0"/>
              <a:t>th</a:t>
            </a:r>
            <a:r>
              <a:rPr lang="en-US" sz="1200" dirty="0"/>
              <a:t>.  </a:t>
            </a:r>
            <a:r>
              <a:rPr lang="en-US" sz="1200" b="1" dirty="0">
                <a:solidFill>
                  <a:srgbClr val="FF0000"/>
                </a:solidFill>
              </a:rPr>
              <a:t>Breakfast included</a:t>
            </a:r>
            <a:r>
              <a:rPr lang="en-US" sz="1200" dirty="0"/>
              <a:t>.</a:t>
            </a:r>
          </a:p>
          <a:p>
            <a:pPr marL="0" indent="0" eaLnBrk="1" hangingPunct="1"/>
            <a:r>
              <a:rPr lang="en-US" sz="1200" dirty="0"/>
              <a:t>Block of 15 rooms has been reserved.  Hotel can add 5 more room if block fills a week from the 18</a:t>
            </a:r>
            <a:r>
              <a:rPr lang="en-US" sz="1200" baseline="30000" dirty="0"/>
              <a:t>th</a:t>
            </a:r>
            <a:r>
              <a:rPr lang="en-US" sz="1200" dirty="0"/>
              <a:t>, so we are covered for 20 people.</a:t>
            </a:r>
          </a:p>
          <a:p>
            <a:pPr marL="0" indent="0" eaLnBrk="1" hangingPunct="1"/>
            <a:r>
              <a:rPr lang="en-US" sz="1200" dirty="0"/>
              <a:t>Cancelation policy: 100% refund if canceled at least 48 hours prior to check in date, otherwise will be charged for 1</a:t>
            </a:r>
            <a:r>
              <a:rPr lang="en-US" sz="1200" baseline="30000" dirty="0"/>
              <a:t>st</a:t>
            </a:r>
            <a:r>
              <a:rPr lang="en-US" sz="1200" dirty="0"/>
              <a:t> night.</a:t>
            </a:r>
          </a:p>
          <a:p>
            <a:pPr marL="0" indent="0" eaLnBrk="1" hangingPunct="1"/>
            <a:r>
              <a:rPr lang="fi-FI" sz="1200" dirty="0">
                <a:hlinkClick r:id="rId3"/>
              </a:rPr>
              <a:t>Click here for Hotel website</a:t>
            </a:r>
            <a:endParaRPr lang="fi-FI" sz="1200" dirty="0"/>
          </a:p>
          <a:p>
            <a:pPr marL="0" indent="0" eaLnBrk="1" hangingPunct="1"/>
            <a:br>
              <a:rPr lang="fi-FI" sz="1200" dirty="0"/>
            </a:br>
            <a:r>
              <a:rPr lang="fi-FI" sz="1200" b="1" dirty="0"/>
              <a:t>Option 2:</a:t>
            </a:r>
          </a:p>
          <a:p>
            <a:pPr marL="0" indent="0" eaLnBrk="1" hangingPunct="1"/>
            <a:r>
              <a:rPr lang="en-US" sz="1200" b="1" dirty="0"/>
              <a:t>Double Tree by Hilton Hotel Sterling</a:t>
            </a:r>
          </a:p>
          <a:p>
            <a:pPr marL="0" indent="0" eaLnBrk="1" hangingPunct="1"/>
            <a:r>
              <a:rPr lang="en-US" sz="1200" dirty="0"/>
              <a:t>21611 Atlantic Blvd, Sterling, VA 20166</a:t>
            </a:r>
            <a:endParaRPr lang="fi-FI" sz="1200" dirty="0"/>
          </a:p>
          <a:p>
            <a:pPr marL="0" indent="0" eaLnBrk="1" hangingPunct="1"/>
            <a:r>
              <a:rPr lang="fi-FI" sz="1200" dirty="0"/>
              <a:t>No block reserved.</a:t>
            </a:r>
          </a:p>
          <a:p>
            <a:pPr marL="0" indent="0" eaLnBrk="1" hangingPunct="1"/>
            <a:r>
              <a:rPr lang="fi-FI" sz="1200" dirty="0">
                <a:hlinkClick r:id="rId4"/>
              </a:rPr>
              <a:t>Hotel website</a:t>
            </a:r>
            <a:endParaRPr lang="fi-FI" sz="1200" dirty="0"/>
          </a:p>
          <a:p>
            <a:pPr marL="0" indent="0" algn="ctr" eaLnBrk="1" hangingPunct="1"/>
            <a:r>
              <a:rPr lang="fi-FI" sz="1200" b="1" dirty="0"/>
              <a:t>Additonal options shown on next slide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3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84" y="381000"/>
            <a:ext cx="8364557" cy="457200"/>
          </a:xfrm>
        </p:spPr>
        <p:txBody>
          <a:bodyPr/>
          <a:lstStyle/>
          <a:p>
            <a:r>
              <a:rPr lang="en-US" sz="2000" dirty="0"/>
              <a:t>Additional hotel options within 10 miles of CommScope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59082"/>
              </p:ext>
            </p:extLst>
          </p:nvPr>
        </p:nvGraphicFramePr>
        <p:xfrm>
          <a:off x="838200" y="1066800"/>
          <a:ext cx="6400800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8144">
                  <a:extLst>
                    <a:ext uri="{9D8B030D-6E8A-4147-A177-3AD203B41FA5}">
                      <a16:colId xmlns:a16="http://schemas.microsoft.com/office/drawing/2014/main" val="2332919080"/>
                    </a:ext>
                  </a:extLst>
                </a:gridCol>
                <a:gridCol w="1692656">
                  <a:extLst>
                    <a:ext uri="{9D8B030D-6E8A-4147-A177-3AD203B41FA5}">
                      <a16:colId xmlns:a16="http://schemas.microsoft.com/office/drawing/2014/main" val="3315844397"/>
                    </a:ext>
                  </a:extLst>
                </a:gridCol>
              </a:tblGrid>
              <a:tr h="2808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Hotel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Phone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15558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Lansdown Resort and Spa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(703) 729-8400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4046240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Homewood Suites by Hilton Dulles-North/Loudoun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723-7500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025912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Courtyard by Marriott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(571) 434-6400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8255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Candelwood Suites Washington Dulles sterling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(703) 674-2288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732482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Emabssy Suites Dulles -North/Loudoun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(703) 723-5300</a:t>
                      </a:r>
                      <a:endParaRPr lang="en-US" sz="1200" b="0" i="0" u="none" strike="noStrike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8699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Double Tree by Hilton Sterling - Dulles Airport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230-0077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897854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Residence Inn Dulles Airport at Dulles 28 Centre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421-2000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052753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Hyatt Place Sterling/Dulles Airport-North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444-3909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6633901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Hampton Inn Dulles/Cascades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450-9595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019189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SpringHill Suites by Marriott Dulles Airport (*)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444-3944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7418802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Fairfield Inn &amp; Suites by Marriott at Dulles Airport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435-5300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116747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Best Western Dulles Airport Inn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471-8300</a:t>
                      </a:r>
                      <a:endParaRPr lang="en-US" sz="1200" b="0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778084"/>
                  </a:ext>
                </a:extLst>
              </a:tr>
              <a:tr h="294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Hyatt House Sterling/Dulles Airport-North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(703) 435-9002</a:t>
                      </a:r>
                      <a:endParaRPr lang="en-US" sz="12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708559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4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7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1395" y="228600"/>
            <a:ext cx="8257696" cy="533400"/>
          </a:xfrm>
        </p:spPr>
        <p:txBody>
          <a:bodyPr/>
          <a:lstStyle/>
          <a:p>
            <a:r>
              <a:rPr lang="fi-FI" sz="2000" dirty="0"/>
              <a:t>Transportation from Airports to SpringHill Suites Hotel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1643" y="762000"/>
            <a:ext cx="8077200" cy="51054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From Dulles International Airport (IAD):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Dulles Airport shuttle service Super Shuttle Airport Shuttle </a:t>
            </a:r>
            <a:r>
              <a:rPr lang="en-US" altLang="zh-CN" sz="1400" b="1" dirty="0">
                <a:solidFill>
                  <a:srgbClr val="003399"/>
                </a:solidFill>
                <a:hlinkClick r:id="rId2"/>
              </a:rPr>
              <a:t>https://www.shuttlefare.com/washington_dulles_airport_shuttle_iad</a:t>
            </a:r>
            <a:endParaRPr lang="en-US" altLang="zh-CN" sz="1400" b="1" dirty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Alternatively, SpringHill Suites provides free shuttle to/from IAD.  Contact hotel and arrange based on your travel itinerary (16minutes).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To/from IAD to most hotels Uber is $20 to $30 (25 minutes).</a:t>
            </a:r>
          </a:p>
          <a:p>
            <a:pPr marL="685800" lvl="1" eaLnBrk="1" hangingPunct="1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Taxi to/from IAD fair ~$25.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0" indent="0" eaLnBrk="1" hangingPunct="1"/>
            <a:endParaRPr lang="en-US" altLang="zh-CN" sz="1400" b="1" dirty="0">
              <a:solidFill>
                <a:srgbClr val="003399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5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2895600"/>
            <a:ext cx="360949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6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6" y="373172"/>
            <a:ext cx="8077200" cy="388828"/>
          </a:xfrm>
        </p:spPr>
        <p:txBody>
          <a:bodyPr/>
          <a:lstStyle/>
          <a:p>
            <a:r>
              <a:rPr lang="en-US" sz="2000" dirty="0"/>
              <a:t>Transportation from Airports continued: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6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418" y="838200"/>
            <a:ext cx="7467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3399"/>
                </a:solidFill>
              </a:rPr>
              <a:t>From Ronald Reagan Washington National Airport (DCA):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rgbClr val="003399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3399"/>
                </a:solidFill>
              </a:rPr>
              <a:t>Metro + Uber/Taxi Option: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Take Metro’s Blue line from DCA to Largo Town Center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Exit at Rosslyn Metro Station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From Rosslyn Metro Station take Silver Line to </a:t>
            </a:r>
            <a:r>
              <a:rPr lang="en-US" altLang="zh-CN" sz="1400" b="1" dirty="0" err="1">
                <a:solidFill>
                  <a:srgbClr val="003399"/>
                </a:solidFill>
              </a:rPr>
              <a:t>Wiele</a:t>
            </a:r>
            <a:r>
              <a:rPr lang="en-US" altLang="zh-CN" sz="1400" b="1" dirty="0">
                <a:solidFill>
                  <a:srgbClr val="003399"/>
                </a:solidFill>
              </a:rPr>
              <a:t> Reston East station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Take Uber/Taxi to hotel ($25 to $35).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Duration is 1hr 20min (57mins metro + 20min Uber)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3399"/>
                </a:solidFill>
              </a:rPr>
              <a:t>Uber/Taxi or rental car directly from DCA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3399"/>
                </a:solidFill>
              </a:rPr>
              <a:t>1hr approximate drive time</a:t>
            </a:r>
          </a:p>
          <a:p>
            <a:pPr marL="685800" lvl="1"/>
            <a:endParaRPr lang="en-US" altLang="zh-CN" sz="1400" b="1" dirty="0">
              <a:solidFill>
                <a:srgbClr val="003399"/>
              </a:solidFill>
            </a:endParaRPr>
          </a:p>
          <a:p>
            <a:pPr marL="400050" lvl="1" indent="0" eaLnBrk="1" hangingPunct="1">
              <a:buNone/>
            </a:pPr>
            <a:endParaRPr lang="en-US" altLang="zh-CN" sz="1400" b="1" dirty="0">
              <a:solidFill>
                <a:srgbClr val="0033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657600"/>
            <a:ext cx="6476999" cy="23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6396"/>
            <a:ext cx="8077200" cy="419100"/>
          </a:xfrm>
        </p:spPr>
        <p:txBody>
          <a:bodyPr/>
          <a:lstStyle/>
          <a:p>
            <a:r>
              <a:rPr lang="en-US" sz="2000" dirty="0"/>
              <a:t>Directions from </a:t>
            </a:r>
            <a:r>
              <a:rPr lang="en-US" sz="2000" dirty="0" err="1"/>
              <a:t>SpringHill</a:t>
            </a:r>
            <a:r>
              <a:rPr lang="en-US" sz="2000" dirty="0"/>
              <a:t> Suites Hotel to CommScope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10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From SpringHill Suites Hotel: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Free shuttle, 2.2miles 6min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From other Hotels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Check with Hotel as a shuttle may be provided, otherwise, Uber or taxi is suggested.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5486400" cy="266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746" y="304800"/>
            <a:ext cx="8077200" cy="457200"/>
          </a:xfrm>
        </p:spPr>
        <p:txBody>
          <a:bodyPr/>
          <a:lstStyle/>
          <a:p>
            <a:r>
              <a:rPr lang="fi-FI" sz="2000" dirty="0"/>
              <a:t>Visa </a:t>
            </a:r>
            <a:r>
              <a:rPr lang="fi-FI" sz="2000" dirty="0" err="1"/>
              <a:t>Information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746" y="838200"/>
            <a:ext cx="8077200" cy="4648200"/>
          </a:xfrm>
        </p:spPr>
        <p:txBody>
          <a:bodyPr/>
          <a:lstStyle/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invitation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letter,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please contact with Nicholas Orlando &lt;</a:t>
            </a:r>
            <a:r>
              <a:rPr kumimoji="1" lang="en-US" altLang="zh-CN" dirty="0" err="1"/>
              <a:t>n.orlando@ieee.org</a:t>
            </a:r>
            <a:r>
              <a:rPr kumimoji="1" lang="en-US" altLang="zh-CN" dirty="0"/>
              <a:t>&gt;</a:t>
            </a:r>
            <a:r>
              <a:rPr lang="en-US" altLang="zh-CN" dirty="0"/>
              <a:t> and </a:t>
            </a:r>
            <a:r>
              <a:rPr kumimoji="1" lang="en-US" altLang="zh-CN" dirty="0"/>
              <a:t>provide the following information:</a:t>
            </a:r>
          </a:p>
          <a:p>
            <a:pPr lvl="1"/>
            <a:r>
              <a:rPr kumimoji="1" lang="en-US" altLang="zh-CN" dirty="0"/>
              <a:t>First Name, Last Name:</a:t>
            </a:r>
          </a:p>
          <a:p>
            <a:pPr lvl="1"/>
            <a:r>
              <a:rPr kumimoji="1" lang="en-US" altLang="zh-CN" dirty="0"/>
              <a:t>Company Name:</a:t>
            </a:r>
          </a:p>
          <a:p>
            <a:pPr lvl="1"/>
            <a:r>
              <a:rPr kumimoji="1" lang="en-US" altLang="zh-CN" dirty="0"/>
              <a:t>Company Address:</a:t>
            </a:r>
          </a:p>
          <a:p>
            <a:pPr lvl="1"/>
            <a:r>
              <a:rPr kumimoji="1" lang="en-US" altLang="zh-CN" dirty="0"/>
              <a:t>Company Phone:</a:t>
            </a:r>
          </a:p>
          <a:p>
            <a:pPr lvl="1"/>
            <a:r>
              <a:rPr kumimoji="1" lang="en-US" altLang="zh-CN" dirty="0"/>
              <a:t>Company E-mail:</a:t>
            </a:r>
          </a:p>
          <a:p>
            <a:pPr lvl="1"/>
            <a:r>
              <a:rPr kumimoji="1" lang="en-US" altLang="zh-CN" dirty="0"/>
              <a:t>Mobile Phone (If possible):</a:t>
            </a:r>
          </a:p>
          <a:p>
            <a:pPr lvl="1"/>
            <a:r>
              <a:rPr kumimoji="1" lang="en-US" altLang="zh-CN" dirty="0"/>
              <a:t>Date of Birth:</a:t>
            </a:r>
          </a:p>
          <a:p>
            <a:pPr lvl="1"/>
            <a:r>
              <a:rPr kumimoji="1" lang="en-US" altLang="zh-CN" dirty="0"/>
              <a:t>Place of Birth:</a:t>
            </a:r>
          </a:p>
          <a:p>
            <a:pPr lvl="1"/>
            <a:r>
              <a:rPr kumimoji="1" lang="en-US" altLang="zh-CN" dirty="0"/>
              <a:t>Passport ID Number:</a:t>
            </a:r>
          </a:p>
          <a:p>
            <a:pPr lvl="1"/>
            <a:r>
              <a:rPr kumimoji="1" lang="en-US" altLang="zh-CN" dirty="0"/>
              <a:t>Passport Expiration Date:</a:t>
            </a:r>
          </a:p>
          <a:p>
            <a:pPr lvl="1"/>
            <a:r>
              <a:rPr kumimoji="1" lang="en-US" altLang="zh-CN" dirty="0"/>
              <a:t>Passport Nationality:</a:t>
            </a:r>
            <a:endParaRPr lang="fi-FI" sz="1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8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2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77200" cy="457200"/>
          </a:xfrm>
        </p:spPr>
        <p:txBody>
          <a:bodyPr/>
          <a:lstStyle/>
          <a:p>
            <a:r>
              <a:rPr kumimoji="1" lang="en-US" altLang="zh-CN" sz="2000" dirty="0"/>
              <a:t>Using Metro in Virginia and Washington DC</a:t>
            </a:r>
            <a:endParaRPr kumimoji="1"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3886200"/>
          </a:xfrm>
        </p:spPr>
        <p:txBody>
          <a:bodyPr/>
          <a:lstStyle/>
          <a:p>
            <a:r>
              <a:rPr kumimoji="1" lang="en-US" altLang="zh-CN" dirty="0"/>
              <a:t>- Ashburn is approximately 40 minutes from the Nation’s Capital by car.</a:t>
            </a:r>
          </a:p>
          <a:p>
            <a:r>
              <a:rPr kumimoji="1" lang="en-US" altLang="zh-CN" dirty="0"/>
              <a:t>- </a:t>
            </a:r>
            <a:r>
              <a:rPr kumimoji="1" lang="en-US" altLang="zh-CN" b="1" dirty="0" err="1"/>
              <a:t>Wiehle</a:t>
            </a:r>
            <a:r>
              <a:rPr kumimoji="1" lang="en-US" altLang="zh-CN" b="1" dirty="0"/>
              <a:t>-Reston East Metro Station </a:t>
            </a:r>
            <a:r>
              <a:rPr kumimoji="1" lang="en-US" altLang="zh-CN" dirty="0"/>
              <a:t>is closest Metro Stop to CommScope</a:t>
            </a:r>
          </a:p>
          <a:p>
            <a:pPr marL="914400" lvl="2" indent="0">
              <a:buNone/>
            </a:pPr>
            <a:r>
              <a:rPr kumimoji="1" lang="en-US" altLang="zh-CN" dirty="0"/>
              <a:t>Address:</a:t>
            </a:r>
          </a:p>
          <a:p>
            <a:pPr marL="914400" lvl="2" indent="0">
              <a:buNone/>
            </a:pPr>
            <a:r>
              <a:rPr kumimoji="1" lang="en-US" altLang="zh-CN" dirty="0"/>
              <a:t>1862 </a:t>
            </a:r>
            <a:r>
              <a:rPr kumimoji="1" lang="en-US" altLang="zh-CN" dirty="0" err="1"/>
              <a:t>Wiehle</a:t>
            </a:r>
            <a:r>
              <a:rPr kumimoji="1" lang="en-US" altLang="zh-CN" dirty="0"/>
              <a:t> Avenue</a:t>
            </a:r>
          </a:p>
          <a:p>
            <a:pPr marL="914400" lvl="2" indent="0">
              <a:buNone/>
            </a:pPr>
            <a:r>
              <a:rPr kumimoji="1" lang="en-US" altLang="zh-CN" dirty="0"/>
              <a:t>Reston, VA 20190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CN" dirty="0"/>
              <a:t>It is 20-30 minutes drive from CommScope/</a:t>
            </a:r>
            <a:r>
              <a:rPr kumimoji="1" lang="en-US" altLang="zh-CN" dirty="0" err="1"/>
              <a:t>SpringHill</a:t>
            </a:r>
            <a:r>
              <a:rPr kumimoji="1" lang="en-US" altLang="zh-CN" dirty="0"/>
              <a:t>-Hotel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CN" dirty="0"/>
              <a:t>Approx. $12 round trip cost from </a:t>
            </a:r>
            <a:r>
              <a:rPr kumimoji="1" lang="en-US" altLang="zh-CN" dirty="0" err="1"/>
              <a:t>Wiehle</a:t>
            </a:r>
            <a:r>
              <a:rPr kumimoji="1" lang="en-US" altLang="zh-CN" dirty="0"/>
              <a:t>-Reston to Washington DC.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zh-CN" dirty="0"/>
              <a:t>Visit metro website </a:t>
            </a:r>
            <a:r>
              <a:rPr kumimoji="1" lang="en-US" altLang="zh-CN" dirty="0">
                <a:hlinkClick r:id="rId2"/>
              </a:rPr>
              <a:t>https://www.wmata.com/</a:t>
            </a:r>
            <a:r>
              <a:rPr kumimoji="1" lang="en-US" altLang="zh-CN" dirty="0"/>
              <a:t> to plan your travel</a:t>
            </a: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Date here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Insert Title here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1C35-070C-B34E-A7FF-C7EF50ECC007}" type="slidenum">
              <a:rPr lang="en-US" smtClean="0"/>
              <a:pPr>
                <a:defRPr/>
              </a:pPr>
              <a:t>9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9933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8138</TotalTime>
  <Words>992</Words>
  <Application>Microsoft Office PowerPoint</Application>
  <PresentationFormat>On-screen Show (4:3)</PresentationFormat>
  <Paragraphs>181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Geneva</vt:lpstr>
      <vt:lpstr>Myriad Pro</vt:lpstr>
      <vt:lpstr>Verdana</vt:lpstr>
      <vt:lpstr>Wingdings</vt:lpstr>
      <vt:lpstr>IEEE-SA Powerpoint Template</vt:lpstr>
      <vt:lpstr>PowerPoint Presentation</vt:lpstr>
      <vt:lpstr>Top Level Summary</vt:lpstr>
      <vt:lpstr>Top 2 Lodging options</vt:lpstr>
      <vt:lpstr>Additional hotel options within 10 miles of CommScope</vt:lpstr>
      <vt:lpstr>Transportation from Airports to SpringHill Suites Hotel</vt:lpstr>
      <vt:lpstr>Transportation from Airports continued:</vt:lpstr>
      <vt:lpstr>Directions from SpringHill Suites Hotel to CommScope</vt:lpstr>
      <vt:lpstr>Visa Information</vt:lpstr>
      <vt:lpstr>Using Metro in Virginia and Washington DC</vt:lpstr>
      <vt:lpstr>Virginia nearby attractions </vt:lpstr>
      <vt:lpstr>Top attractions in Washington DC</vt:lpstr>
      <vt:lpstr>Need more help?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Al-Mufti, Khalid</cp:lastModifiedBy>
  <cp:revision>252</cp:revision>
  <cp:lastPrinted>2017-10-19T06:36:55Z</cp:lastPrinted>
  <dcterms:created xsi:type="dcterms:W3CDTF">2014-10-13T13:02:20Z</dcterms:created>
  <dcterms:modified xsi:type="dcterms:W3CDTF">2018-04-24T15:36:03Z</dcterms:modified>
</cp:coreProperties>
</file>