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5" r:id="rId2"/>
    <p:sldId id="321" r:id="rId3"/>
    <p:sldId id="328" r:id="rId4"/>
    <p:sldId id="333" r:id="rId5"/>
    <p:sldId id="334" r:id="rId6"/>
    <p:sldId id="329" r:id="rId7"/>
    <p:sldId id="331" r:id="rId8"/>
    <p:sldId id="336" r:id="rId9"/>
    <p:sldId id="335" r:id="rId10"/>
    <p:sldId id="337" r:id="rId11"/>
    <p:sldId id="338" r:id="rId12"/>
    <p:sldId id="339" r:id="rId13"/>
    <p:sldId id="340" r:id="rId14"/>
  </p:sldIdLst>
  <p:sldSz cx="9144000" cy="6858000" type="screen4x3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7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123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123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408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567" y="3228896"/>
            <a:ext cx="7241117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408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509588"/>
            <a:ext cx="34004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paceneed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halid.al-mufti@commscop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riott.com/hotels/travel/seamc-seattle-marriott-redmond/" TargetMode="External"/><Relationship Id="rId2" Type="http://schemas.openxmlformats.org/officeDocument/2006/relationships/hyperlink" Target="http://www.redmondin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astsidetowncar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c779g@att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utureofflight.org/boeing-tour-seatt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useumoffligh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2667001"/>
            <a:ext cx="3886200" cy="533400"/>
          </a:xfrm>
        </p:spPr>
        <p:txBody>
          <a:bodyPr/>
          <a:lstStyle/>
          <a:p>
            <a:r>
              <a:rPr lang="en-US" dirty="0"/>
              <a:t>Hosted by </a:t>
            </a:r>
            <a:r>
              <a:rPr lang="en-US" dirty="0" smtClean="0"/>
              <a:t>AT&amp;T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IEEE 1914</a:t>
            </a:r>
            <a:r>
              <a:rPr lang="zh-CN" altLang="en-US" dirty="0"/>
              <a:t> </a:t>
            </a:r>
            <a:r>
              <a:rPr lang="en-US" altLang="zh-CN" dirty="0"/>
              <a:t>NGFI</a:t>
            </a:r>
            <a:r>
              <a:rPr lang="zh-CN" altLang="en-US" dirty="0"/>
              <a:t> </a:t>
            </a:r>
            <a:r>
              <a:rPr lang="en-US" altLang="zh-CN" dirty="0"/>
              <a:t>WG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dirty="0" smtClean="0"/>
              <a:t>September 2018 </a:t>
            </a:r>
            <a:r>
              <a:rPr lang="en-US" dirty="0"/>
              <a:t>Meeting Logistics </a:t>
            </a:r>
            <a:r>
              <a:rPr lang="en-US" dirty="0" smtClean="0"/>
              <a:t>v1.0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Attraction: Space Needle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62" y="1562100"/>
            <a:ext cx="5943600" cy="1905000"/>
          </a:xfrm>
        </p:spPr>
        <p:txBody>
          <a:bodyPr/>
          <a:lstStyle/>
          <a:p>
            <a:pPr lvl="1"/>
            <a:r>
              <a:rPr lang="en-US" sz="1400" dirty="0" smtClean="0"/>
              <a:t>What to see: landmark of Seattle, an observation tower</a:t>
            </a:r>
          </a:p>
          <a:p>
            <a:pPr lvl="1"/>
            <a:r>
              <a:rPr lang="en-US" sz="1400" dirty="0"/>
              <a:t>Address:  400 Broad St, Seattle, WA </a:t>
            </a:r>
            <a:r>
              <a:rPr lang="en-US" sz="1400" dirty="0" smtClean="0"/>
              <a:t>98109</a:t>
            </a:r>
          </a:p>
          <a:p>
            <a:pPr lvl="1"/>
            <a:r>
              <a:rPr lang="en-US" sz="1400" dirty="0" smtClean="0"/>
              <a:t>Hours: 8AM-12AM</a:t>
            </a:r>
          </a:p>
          <a:p>
            <a:pPr lvl="1"/>
            <a:r>
              <a:rPr lang="en-US" sz="1400" dirty="0" smtClean="0"/>
              <a:t>General admission: 32$-37$</a:t>
            </a:r>
          </a:p>
          <a:p>
            <a:pPr lvl="1"/>
            <a:r>
              <a:rPr lang="en-US" sz="1400" dirty="0"/>
              <a:t>Web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://www.spaceneedle.com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pPr lvl="1"/>
            <a:r>
              <a:rPr lang="en-US" sz="1400" dirty="0" smtClean="0"/>
              <a:t>Would be a nice night visit after work </a:t>
            </a:r>
            <a:r>
              <a:rPr lang="en-US" sz="1400" dirty="0" err="1" smtClean="0"/>
              <a:t>hous</a:t>
            </a:r>
            <a:endParaRPr lang="en-US" sz="1400" dirty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10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62" y="3962400"/>
            <a:ext cx="5943600" cy="1948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483" y="1638300"/>
            <a:ext cx="251269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8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Restaurants near AT&amp;T office building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876800"/>
          </a:xfrm>
        </p:spPr>
        <p:txBody>
          <a:bodyPr/>
          <a:lstStyle/>
          <a:p>
            <a:r>
              <a:rPr lang="en-US" dirty="0" smtClean="0"/>
              <a:t>Within 15min walk:</a:t>
            </a:r>
          </a:p>
          <a:p>
            <a:r>
              <a:rPr lang="en-US" dirty="0" smtClean="0"/>
              <a:t>American</a:t>
            </a:r>
            <a:r>
              <a:rPr lang="en-US" dirty="0"/>
              <a:t>: BJ's Restaurant &amp; </a:t>
            </a:r>
            <a:r>
              <a:rPr lang="en-US" dirty="0" err="1" smtClean="0"/>
              <a:t>Brewhouse</a:t>
            </a:r>
            <a:r>
              <a:rPr lang="en-US" dirty="0"/>
              <a:t>, (425) 376-1560</a:t>
            </a:r>
          </a:p>
          <a:p>
            <a:r>
              <a:rPr lang="en-US" dirty="0" smtClean="0"/>
              <a:t>American</a:t>
            </a:r>
            <a:r>
              <a:rPr lang="en-US" dirty="0"/>
              <a:t>: Woodblock, (425) 285-9458</a:t>
            </a:r>
          </a:p>
          <a:p>
            <a:r>
              <a:rPr lang="en-US" dirty="0" smtClean="0"/>
              <a:t>Italian: Sages Restaurant</a:t>
            </a:r>
            <a:r>
              <a:rPr lang="en-US" dirty="0"/>
              <a:t>, (425) 881-5004</a:t>
            </a:r>
            <a:endParaRPr lang="en-US" dirty="0" smtClean="0"/>
          </a:p>
          <a:p>
            <a:r>
              <a:rPr lang="en-US" dirty="0" smtClean="0"/>
              <a:t>Japanese: </a:t>
            </a:r>
            <a:r>
              <a:rPr lang="en-US" dirty="0" err="1" smtClean="0"/>
              <a:t>Oto</a:t>
            </a:r>
            <a:r>
              <a:rPr lang="en-US" dirty="0"/>
              <a:t> Sushi, (425) </a:t>
            </a:r>
            <a:r>
              <a:rPr lang="en-US" dirty="0" smtClean="0"/>
              <a:t>558-5888</a:t>
            </a:r>
          </a:p>
          <a:p>
            <a:r>
              <a:rPr lang="en-US" dirty="0"/>
              <a:t>Mexican: El </a:t>
            </a:r>
            <a:r>
              <a:rPr lang="en-US" dirty="0" smtClean="0"/>
              <a:t>Toreador, (425) 883-7570</a:t>
            </a:r>
          </a:p>
          <a:p>
            <a:r>
              <a:rPr lang="en-US" dirty="0"/>
              <a:t>Thai: Noodle Land, (425) </a:t>
            </a:r>
            <a:r>
              <a:rPr lang="en-US" dirty="0" smtClean="0"/>
              <a:t>869-4451</a:t>
            </a:r>
          </a:p>
          <a:p>
            <a:r>
              <a:rPr lang="en-US" dirty="0"/>
              <a:t>French: </a:t>
            </a:r>
            <a:r>
              <a:rPr lang="en-US" dirty="0" err="1"/>
              <a:t>Creperie</a:t>
            </a:r>
            <a:r>
              <a:rPr lang="en-US" dirty="0"/>
              <a:t> de Paris, (425) </a:t>
            </a:r>
            <a:r>
              <a:rPr lang="en-US" dirty="0" smtClean="0"/>
              <a:t>882-4700</a:t>
            </a:r>
          </a:p>
          <a:p>
            <a:r>
              <a:rPr lang="en-US" dirty="0"/>
              <a:t>Mediterranean: Gyros 2 Go, (425) 885-0605</a:t>
            </a:r>
            <a:endParaRPr lang="en-US" dirty="0" smtClean="0"/>
          </a:p>
          <a:p>
            <a:r>
              <a:rPr lang="en-US" dirty="0"/>
              <a:t>Coffee: Victor's Celtic Coffee Co, (425) </a:t>
            </a:r>
            <a:r>
              <a:rPr lang="en-US" dirty="0" smtClean="0"/>
              <a:t>881-6451</a:t>
            </a:r>
          </a:p>
          <a:p>
            <a:r>
              <a:rPr lang="en-US" dirty="0"/>
              <a:t>Burger place: Tipsy </a:t>
            </a:r>
            <a:r>
              <a:rPr lang="en-US" dirty="0" smtClean="0"/>
              <a:t>Cow, (425) 896-8716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11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7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Restaurants near AT&amp;T office building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12</a:t>
            </a:fld>
            <a:endParaRPr lang="en-US" sz="1400">
              <a:latin typeface="Myriad Pr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7162800" cy="429440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 bwMode="auto">
          <a:xfrm>
            <a:off x="3657600" y="4648200"/>
            <a:ext cx="3810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7159" y="51226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AT&amp;T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 bwMode="auto">
          <a:xfrm>
            <a:off x="2057400" y="1676400"/>
            <a:ext cx="1838341" cy="34462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286000" y="3581400"/>
            <a:ext cx="152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15min 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Breakfast places to take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8077200" cy="4648200"/>
          </a:xfrm>
        </p:spPr>
        <p:txBody>
          <a:bodyPr/>
          <a:lstStyle/>
          <a:p>
            <a:r>
              <a:rPr lang="en-US" sz="1200" dirty="0"/>
              <a:t>The French Bakery: (425) </a:t>
            </a:r>
            <a:r>
              <a:rPr lang="en-US" sz="1200" dirty="0" smtClean="0"/>
              <a:t>522-4931</a:t>
            </a:r>
          </a:p>
          <a:p>
            <a:r>
              <a:rPr lang="en-US" sz="1200" dirty="0" err="1" smtClean="0"/>
              <a:t>Kitanda</a:t>
            </a:r>
            <a:r>
              <a:rPr lang="en-US" sz="1200" dirty="0"/>
              <a:t>:(425) </a:t>
            </a:r>
            <a:r>
              <a:rPr lang="en-US" sz="1200" dirty="0" smtClean="0"/>
              <a:t>820-4381</a:t>
            </a:r>
          </a:p>
          <a:p>
            <a:r>
              <a:rPr lang="en-US" sz="1200" dirty="0"/>
              <a:t>The Original Pancake House:(425) </a:t>
            </a:r>
            <a:r>
              <a:rPr lang="en-US" sz="1200" dirty="0" smtClean="0"/>
              <a:t>827-7575</a:t>
            </a:r>
          </a:p>
          <a:p>
            <a:r>
              <a:rPr lang="en-US" sz="1200" dirty="0" err="1"/>
              <a:t>Kringles</a:t>
            </a:r>
            <a:r>
              <a:rPr lang="en-US" sz="1200" dirty="0"/>
              <a:t> Bakery:(425) 558-3688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13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4600"/>
            <a:ext cx="4810125" cy="34611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752600" y="53340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263634"/>
            <a:ext cx="78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AT&amp;T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754" y="0"/>
            <a:ext cx="8218055" cy="759069"/>
          </a:xfrm>
        </p:spPr>
        <p:txBody>
          <a:bodyPr/>
          <a:lstStyle/>
          <a:p>
            <a:pPr algn="ctr" eaLnBrk="1" hangingPunct="1"/>
            <a:r>
              <a:rPr lang="en-US" dirty="0">
                <a:cs typeface="ＭＳ Ｐゴシック" pitchFamily="-84" charset="-128"/>
              </a:rPr>
              <a:t>Top Level 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981" y="914400"/>
            <a:ext cx="8229600" cy="5181600"/>
          </a:xfrm>
        </p:spPr>
        <p:txBody>
          <a:bodyPr/>
          <a:lstStyle/>
          <a:p>
            <a:pPr marL="0" indent="0" eaLnBrk="1" hangingPunct="1"/>
            <a:r>
              <a:rPr lang="en-US" sz="1100" b="1" dirty="0">
                <a:solidFill>
                  <a:srgbClr val="003399"/>
                </a:solidFill>
              </a:rPr>
              <a:t>Meeting Dates:</a:t>
            </a:r>
          </a:p>
          <a:p>
            <a:pPr marL="0" indent="0" eaLnBrk="1" hangingPunct="1"/>
            <a:r>
              <a:rPr lang="en-US" sz="1100" dirty="0" smtClean="0">
                <a:solidFill>
                  <a:srgbClr val="003399"/>
                </a:solidFill>
              </a:rPr>
              <a:t>September 17-20, </a:t>
            </a:r>
            <a:r>
              <a:rPr lang="en-US" sz="1100" dirty="0">
                <a:solidFill>
                  <a:srgbClr val="003399"/>
                </a:solidFill>
              </a:rPr>
              <a:t>2018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9:00 AM – 5:30 PM</a:t>
            </a:r>
          </a:p>
          <a:p>
            <a:pPr marL="0" indent="0" eaLnBrk="1" hangingPunct="1"/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b="1" dirty="0">
                <a:solidFill>
                  <a:srgbClr val="003399"/>
                </a:solidFill>
              </a:rPr>
              <a:t>Location:</a:t>
            </a:r>
          </a:p>
          <a:p>
            <a:pPr marL="0" indent="0" eaLnBrk="1" hangingPunct="1"/>
            <a:r>
              <a:rPr lang="en-US" sz="1100" dirty="0" smtClean="0">
                <a:solidFill>
                  <a:srgbClr val="003399"/>
                </a:solidFill>
              </a:rPr>
              <a:t>AT&amp;T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Conference room: </a:t>
            </a:r>
            <a:r>
              <a:rPr lang="en-US" sz="1100" dirty="0" smtClean="0">
                <a:solidFill>
                  <a:srgbClr val="003399"/>
                </a:solidFill>
              </a:rPr>
              <a:t>03-3057B </a:t>
            </a:r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16331 NE 72ND </a:t>
            </a:r>
            <a:r>
              <a:rPr lang="en-US" sz="1100" dirty="0" smtClean="0">
                <a:solidFill>
                  <a:srgbClr val="003399"/>
                </a:solidFill>
              </a:rPr>
              <a:t>WAY</a:t>
            </a:r>
          </a:p>
          <a:p>
            <a:pPr marL="0" indent="0" eaLnBrk="1" hangingPunct="1"/>
            <a:r>
              <a:rPr lang="en-US" sz="1100" dirty="0" smtClean="0">
                <a:solidFill>
                  <a:srgbClr val="003399"/>
                </a:solidFill>
              </a:rPr>
              <a:t>Redmond, WA 98052</a:t>
            </a:r>
          </a:p>
          <a:p>
            <a:pPr marL="0" indent="0" eaLnBrk="1" hangingPunct="1"/>
            <a:r>
              <a:rPr lang="en-US" sz="1100" dirty="0" smtClean="0">
                <a:solidFill>
                  <a:srgbClr val="003399"/>
                </a:solidFill>
              </a:rPr>
              <a:t>USA</a:t>
            </a:r>
          </a:p>
          <a:p>
            <a:pPr marL="0" indent="0" eaLnBrk="1" hangingPunct="1"/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b="1" dirty="0" smtClean="0">
                <a:solidFill>
                  <a:srgbClr val="003399"/>
                </a:solidFill>
              </a:rPr>
              <a:t>Major </a:t>
            </a:r>
            <a:r>
              <a:rPr lang="en-US" sz="1100" b="1" dirty="0">
                <a:solidFill>
                  <a:srgbClr val="003399"/>
                </a:solidFill>
              </a:rPr>
              <a:t>Airports: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Seattle-Tacoma International </a:t>
            </a:r>
            <a:r>
              <a:rPr lang="en-US" sz="1100" dirty="0" smtClean="0">
                <a:solidFill>
                  <a:srgbClr val="003399"/>
                </a:solidFill>
              </a:rPr>
              <a:t>Airport (SEA)</a:t>
            </a:r>
          </a:p>
          <a:p>
            <a:pPr marL="0" indent="0" eaLnBrk="1" hangingPunct="1"/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b="1" dirty="0">
                <a:solidFill>
                  <a:srgbClr val="003399"/>
                </a:solidFill>
              </a:rPr>
              <a:t>Registration Fee:</a:t>
            </a:r>
          </a:p>
          <a:p>
            <a:pPr marL="0" indent="0" eaLnBrk="1" hangingPunct="1"/>
            <a:r>
              <a:rPr lang="en-US" sz="1100" dirty="0" smtClean="0">
                <a:solidFill>
                  <a:srgbClr val="003399"/>
                </a:solidFill>
              </a:rPr>
              <a:t>$150 </a:t>
            </a:r>
            <a:r>
              <a:rPr lang="en-US" sz="1100" dirty="0">
                <a:solidFill>
                  <a:srgbClr val="003399"/>
                </a:solidFill>
              </a:rPr>
              <a:t>before </a:t>
            </a:r>
            <a:r>
              <a:rPr lang="en-US" sz="1100" dirty="0" smtClean="0">
                <a:solidFill>
                  <a:srgbClr val="003399"/>
                </a:solidFill>
              </a:rPr>
              <a:t>September </a:t>
            </a:r>
            <a:r>
              <a:rPr lang="en-US" sz="1100" dirty="0">
                <a:solidFill>
                  <a:srgbClr val="003399"/>
                </a:solidFill>
              </a:rPr>
              <a:t>1</a:t>
            </a:r>
            <a:r>
              <a:rPr lang="en-US" sz="1100" dirty="0" smtClean="0">
                <a:solidFill>
                  <a:srgbClr val="003399"/>
                </a:solidFill>
              </a:rPr>
              <a:t>0</a:t>
            </a:r>
            <a:r>
              <a:rPr lang="en-US" sz="1100" baseline="30000" dirty="0" smtClean="0">
                <a:solidFill>
                  <a:srgbClr val="003399"/>
                </a:solidFill>
              </a:rPr>
              <a:t>th</a:t>
            </a:r>
            <a:r>
              <a:rPr lang="en-US" sz="1100" dirty="0">
                <a:solidFill>
                  <a:srgbClr val="003399"/>
                </a:solidFill>
              </a:rPr>
              <a:t>.</a:t>
            </a:r>
          </a:p>
          <a:p>
            <a:pPr marL="0" indent="0" eaLnBrk="1" hangingPunct="1"/>
            <a:r>
              <a:rPr lang="en-US" sz="1100" dirty="0" smtClean="0">
                <a:solidFill>
                  <a:srgbClr val="003399"/>
                </a:solidFill>
              </a:rPr>
              <a:t>$200 </a:t>
            </a:r>
            <a:r>
              <a:rPr lang="en-US" sz="1100" dirty="0">
                <a:solidFill>
                  <a:srgbClr val="003399"/>
                </a:solidFill>
              </a:rPr>
              <a:t>after </a:t>
            </a:r>
            <a:r>
              <a:rPr lang="en-US" sz="1100" dirty="0" smtClean="0">
                <a:solidFill>
                  <a:srgbClr val="003399"/>
                </a:solidFill>
              </a:rPr>
              <a:t>September 10</a:t>
            </a:r>
            <a:r>
              <a:rPr lang="en-US" sz="1100" baseline="30000" dirty="0" smtClean="0">
                <a:solidFill>
                  <a:srgbClr val="003399"/>
                </a:solidFill>
              </a:rPr>
              <a:t>th</a:t>
            </a:r>
            <a:r>
              <a:rPr lang="en-US" sz="1100" dirty="0">
                <a:solidFill>
                  <a:srgbClr val="003399"/>
                </a:solidFill>
              </a:rPr>
              <a:t>.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Lunch and snacks </a:t>
            </a:r>
            <a:r>
              <a:rPr lang="en-US" sz="1100" dirty="0" smtClean="0">
                <a:solidFill>
                  <a:srgbClr val="003399"/>
                </a:solidFill>
              </a:rPr>
              <a:t>included.</a:t>
            </a:r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dirty="0" smtClean="0">
                <a:solidFill>
                  <a:srgbClr val="FF0000"/>
                </a:solidFill>
              </a:rPr>
              <a:t>???Gluten </a:t>
            </a:r>
            <a:r>
              <a:rPr lang="en-US" sz="1100" dirty="0">
                <a:solidFill>
                  <a:srgbClr val="FF0000"/>
                </a:solidFill>
              </a:rPr>
              <a:t>free and vegetarian food provided on request.  Please email </a:t>
            </a:r>
            <a:r>
              <a:rPr lang="en-US" sz="1100" dirty="0" smtClean="0">
                <a:solidFill>
                  <a:srgbClr val="FF0000"/>
                </a:solidFill>
              </a:rPr>
              <a:t>lc779g</a:t>
            </a:r>
            <a:r>
              <a:rPr lang="en-US" sz="1100" dirty="0" smtClean="0">
                <a:solidFill>
                  <a:srgbClr val="FF0000"/>
                </a:solidFill>
                <a:hlinkClick r:id="rId2"/>
              </a:rPr>
              <a:t>@att.com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>
                <a:solidFill>
                  <a:srgbClr val="FF0000"/>
                </a:solidFill>
              </a:rPr>
              <a:t>with your request after you register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0293D-FE1A-204A-81A3-E80A6C60349D}" type="slidenum">
              <a:rPr lang="en-US"/>
              <a:pPr/>
              <a:t>2</a:t>
            </a:fld>
            <a:endParaRPr lang="en-US" sz="1400">
              <a:latin typeface="Myriad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786" y="1143000"/>
            <a:ext cx="4973139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Top 2 Lodging options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4953000"/>
          </a:xfrm>
        </p:spPr>
        <p:txBody>
          <a:bodyPr/>
          <a:lstStyle/>
          <a:p>
            <a:pPr marL="0" indent="0" eaLnBrk="1" hangingPunct="1"/>
            <a:r>
              <a:rPr lang="en-US" sz="1200" b="1" dirty="0"/>
              <a:t>Option 1:</a:t>
            </a:r>
          </a:p>
          <a:p>
            <a:pPr marL="0" indent="0" eaLnBrk="1" hangingPunct="1"/>
            <a:r>
              <a:rPr lang="en-US" sz="1200" b="1" dirty="0" smtClean="0"/>
              <a:t>Redmond </a:t>
            </a:r>
            <a:r>
              <a:rPr lang="en-US" sz="1200" b="1" dirty="0"/>
              <a:t>Inn</a:t>
            </a:r>
          </a:p>
          <a:p>
            <a:pPr marL="0" indent="0" eaLnBrk="1" hangingPunct="1"/>
            <a:r>
              <a:rPr lang="en-US" sz="1200" dirty="0"/>
              <a:t>17601 Redmond Way  Redmond, WA 98052</a:t>
            </a:r>
          </a:p>
          <a:p>
            <a:pPr marL="0" indent="0" eaLnBrk="1" hangingPunct="1"/>
            <a:r>
              <a:rPr lang="en-US" sz="1200" dirty="0"/>
              <a:t>Phone: (425) 883-4900   Fax: (425) 869-5838</a:t>
            </a:r>
          </a:p>
          <a:p>
            <a:pPr marL="0" indent="0" eaLnBrk="1" hangingPunct="1"/>
            <a:r>
              <a:rPr lang="en-US" sz="1200" dirty="0" smtClean="0"/>
              <a:t>Block </a:t>
            </a:r>
            <a:r>
              <a:rPr lang="en-US" sz="1200" dirty="0"/>
              <a:t>reserved </a:t>
            </a:r>
            <a:r>
              <a:rPr lang="en-US" sz="1200" dirty="0" smtClean="0"/>
              <a:t>under AT&amp;T </a:t>
            </a:r>
            <a:endParaRPr lang="en-US" sz="1200" dirty="0"/>
          </a:p>
          <a:p>
            <a:pPr marL="0" indent="0" eaLnBrk="1" hangingPunct="1"/>
            <a:r>
              <a:rPr lang="en-US" sz="1200" dirty="0" smtClean="0"/>
              <a:t>Call in and supply </a:t>
            </a:r>
            <a:r>
              <a:rPr lang="en-US" sz="1200" dirty="0"/>
              <a:t>r</a:t>
            </a:r>
            <a:r>
              <a:rPr lang="en-US" sz="1200" dirty="0" smtClean="0"/>
              <a:t>eference </a:t>
            </a:r>
            <a:r>
              <a:rPr lang="en-US" sz="1200" dirty="0"/>
              <a:t>code: </a:t>
            </a:r>
            <a:r>
              <a:rPr lang="en-US" sz="1200" dirty="0" smtClean="0"/>
              <a:t>AT&amp;T Room Block for reservation</a:t>
            </a:r>
            <a:endParaRPr lang="en-US" sz="1200" dirty="0"/>
          </a:p>
          <a:p>
            <a:pPr marL="0" indent="0" eaLnBrk="1" hangingPunct="1"/>
            <a:r>
              <a:rPr lang="en-US" sz="1200" b="1" dirty="0"/>
              <a:t>Rate $</a:t>
            </a:r>
            <a:r>
              <a:rPr lang="en-US" sz="1200" b="1" dirty="0" smtClean="0"/>
              <a:t>122 </a:t>
            </a:r>
            <a:r>
              <a:rPr lang="en-US" sz="1200" dirty="0"/>
              <a:t>+ Tax, </a:t>
            </a:r>
            <a:r>
              <a:rPr lang="en-US" sz="1200" b="1" u="sng" dirty="0"/>
              <a:t>rate valid through </a:t>
            </a:r>
            <a:r>
              <a:rPr lang="en-US" sz="1200" b="1" u="sng" dirty="0" smtClean="0"/>
              <a:t>Sept 5th</a:t>
            </a:r>
            <a:r>
              <a:rPr lang="en-US" sz="1200" dirty="0" smtClean="0"/>
              <a:t>.  </a:t>
            </a:r>
            <a:r>
              <a:rPr lang="en-US" sz="1200" b="1" dirty="0">
                <a:solidFill>
                  <a:srgbClr val="FF0000"/>
                </a:solidFill>
              </a:rPr>
              <a:t>Breakfast included</a:t>
            </a:r>
            <a:r>
              <a:rPr lang="en-US" sz="1200" dirty="0"/>
              <a:t>.</a:t>
            </a:r>
          </a:p>
          <a:p>
            <a:pPr marL="0" indent="0" eaLnBrk="1" hangingPunct="1"/>
            <a:r>
              <a:rPr lang="en-US" sz="1200" dirty="0"/>
              <a:t>Block of 15 rooms has been reserved</a:t>
            </a:r>
            <a:r>
              <a:rPr lang="en-US" sz="1200" dirty="0" smtClean="0"/>
              <a:t>.</a:t>
            </a:r>
            <a:endParaRPr lang="en-US" sz="1200" dirty="0"/>
          </a:p>
          <a:p>
            <a:pPr marL="0" indent="0" eaLnBrk="1" hangingPunct="1"/>
            <a:r>
              <a:rPr lang="en-US" sz="1200" dirty="0"/>
              <a:t>Cancelation policy: </a:t>
            </a:r>
            <a:r>
              <a:rPr lang="en-US" sz="1200" dirty="0" smtClean="0"/>
              <a:t> 24 Hour before the check in date</a:t>
            </a:r>
          </a:p>
          <a:p>
            <a:pPr marL="0" indent="0" eaLnBrk="1" hangingPunct="1"/>
            <a:r>
              <a:rPr lang="en-US" sz="1200" dirty="0" smtClean="0"/>
              <a:t>Hotel </a:t>
            </a:r>
            <a:r>
              <a:rPr lang="en-US" sz="1200" dirty="0"/>
              <a:t>Website: </a:t>
            </a:r>
            <a:r>
              <a:rPr lang="en-US" sz="1200" dirty="0">
                <a:hlinkClick r:id="rId2"/>
              </a:rPr>
              <a:t>http://www.redmondinn.com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pPr marL="0" indent="0" eaLnBrk="1" hangingPunct="1"/>
            <a:r>
              <a:rPr lang="fi-FI" sz="1200" dirty="0"/>
              <a:t/>
            </a:r>
            <a:br>
              <a:rPr lang="fi-FI" sz="1200" dirty="0"/>
            </a:br>
            <a:r>
              <a:rPr lang="fi-FI" sz="1200" b="1" dirty="0"/>
              <a:t>Option 2:</a:t>
            </a:r>
          </a:p>
          <a:p>
            <a:pPr marL="0" indent="0" eaLnBrk="1" hangingPunct="1"/>
            <a:r>
              <a:rPr lang="en-US" sz="1200" b="1" dirty="0"/>
              <a:t>Seattle Marriott Redmond</a:t>
            </a:r>
          </a:p>
          <a:p>
            <a:pPr marL="0" indent="0" eaLnBrk="1" hangingPunct="1"/>
            <a:r>
              <a:rPr lang="en-US" sz="1200" dirty="0"/>
              <a:t>7401 164TH AVE NE REDMOND</a:t>
            </a:r>
          </a:p>
          <a:p>
            <a:pPr marL="0" indent="0" eaLnBrk="1" hangingPunct="1"/>
            <a:r>
              <a:rPr lang="en-US" sz="1200" dirty="0"/>
              <a:t>Redmond, WA 98052,  USA</a:t>
            </a:r>
          </a:p>
          <a:p>
            <a:pPr marL="0" indent="0" eaLnBrk="1" hangingPunct="1"/>
            <a:r>
              <a:rPr lang="en-US" sz="1200" dirty="0"/>
              <a:t>Tel: 425-498-4000</a:t>
            </a:r>
            <a:r>
              <a:rPr lang="fi-FI" sz="1200" dirty="0" smtClean="0"/>
              <a:t>.</a:t>
            </a:r>
          </a:p>
          <a:p>
            <a:pPr marL="0" indent="0" eaLnBrk="1" hangingPunct="1"/>
            <a:r>
              <a:rPr lang="fi-FI" sz="1200" dirty="0" smtClean="0"/>
              <a:t>No block reserved </a:t>
            </a:r>
            <a:endParaRPr lang="fi-FI" sz="1200" dirty="0"/>
          </a:p>
          <a:p>
            <a:pPr marL="0" indent="0" eaLnBrk="1" hangingPunct="1"/>
            <a:r>
              <a:rPr lang="fi-FI" sz="1200" dirty="0" smtClean="0"/>
              <a:t>Hotel Website</a:t>
            </a:r>
            <a:r>
              <a:rPr lang="fi-FI" sz="1200" dirty="0"/>
              <a:t>: </a:t>
            </a:r>
            <a:r>
              <a:rPr lang="fi-FI" sz="1200" dirty="0">
                <a:hlinkClick r:id="rId3"/>
              </a:rPr>
              <a:t>https://www.marriott.com/hotels/travel/seamc-seattle-marriott-redmond</a:t>
            </a:r>
            <a:r>
              <a:rPr lang="fi-FI" sz="1200" dirty="0" smtClean="0">
                <a:hlinkClick r:id="rId3"/>
              </a:rPr>
              <a:t>/</a:t>
            </a:r>
            <a:endParaRPr lang="fi-FI" sz="1200" dirty="0" smtClean="0"/>
          </a:p>
          <a:p>
            <a:pPr marL="0" indent="0" eaLnBrk="1" hangingPunct="1"/>
            <a:endParaRPr lang="fi-FI" sz="1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3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1395" y="228600"/>
            <a:ext cx="8257696" cy="533400"/>
          </a:xfrm>
        </p:spPr>
        <p:txBody>
          <a:bodyPr/>
          <a:lstStyle/>
          <a:p>
            <a:r>
              <a:rPr lang="fi-FI" sz="2000" dirty="0"/>
              <a:t>Transportation from Airports to Redmond </a:t>
            </a:r>
            <a:r>
              <a:rPr lang="fi-FI" sz="2000" dirty="0" smtClean="0"/>
              <a:t>Inn 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1643" y="762000"/>
            <a:ext cx="8077200" cy="510540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3399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From </a:t>
            </a:r>
            <a:r>
              <a:rPr lang="en-US" altLang="zh-CN" sz="1400" b="1" dirty="0" smtClean="0">
                <a:solidFill>
                  <a:srgbClr val="003399"/>
                </a:solidFill>
              </a:rPr>
              <a:t>Seattle-Tacoma </a:t>
            </a:r>
            <a:r>
              <a:rPr lang="en-US" altLang="zh-CN" sz="1400" b="1" dirty="0">
                <a:solidFill>
                  <a:srgbClr val="003399"/>
                </a:solidFill>
              </a:rPr>
              <a:t>International Airport (SEA)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Eastside Town Car &amp; Limousine Service </a:t>
            </a:r>
            <a:endParaRPr lang="en-US" altLang="zh-CN" sz="1400" b="1" dirty="0" smtClean="0">
              <a:solidFill>
                <a:srgbClr val="003399"/>
              </a:solidFill>
            </a:endParaRPr>
          </a:p>
          <a:p>
            <a:pPr marL="1085850" lvl="2" eaLnBrk="1" hangingPunct="1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3399"/>
                </a:solidFill>
              </a:rPr>
              <a:t> </a:t>
            </a:r>
            <a:r>
              <a:rPr lang="en-US" altLang="zh-CN" sz="1200" b="1" dirty="0" smtClean="0">
                <a:solidFill>
                  <a:srgbClr val="003399"/>
                </a:solidFill>
                <a:hlinkClick r:id="rId2"/>
              </a:rPr>
              <a:t>http</a:t>
            </a:r>
            <a:r>
              <a:rPr lang="en-US" altLang="zh-CN" sz="1200" b="1" dirty="0">
                <a:solidFill>
                  <a:srgbClr val="003399"/>
                </a:solidFill>
                <a:hlinkClick r:id="rId2"/>
              </a:rPr>
              <a:t>://www.eastsidetowncars.com</a:t>
            </a:r>
            <a:r>
              <a:rPr lang="en-US" altLang="zh-CN" sz="1200" b="1" dirty="0" smtClean="0">
                <a:solidFill>
                  <a:srgbClr val="003399"/>
                </a:solidFill>
                <a:hlinkClick r:id="rId2"/>
              </a:rPr>
              <a:t>/</a:t>
            </a:r>
            <a:r>
              <a:rPr lang="en-US" altLang="zh-CN" sz="1200" b="1" dirty="0">
                <a:solidFill>
                  <a:srgbClr val="003399"/>
                </a:solidFill>
              </a:rPr>
              <a:t> </a:t>
            </a:r>
            <a:r>
              <a:rPr lang="en-US" altLang="zh-CN" sz="1200" b="1" dirty="0" smtClean="0">
                <a:solidFill>
                  <a:srgbClr val="003399"/>
                </a:solidFill>
              </a:rPr>
              <a:t> $60-85, reservation needed</a:t>
            </a:r>
            <a:endParaRPr lang="en-US" altLang="zh-CN" sz="1400" b="1" dirty="0">
              <a:solidFill>
                <a:srgbClr val="003399"/>
              </a:solidFill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003399"/>
                </a:solidFill>
              </a:rPr>
              <a:t>Shuttle Express, call 1-800-487-7433 for reservation, ~$55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003399"/>
                </a:solidFill>
              </a:rPr>
              <a:t>To/from SEA </a:t>
            </a:r>
            <a:r>
              <a:rPr lang="en-US" altLang="zh-CN" sz="1400" b="1" dirty="0">
                <a:solidFill>
                  <a:srgbClr val="003399"/>
                </a:solidFill>
              </a:rPr>
              <a:t>to </a:t>
            </a:r>
            <a:r>
              <a:rPr lang="en-US" altLang="zh-CN" sz="1400" b="1" dirty="0" smtClean="0">
                <a:solidFill>
                  <a:srgbClr val="003399"/>
                </a:solidFill>
              </a:rPr>
              <a:t>the hotel </a:t>
            </a:r>
            <a:r>
              <a:rPr lang="en-US" altLang="zh-CN" sz="1400" b="1" dirty="0">
                <a:solidFill>
                  <a:srgbClr val="003399"/>
                </a:solidFill>
              </a:rPr>
              <a:t>Uber is </a:t>
            </a:r>
            <a:r>
              <a:rPr lang="en-US" altLang="zh-CN" sz="1400" b="1" dirty="0" smtClean="0">
                <a:solidFill>
                  <a:srgbClr val="003399"/>
                </a:solidFill>
              </a:rPr>
              <a:t>~$45, Taxi ~65$, (~35 </a:t>
            </a:r>
            <a:r>
              <a:rPr lang="en-US" altLang="zh-CN" sz="1400" b="1" dirty="0">
                <a:solidFill>
                  <a:srgbClr val="003399"/>
                </a:solidFill>
              </a:rPr>
              <a:t>minutes).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003399"/>
                </a:solidFill>
              </a:rPr>
              <a:t>Driving: 23miles, ~35min</a:t>
            </a:r>
            <a:endParaRPr lang="en-US" altLang="zh-CN" sz="1400" b="1" dirty="0">
              <a:solidFill>
                <a:srgbClr val="003399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3399"/>
              </a:solidFill>
            </a:endParaRPr>
          </a:p>
          <a:p>
            <a:pPr marL="0" indent="0" eaLnBrk="1" hangingPunct="1"/>
            <a:endParaRPr lang="en-US" altLang="zh-CN" sz="1400" b="1" dirty="0">
              <a:solidFill>
                <a:srgbClr val="003399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590800"/>
            <a:ext cx="405921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6396"/>
            <a:ext cx="8077200" cy="419100"/>
          </a:xfrm>
        </p:spPr>
        <p:txBody>
          <a:bodyPr/>
          <a:lstStyle/>
          <a:p>
            <a:r>
              <a:rPr lang="en-US" sz="2000" dirty="0"/>
              <a:t>Directions from  </a:t>
            </a:r>
            <a:r>
              <a:rPr lang="en-US" sz="2000" dirty="0" smtClean="0"/>
              <a:t>Hotel </a:t>
            </a:r>
            <a:r>
              <a:rPr lang="en-US" sz="2000" dirty="0"/>
              <a:t>to </a:t>
            </a:r>
            <a:r>
              <a:rPr lang="en-US" sz="2000" dirty="0" smtClean="0"/>
              <a:t>AT&amp;T meeting room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10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From Redmond </a:t>
            </a:r>
            <a:r>
              <a:rPr lang="en-US" b="1" dirty="0" smtClean="0"/>
              <a:t>Inn: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Free </a:t>
            </a:r>
            <a:r>
              <a:rPr lang="en-US" dirty="0" smtClean="0"/>
              <a:t>hotel shuttle</a:t>
            </a:r>
            <a:r>
              <a:rPr lang="en-US" dirty="0"/>
              <a:t>, </a:t>
            </a:r>
            <a:r>
              <a:rPr lang="en-US" dirty="0" smtClean="0"/>
              <a:t>2.5miles </a:t>
            </a:r>
            <a:r>
              <a:rPr lang="en-US" dirty="0"/>
              <a:t>8</a:t>
            </a:r>
            <a:r>
              <a:rPr lang="en-US" dirty="0" smtClean="0"/>
              <a:t>min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From other Hotels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Check with Hotel as a shuttle may be provided, otherwise, Uber or taxi is suggested.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5334000" cy="27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5746" y="304800"/>
            <a:ext cx="8077200" cy="457200"/>
          </a:xfrm>
        </p:spPr>
        <p:txBody>
          <a:bodyPr/>
          <a:lstStyle/>
          <a:p>
            <a:r>
              <a:rPr lang="fi-FI" sz="2000" dirty="0"/>
              <a:t>Visa </a:t>
            </a:r>
            <a:r>
              <a:rPr lang="fi-FI" sz="2000" dirty="0" err="1"/>
              <a:t>Information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5746" y="838200"/>
            <a:ext cx="8077200" cy="4648200"/>
          </a:xfrm>
        </p:spPr>
        <p:txBody>
          <a:bodyPr/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invitation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letter,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please contact with Nicholas Orlando &lt;</a:t>
            </a:r>
            <a:r>
              <a:rPr kumimoji="1" lang="en-US" altLang="zh-CN" dirty="0" err="1"/>
              <a:t>n.orlando@ieee.org</a:t>
            </a:r>
            <a:r>
              <a:rPr kumimoji="1" lang="en-US" altLang="zh-CN" dirty="0"/>
              <a:t>&gt;</a:t>
            </a:r>
            <a:r>
              <a:rPr lang="en-US" altLang="zh-CN" dirty="0"/>
              <a:t> and </a:t>
            </a:r>
            <a:r>
              <a:rPr kumimoji="1" lang="en-US" altLang="zh-CN" dirty="0"/>
              <a:t>provide the following information:</a:t>
            </a:r>
          </a:p>
          <a:p>
            <a:pPr lvl="1"/>
            <a:r>
              <a:rPr kumimoji="1" lang="en-US" altLang="zh-CN" dirty="0"/>
              <a:t>First Name, Last Name:</a:t>
            </a:r>
          </a:p>
          <a:p>
            <a:pPr lvl="1"/>
            <a:r>
              <a:rPr kumimoji="1" lang="en-US" altLang="zh-CN" dirty="0"/>
              <a:t>Company Name:</a:t>
            </a:r>
          </a:p>
          <a:p>
            <a:pPr lvl="1"/>
            <a:r>
              <a:rPr kumimoji="1" lang="en-US" altLang="zh-CN" dirty="0"/>
              <a:t>Company Address:</a:t>
            </a:r>
          </a:p>
          <a:p>
            <a:pPr lvl="1"/>
            <a:r>
              <a:rPr kumimoji="1" lang="en-US" altLang="zh-CN" dirty="0"/>
              <a:t>Company Phone:</a:t>
            </a:r>
          </a:p>
          <a:p>
            <a:pPr lvl="1"/>
            <a:r>
              <a:rPr kumimoji="1" lang="en-US" altLang="zh-CN" dirty="0"/>
              <a:t>Company E-mail:</a:t>
            </a:r>
          </a:p>
          <a:p>
            <a:pPr lvl="1"/>
            <a:r>
              <a:rPr kumimoji="1" lang="en-US" altLang="zh-CN" dirty="0"/>
              <a:t>Mobile Phone (If possible):</a:t>
            </a:r>
          </a:p>
          <a:p>
            <a:pPr lvl="1"/>
            <a:r>
              <a:rPr kumimoji="1" lang="en-US" altLang="zh-CN" dirty="0"/>
              <a:t>Date of Birth:</a:t>
            </a:r>
          </a:p>
          <a:p>
            <a:pPr lvl="1"/>
            <a:r>
              <a:rPr kumimoji="1" lang="en-US" altLang="zh-CN" dirty="0"/>
              <a:t>Place of Birth:</a:t>
            </a:r>
          </a:p>
          <a:p>
            <a:pPr lvl="1"/>
            <a:r>
              <a:rPr kumimoji="1" lang="en-US" altLang="zh-CN" dirty="0"/>
              <a:t>Passport ID Number:</a:t>
            </a:r>
          </a:p>
          <a:p>
            <a:pPr lvl="1"/>
            <a:r>
              <a:rPr kumimoji="1" lang="en-US" altLang="zh-CN" dirty="0"/>
              <a:t>Passport Expiration Date:</a:t>
            </a:r>
          </a:p>
          <a:p>
            <a:pPr lvl="1"/>
            <a:r>
              <a:rPr kumimoji="1" lang="en-US" altLang="zh-CN" dirty="0"/>
              <a:t>Passport Nationality:</a:t>
            </a:r>
            <a:endParaRPr lang="fi-FI" sz="1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2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help?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Please</a:t>
            </a:r>
            <a:r>
              <a:rPr lang="zh-CN" altLang="en-US" sz="2400" dirty="0"/>
              <a:t> </a:t>
            </a:r>
            <a:r>
              <a:rPr lang="en-US" altLang="zh-CN" sz="2400" dirty="0"/>
              <a:t>contact:</a:t>
            </a:r>
            <a:endParaRPr lang="en-US" sz="2400" dirty="0"/>
          </a:p>
          <a:p>
            <a:pPr lvl="1"/>
            <a:r>
              <a:rPr lang="en-US" altLang="zh-CN" sz="2400" dirty="0" smtClean="0"/>
              <a:t>Lujing Cai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en-US" altLang="zh-CN" sz="2400" dirty="0" smtClean="0">
                <a:hlinkClick r:id="rId2"/>
              </a:rPr>
              <a:t>lc779g@att.com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en-US" altLang="zh-CN" sz="2400" dirty="0" smtClean="0"/>
              <a:t>1-732-772-5717</a:t>
            </a:r>
            <a:endParaRPr lang="en-US" altLang="zh-CN" sz="2400" dirty="0"/>
          </a:p>
          <a:p>
            <a:pPr lvl="1"/>
            <a:endParaRPr lang="en-US" sz="2400" dirty="0"/>
          </a:p>
          <a:p>
            <a:pPr lvl="1"/>
            <a:r>
              <a:rPr lang="en-US" altLang="zh-CN" sz="2400" dirty="0"/>
              <a:t>Jinri</a:t>
            </a:r>
            <a:r>
              <a:rPr lang="zh-CN" altLang="en-US" sz="2400" dirty="0"/>
              <a:t> </a:t>
            </a:r>
            <a:r>
              <a:rPr lang="en-US" altLang="zh-CN" sz="2400" dirty="0"/>
              <a:t>Huang</a:t>
            </a:r>
            <a:r>
              <a:rPr lang="zh-CN" altLang="en-US" sz="2400" dirty="0"/>
              <a:t> </a:t>
            </a:r>
            <a:r>
              <a:rPr lang="en-US" altLang="zh-CN" sz="2400" dirty="0"/>
              <a:t>(huangjinri@chinamobile.com), WG chair; </a:t>
            </a:r>
            <a:r>
              <a:rPr lang="en-US" altLang="zh-CN" sz="2400" dirty="0">
                <a:solidFill>
                  <a:srgbClr val="FF0000"/>
                </a:solidFill>
              </a:rPr>
              <a:t>0086-13910490429</a:t>
            </a: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5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458200" cy="762000"/>
          </a:xfrm>
        </p:spPr>
        <p:txBody>
          <a:bodyPr/>
          <a:lstStyle/>
          <a:p>
            <a:r>
              <a:rPr lang="en-US" dirty="0" smtClean="0"/>
              <a:t>Attraction: Future of Flight, Boeing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6057900" cy="2819400"/>
          </a:xfrm>
        </p:spPr>
        <p:txBody>
          <a:bodyPr/>
          <a:lstStyle/>
          <a:p>
            <a:pPr lvl="1"/>
            <a:endParaRPr lang="en-US" sz="1200" dirty="0" smtClean="0"/>
          </a:p>
          <a:p>
            <a:pPr lvl="1"/>
            <a:r>
              <a:rPr lang="en-US" sz="1200" dirty="0"/>
              <a:t>What to see: </a:t>
            </a:r>
            <a:r>
              <a:rPr lang="en-US" sz="1200" dirty="0" smtClean="0"/>
              <a:t>view 747</a:t>
            </a:r>
            <a:r>
              <a:rPr lang="en-US" sz="1200" dirty="0"/>
              <a:t>, 767, 777, and 787 </a:t>
            </a:r>
            <a:r>
              <a:rPr lang="en-US" sz="1200" dirty="0" err="1"/>
              <a:t>Dreamliners</a:t>
            </a:r>
            <a:r>
              <a:rPr lang="en-US" sz="1200" dirty="0"/>
              <a:t> on the assembly line before they take to the sky</a:t>
            </a:r>
            <a:endParaRPr lang="en-US" sz="1200" dirty="0" smtClean="0"/>
          </a:p>
          <a:p>
            <a:pPr lvl="1"/>
            <a:r>
              <a:rPr lang="en-US" sz="1200" dirty="0" smtClean="0"/>
              <a:t>Web: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www.futureofflight.org/boeing-tour-seattle</a:t>
            </a:r>
            <a:endParaRPr lang="en-US" sz="1200" dirty="0"/>
          </a:p>
          <a:p>
            <a:pPr lvl="1"/>
            <a:r>
              <a:rPr lang="en-US" sz="1200" dirty="0" smtClean="0"/>
              <a:t>Address: 8415 </a:t>
            </a:r>
            <a:r>
              <a:rPr lang="en-US" sz="1200" dirty="0"/>
              <a:t>Paine Field Blvd, Mukilteo, WA </a:t>
            </a:r>
            <a:r>
              <a:rPr lang="en-US" sz="1200" dirty="0" smtClean="0"/>
              <a:t>98275</a:t>
            </a:r>
          </a:p>
          <a:p>
            <a:pPr lvl="1"/>
            <a:r>
              <a:rPr lang="en-US" sz="1200" dirty="0" smtClean="0"/>
              <a:t>Aviation Center Hours: 8:30AM-5:30:AM</a:t>
            </a:r>
          </a:p>
          <a:p>
            <a:pPr lvl="1"/>
            <a:r>
              <a:rPr lang="en-US" sz="1200" dirty="0" smtClean="0"/>
              <a:t>Boeing Tour Hours:  9:00AM-3:00PM, every 30min apart</a:t>
            </a:r>
          </a:p>
          <a:p>
            <a:pPr lvl="1"/>
            <a:r>
              <a:rPr lang="en-US" sz="1200" dirty="0"/>
              <a:t>Tour duration: 90min</a:t>
            </a:r>
          </a:p>
          <a:p>
            <a:pPr lvl="1"/>
            <a:r>
              <a:rPr lang="en-US" sz="1200" dirty="0" smtClean="0"/>
              <a:t>Tour admission: 25$</a:t>
            </a:r>
          </a:p>
          <a:p>
            <a:pPr lvl="1"/>
            <a:r>
              <a:rPr lang="en-US" sz="1200" dirty="0"/>
              <a:t>Distance to the hotel:  ~40mins </a:t>
            </a:r>
            <a:r>
              <a:rPr lang="en-US" sz="1200" dirty="0" smtClean="0"/>
              <a:t>driving</a:t>
            </a:r>
          </a:p>
          <a:p>
            <a:pPr lvl="1"/>
            <a:r>
              <a:rPr lang="en-US" sz="1200" dirty="0" smtClean="0">
                <a:solidFill>
                  <a:srgbClr val="0070C0"/>
                </a:solidFill>
              </a:rPr>
              <a:t>Online reservation needed ASAP to avoid unavailability 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62" y="1600200"/>
            <a:ext cx="2428875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00"/>
            <a:ext cx="4633912" cy="21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8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Attraction: </a:t>
            </a:r>
            <a:r>
              <a:rPr lang="en-US" dirty="0"/>
              <a:t>The Museum of Flight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850674" cy="4648200"/>
          </a:xfrm>
        </p:spPr>
        <p:txBody>
          <a:bodyPr/>
          <a:lstStyle/>
          <a:p>
            <a:pPr marL="457200" lvl="1" indent="0">
              <a:buNone/>
            </a:pPr>
            <a:endParaRPr lang="en-US" sz="1200" dirty="0" smtClean="0"/>
          </a:p>
          <a:p>
            <a:pPr lvl="1"/>
            <a:r>
              <a:rPr lang="en-US" sz="1200" dirty="0" smtClean="0"/>
              <a:t>What to see:  Hundreds of air crafts</a:t>
            </a:r>
          </a:p>
          <a:p>
            <a:pPr lvl="1"/>
            <a:r>
              <a:rPr lang="en-US" sz="1200" dirty="0" smtClean="0"/>
              <a:t>Address: 9404 </a:t>
            </a:r>
            <a:r>
              <a:rPr lang="en-US" sz="1200" dirty="0"/>
              <a:t>E Marginal Way S, Seattle, WA </a:t>
            </a:r>
            <a:r>
              <a:rPr lang="en-US" sz="1200" dirty="0" smtClean="0"/>
              <a:t>98108</a:t>
            </a:r>
          </a:p>
          <a:p>
            <a:pPr lvl="1"/>
            <a:r>
              <a:rPr lang="en-US" sz="1200" dirty="0" smtClean="0"/>
              <a:t>Distance to the hotel:  ~40mins driving</a:t>
            </a:r>
          </a:p>
          <a:p>
            <a:pPr lvl="1"/>
            <a:r>
              <a:rPr lang="en-US" sz="1200" dirty="0" smtClean="0"/>
              <a:t>Hours:  10AM-5PM</a:t>
            </a:r>
          </a:p>
          <a:p>
            <a:pPr lvl="1"/>
            <a:r>
              <a:rPr lang="en-US" sz="1200" dirty="0" smtClean="0"/>
              <a:t>Admission:22$</a:t>
            </a:r>
          </a:p>
          <a:p>
            <a:pPr lvl="1"/>
            <a:r>
              <a:rPr lang="en-US" sz="1200" i="1" dirty="0" smtClean="0"/>
              <a:t>Web: </a:t>
            </a:r>
            <a:r>
              <a:rPr lang="en-US" sz="1200" i="1" dirty="0" smtClean="0">
                <a:hlinkClick r:id="rId2"/>
              </a:rPr>
              <a:t>www.museumofflight.org</a:t>
            </a:r>
            <a:endParaRPr lang="en-US" sz="1200" i="1" dirty="0" smtClean="0"/>
          </a:p>
          <a:p>
            <a:pPr lvl="1"/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Insert Title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80509"/>
            <a:ext cx="389184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950" y="2057400"/>
            <a:ext cx="3721450" cy="30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47107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9691</TotalTime>
  <Words>763</Words>
  <Application>Microsoft Office PowerPoint</Application>
  <PresentationFormat>On-screen Show (4:3)</PresentationFormat>
  <Paragraphs>166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Geneva</vt:lpstr>
      <vt:lpstr>ＭＳ Ｐゴシック</vt:lpstr>
      <vt:lpstr>Myriad Pro</vt:lpstr>
      <vt:lpstr>Arial</vt:lpstr>
      <vt:lpstr>Verdana</vt:lpstr>
      <vt:lpstr>IEEE-SA Powerpoint Template</vt:lpstr>
      <vt:lpstr>PowerPoint Presentation</vt:lpstr>
      <vt:lpstr>Top Level Summary</vt:lpstr>
      <vt:lpstr>Top 2 Lodging options</vt:lpstr>
      <vt:lpstr>Transportation from Airports to Redmond Inn </vt:lpstr>
      <vt:lpstr>Directions from  Hotel to AT&amp;T meeting room</vt:lpstr>
      <vt:lpstr>Visa Information</vt:lpstr>
      <vt:lpstr>Need more help?</vt:lpstr>
      <vt:lpstr>Attraction: Future of Flight, Boeing Tour</vt:lpstr>
      <vt:lpstr>Attraction: The Museum of Flight</vt:lpstr>
      <vt:lpstr>Attraction: Space Needle</vt:lpstr>
      <vt:lpstr>Restaurants near AT&amp;T office building  </vt:lpstr>
      <vt:lpstr>Restaurants near AT&amp;T office building  </vt:lpstr>
      <vt:lpstr>Breakfast places to take order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CAI, LUJING</cp:lastModifiedBy>
  <cp:revision>311</cp:revision>
  <cp:lastPrinted>2017-10-19T06:36:55Z</cp:lastPrinted>
  <dcterms:created xsi:type="dcterms:W3CDTF">2014-10-13T13:02:20Z</dcterms:created>
  <dcterms:modified xsi:type="dcterms:W3CDTF">2018-09-15T22:32:40Z</dcterms:modified>
</cp:coreProperties>
</file>