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25" r:id="rId2"/>
    <p:sldId id="321" r:id="rId3"/>
    <p:sldId id="328" r:id="rId4"/>
    <p:sldId id="333" r:id="rId5"/>
    <p:sldId id="329" r:id="rId6"/>
    <p:sldId id="331" r:id="rId7"/>
    <p:sldId id="336" r:id="rId8"/>
    <p:sldId id="335" r:id="rId9"/>
  </p:sldIdLst>
  <p:sldSz cx="9144000" cy="6858000" type="screen4x3"/>
  <p:notesSz cx="9874250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FDC82F"/>
    <a:srgbClr val="009FDA"/>
    <a:srgbClr val="001FA1"/>
    <a:srgbClr val="0066A1"/>
    <a:srgbClr val="E37222"/>
    <a:srgbClr val="69BE28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73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3123" y="0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612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3123" y="6456612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B6451FB5-4252-AA4F-BE74-2C59450F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9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5408" y="0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567" y="3228896"/>
            <a:ext cx="7241117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791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5408" y="6457791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7FCCA5F2-1146-D048-AEE3-411CEBD2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0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6913" y="509588"/>
            <a:ext cx="3400425" cy="25495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6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27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D910-186D-B944-A59B-CFB2E82D193D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F26B-5BF7-A441-824D-2B58A1CEF3A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172200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-84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8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2667001"/>
            <a:ext cx="3886200" cy="533400"/>
          </a:xfrm>
        </p:spPr>
        <p:txBody>
          <a:bodyPr/>
          <a:lstStyle/>
          <a:p>
            <a:r>
              <a:rPr lang="en-US" dirty="0"/>
              <a:t>Hosted by </a:t>
            </a:r>
            <a:r>
              <a:rPr lang="en-US" dirty="0" err="1" smtClean="0"/>
              <a:t>Fiberhome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IEEE 1914</a:t>
            </a:r>
            <a:r>
              <a:rPr lang="zh-CN" altLang="en-US" dirty="0"/>
              <a:t> </a:t>
            </a:r>
            <a:r>
              <a:rPr lang="en-US" altLang="zh-CN" dirty="0"/>
              <a:t>NGFI</a:t>
            </a:r>
            <a:r>
              <a:rPr lang="zh-CN" altLang="en-US" dirty="0"/>
              <a:t> </a:t>
            </a:r>
            <a:r>
              <a:rPr lang="en-US" altLang="zh-CN" dirty="0"/>
              <a:t>WG</a:t>
            </a:r>
            <a:r>
              <a:rPr lang="zh-CN" altLang="en-US" dirty="0"/>
              <a:t> </a:t>
            </a:r>
            <a:endParaRPr lang="en-US" dirty="0"/>
          </a:p>
          <a:p>
            <a:r>
              <a:rPr lang="en-US" dirty="0" smtClean="0"/>
              <a:t>December Meeting </a:t>
            </a:r>
            <a:r>
              <a:rPr lang="en-US" dirty="0"/>
              <a:t>Logistics </a:t>
            </a:r>
            <a:r>
              <a:rPr lang="en-US" dirty="0" smtClean="0"/>
              <a:t>v2.0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4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3754" y="0"/>
            <a:ext cx="8218055" cy="759069"/>
          </a:xfrm>
        </p:spPr>
        <p:txBody>
          <a:bodyPr/>
          <a:lstStyle/>
          <a:p>
            <a:pPr algn="ctr" eaLnBrk="1" hangingPunct="1"/>
            <a:r>
              <a:rPr lang="en-US" dirty="0">
                <a:cs typeface="ＭＳ Ｐゴシック" pitchFamily="-84" charset="-128"/>
              </a:rPr>
              <a:t>Top Level Summary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981" y="914400"/>
            <a:ext cx="8229600" cy="5181600"/>
          </a:xfrm>
        </p:spPr>
        <p:txBody>
          <a:bodyPr/>
          <a:lstStyle/>
          <a:p>
            <a:pPr marL="0" indent="0" eaLnBrk="1" hangingPunct="1"/>
            <a:r>
              <a:rPr lang="en-US" sz="1100" b="1" dirty="0">
                <a:solidFill>
                  <a:srgbClr val="003399"/>
                </a:solidFill>
              </a:rPr>
              <a:t>Meeting Dates:</a:t>
            </a:r>
          </a:p>
          <a:p>
            <a:pPr marL="0" indent="0" eaLnBrk="1" hangingPunct="1"/>
            <a:r>
              <a:rPr lang="en-US" sz="1100" dirty="0" smtClean="0">
                <a:solidFill>
                  <a:srgbClr val="003399"/>
                </a:solidFill>
              </a:rPr>
              <a:t>December 04-06, </a:t>
            </a:r>
            <a:r>
              <a:rPr lang="en-US" sz="1100" dirty="0">
                <a:solidFill>
                  <a:srgbClr val="003399"/>
                </a:solidFill>
              </a:rPr>
              <a:t>2018</a:t>
            </a:r>
          </a:p>
          <a:p>
            <a:pPr marL="0" indent="0" eaLnBrk="1" hangingPunct="1"/>
            <a:r>
              <a:rPr lang="en-US" sz="1100" dirty="0">
                <a:solidFill>
                  <a:srgbClr val="003399"/>
                </a:solidFill>
              </a:rPr>
              <a:t>9:00 AM – 5:30 PM</a:t>
            </a:r>
          </a:p>
          <a:p>
            <a:pPr marL="0" indent="0" eaLnBrk="1" hangingPunct="1"/>
            <a:endParaRPr lang="en-US" sz="1100" dirty="0">
              <a:solidFill>
                <a:srgbClr val="003399"/>
              </a:solidFill>
            </a:endParaRPr>
          </a:p>
          <a:p>
            <a:pPr marL="0" indent="0" eaLnBrk="1" hangingPunct="1"/>
            <a:r>
              <a:rPr lang="en-US" sz="1100" b="1" dirty="0">
                <a:solidFill>
                  <a:srgbClr val="003399"/>
                </a:solidFill>
              </a:rPr>
              <a:t>Location:</a:t>
            </a:r>
          </a:p>
          <a:p>
            <a:pPr marL="0" indent="0" eaLnBrk="1" hangingPunct="1"/>
            <a:r>
              <a:rPr lang="en-US" sz="1100" dirty="0" smtClean="0">
                <a:solidFill>
                  <a:srgbClr val="003399"/>
                </a:solidFill>
              </a:rPr>
              <a:t>Swiss Grand Xiamen</a:t>
            </a:r>
          </a:p>
          <a:p>
            <a:pPr marL="0" indent="0" eaLnBrk="1" hangingPunct="1"/>
            <a:r>
              <a:rPr lang="en-US" sz="1100" dirty="0">
                <a:solidFill>
                  <a:srgbClr val="003399"/>
                </a:solidFill>
              </a:rPr>
              <a:t>Conference room: </a:t>
            </a:r>
            <a:r>
              <a:rPr lang="en-US" sz="1100" dirty="0" smtClean="0">
                <a:solidFill>
                  <a:srgbClr val="003399"/>
                </a:solidFill>
              </a:rPr>
              <a:t>Lily Room</a:t>
            </a:r>
            <a:endParaRPr lang="en-US" sz="1100" dirty="0">
              <a:solidFill>
                <a:srgbClr val="003399"/>
              </a:solidFill>
            </a:endParaRPr>
          </a:p>
          <a:p>
            <a:pPr marL="0" indent="0" eaLnBrk="1" hangingPunct="1"/>
            <a:r>
              <a:rPr lang="en-US" sz="1100" dirty="0" smtClean="0">
                <a:solidFill>
                  <a:srgbClr val="003399"/>
                </a:solidFill>
              </a:rPr>
              <a:t>12 </a:t>
            </a:r>
            <a:r>
              <a:rPr lang="en-US" sz="1100" dirty="0" err="1" smtClean="0">
                <a:solidFill>
                  <a:srgbClr val="003399"/>
                </a:solidFill>
              </a:rPr>
              <a:t>Lujiang</a:t>
            </a:r>
            <a:r>
              <a:rPr lang="en-US" sz="1100" dirty="0" smtClean="0">
                <a:solidFill>
                  <a:srgbClr val="003399"/>
                </a:solidFill>
              </a:rPr>
              <a:t> Dao, Xiamen, Fujian, China 361001</a:t>
            </a:r>
          </a:p>
          <a:p>
            <a:pPr marL="0" indent="0" eaLnBrk="1" hangingPunct="1"/>
            <a:endParaRPr lang="en-US" sz="1100" dirty="0">
              <a:solidFill>
                <a:srgbClr val="003399"/>
              </a:solidFill>
            </a:endParaRPr>
          </a:p>
          <a:p>
            <a:pPr marL="0" indent="0" eaLnBrk="1" hangingPunct="1"/>
            <a:r>
              <a:rPr lang="en-US" sz="1100" b="1" dirty="0" smtClean="0">
                <a:solidFill>
                  <a:srgbClr val="003399"/>
                </a:solidFill>
              </a:rPr>
              <a:t>Major </a:t>
            </a:r>
            <a:r>
              <a:rPr lang="en-US" sz="1100" b="1" dirty="0">
                <a:solidFill>
                  <a:srgbClr val="003399"/>
                </a:solidFill>
              </a:rPr>
              <a:t>Airports:</a:t>
            </a:r>
          </a:p>
          <a:p>
            <a:pPr marL="0" indent="0" eaLnBrk="1" hangingPunct="1"/>
            <a:r>
              <a:rPr lang="en-US" sz="1100" dirty="0" smtClean="0">
                <a:solidFill>
                  <a:srgbClr val="003399"/>
                </a:solidFill>
              </a:rPr>
              <a:t>Xiamen </a:t>
            </a:r>
            <a:r>
              <a:rPr lang="en-US" sz="1100" dirty="0" err="1" smtClean="0">
                <a:solidFill>
                  <a:srgbClr val="003399"/>
                </a:solidFill>
              </a:rPr>
              <a:t>Gaoqi</a:t>
            </a:r>
            <a:r>
              <a:rPr lang="en-US" sz="1100" dirty="0" smtClean="0">
                <a:solidFill>
                  <a:srgbClr val="003399"/>
                </a:solidFill>
              </a:rPr>
              <a:t> International </a:t>
            </a:r>
            <a:r>
              <a:rPr lang="en-US" sz="1100" dirty="0" smtClean="0">
                <a:solidFill>
                  <a:srgbClr val="003399"/>
                </a:solidFill>
              </a:rPr>
              <a:t>Airport </a:t>
            </a:r>
            <a:r>
              <a:rPr lang="en-US" sz="1100" dirty="0" smtClean="0">
                <a:solidFill>
                  <a:srgbClr val="FF0000"/>
                </a:solidFill>
              </a:rPr>
              <a:t>(XMN)</a:t>
            </a:r>
            <a:endParaRPr lang="en-US" sz="1100" dirty="0">
              <a:solidFill>
                <a:srgbClr val="003399"/>
              </a:solidFill>
            </a:endParaRPr>
          </a:p>
          <a:p>
            <a:pPr marL="0" indent="0" eaLnBrk="1" hangingPunct="1"/>
            <a:endParaRPr lang="en-US" sz="1100" b="1" dirty="0" smtClean="0">
              <a:solidFill>
                <a:srgbClr val="003399"/>
              </a:solidFill>
            </a:endParaRPr>
          </a:p>
          <a:p>
            <a:pPr marL="0" indent="0" eaLnBrk="1" hangingPunct="1"/>
            <a:r>
              <a:rPr lang="en-US" sz="1100" b="1" dirty="0" smtClean="0"/>
              <a:t>Registration </a:t>
            </a:r>
            <a:r>
              <a:rPr lang="en-US" sz="1100" b="1" dirty="0"/>
              <a:t>Fee:</a:t>
            </a:r>
          </a:p>
          <a:p>
            <a:pPr marL="0" indent="0" eaLnBrk="1" hangingPunct="1"/>
            <a:r>
              <a:rPr lang="en-US" sz="1100" dirty="0" smtClean="0"/>
              <a:t>$</a:t>
            </a:r>
            <a:r>
              <a:rPr lang="en-US" sz="1100" dirty="0" smtClean="0">
                <a:solidFill>
                  <a:srgbClr val="FF0000"/>
                </a:solidFill>
              </a:rPr>
              <a:t>200 </a:t>
            </a:r>
            <a:r>
              <a:rPr lang="en-US" sz="1100" dirty="0" smtClean="0"/>
              <a:t>before </a:t>
            </a:r>
            <a:r>
              <a:rPr lang="en-US" sz="1100" dirty="0" smtClean="0"/>
              <a:t>November 24</a:t>
            </a:r>
            <a:r>
              <a:rPr lang="en-US" sz="1100" baseline="30000" dirty="0" smtClean="0"/>
              <a:t>th</a:t>
            </a:r>
            <a:r>
              <a:rPr lang="en-US" sz="1100" dirty="0"/>
              <a:t>.</a:t>
            </a:r>
          </a:p>
          <a:p>
            <a:pPr marL="0" indent="0" eaLnBrk="1" hangingPunct="1"/>
            <a:r>
              <a:rPr lang="en-US" sz="1100" dirty="0" smtClean="0"/>
              <a:t>$</a:t>
            </a:r>
            <a:r>
              <a:rPr lang="en-US" sz="1100" dirty="0" smtClean="0">
                <a:solidFill>
                  <a:srgbClr val="FF0000"/>
                </a:solidFill>
              </a:rPr>
              <a:t>300 </a:t>
            </a:r>
            <a:r>
              <a:rPr lang="en-US" sz="1100" dirty="0" smtClean="0"/>
              <a:t>after </a:t>
            </a:r>
            <a:r>
              <a:rPr lang="en-US" sz="1100" dirty="0" smtClean="0"/>
              <a:t>November 24</a:t>
            </a:r>
            <a:r>
              <a:rPr lang="en-US" sz="1100" baseline="30000" dirty="0" smtClean="0"/>
              <a:t>th</a:t>
            </a:r>
            <a:r>
              <a:rPr lang="en-US" sz="1100" dirty="0"/>
              <a:t>.</a:t>
            </a:r>
          </a:p>
          <a:p>
            <a:pPr marL="0" indent="0" eaLnBrk="1" hangingPunct="1"/>
            <a:r>
              <a:rPr lang="en-US" sz="1100" dirty="0"/>
              <a:t>Lunch and snacks </a:t>
            </a:r>
            <a:r>
              <a:rPr lang="en-US" sz="1100" dirty="0" smtClean="0"/>
              <a:t>included.</a:t>
            </a:r>
            <a:endParaRPr lang="en-US" sz="1100" dirty="0"/>
          </a:p>
          <a:p>
            <a:pPr marL="0" indent="0" eaLnBrk="1" hangingPunct="1"/>
            <a:r>
              <a:rPr lang="en-US" sz="1100" dirty="0" smtClean="0"/>
              <a:t>Gluten </a:t>
            </a:r>
            <a:r>
              <a:rPr lang="en-US" sz="1100" dirty="0"/>
              <a:t>free and vegetarian food provided on request.  Please email </a:t>
            </a:r>
            <a:r>
              <a:rPr lang="en-US" sz="1100" dirty="0" err="1" smtClean="0"/>
              <a:t>zzhou@fiberhome.com</a:t>
            </a:r>
            <a:r>
              <a:rPr lang="en-US" sz="1100" dirty="0" smtClean="0"/>
              <a:t> </a:t>
            </a:r>
            <a:r>
              <a:rPr lang="en-US" sz="1100" dirty="0"/>
              <a:t>with your request after you </a:t>
            </a:r>
            <a:r>
              <a:rPr lang="en-US" sz="1100" dirty="0" smtClean="0"/>
              <a:t>register.</a:t>
            </a:r>
            <a:endParaRPr lang="en-US" sz="1100" dirty="0"/>
          </a:p>
        </p:txBody>
      </p:sp>
      <p:sp>
        <p:nvSpPr>
          <p:cNvPr id="1946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B0293D-FE1A-204A-81A3-E80A6C60349D}" type="slidenum">
              <a:rPr lang="en-US"/>
              <a:pPr/>
              <a:t>2</a:t>
            </a:fld>
            <a:endParaRPr lang="en-US" sz="1400">
              <a:latin typeface="Myriad Pro" charset="0"/>
            </a:endParaRPr>
          </a:p>
        </p:txBody>
      </p:sp>
      <p:pic>
        <p:nvPicPr>
          <p:cNvPr id="6" name="图片 5" descr="Exterior-1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1214422"/>
            <a:ext cx="4479614" cy="3514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Lodging</a:t>
            </a:r>
            <a:r>
              <a:rPr lang="fi-FI" dirty="0" smtClean="0"/>
              <a:t> </a:t>
            </a:r>
            <a:r>
              <a:rPr lang="fi-FI" dirty="0" smtClean="0"/>
              <a:t>option: </a:t>
            </a:r>
            <a:r>
              <a:rPr lang="en-US" altLang="zh-CN" dirty="0">
                <a:solidFill>
                  <a:srgbClr val="FF0000"/>
                </a:solidFill>
              </a:rPr>
              <a:t>Swiss Grand Hotel 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143000"/>
            <a:ext cx="8077200" cy="4953000"/>
          </a:xfrm>
        </p:spPr>
        <p:txBody>
          <a:bodyPr/>
          <a:lstStyle/>
          <a:p>
            <a:pPr marL="171450" indent="-171450" eaLnBrk="1" hangingPunct="1">
              <a:buFont typeface="Arial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12 </a:t>
            </a:r>
            <a:r>
              <a:rPr lang="en-US" sz="1400" dirty="0" err="1" smtClean="0">
                <a:solidFill>
                  <a:srgbClr val="FF0000"/>
                </a:solidFill>
              </a:rPr>
              <a:t>Lujiang</a:t>
            </a:r>
            <a:r>
              <a:rPr lang="en-US" sz="1400" dirty="0" smtClean="0">
                <a:solidFill>
                  <a:srgbClr val="FF0000"/>
                </a:solidFill>
              </a:rPr>
              <a:t> Dao, Xiamen, Fujian, China 361001</a:t>
            </a:r>
          </a:p>
          <a:p>
            <a:pPr marL="171450" indent="-171450" eaLnBrk="1" hangingPunct="1">
              <a:buFont typeface="Arial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Phone</a:t>
            </a:r>
            <a:r>
              <a:rPr lang="en-US" sz="1400" dirty="0">
                <a:solidFill>
                  <a:srgbClr val="FF0000"/>
                </a:solidFill>
              </a:rPr>
              <a:t>: </a:t>
            </a:r>
            <a:r>
              <a:rPr lang="en-US" sz="1400" dirty="0" smtClean="0">
                <a:solidFill>
                  <a:srgbClr val="FF0000"/>
                </a:solidFill>
              </a:rPr>
              <a:t>(86) 592-6366666  </a:t>
            </a:r>
            <a:r>
              <a:rPr lang="en-US" sz="1400" dirty="0">
                <a:solidFill>
                  <a:srgbClr val="FF0000"/>
                </a:solidFill>
              </a:rPr>
              <a:t>Fax: </a:t>
            </a:r>
            <a:r>
              <a:rPr lang="en-US" sz="1400" dirty="0" smtClean="0">
                <a:solidFill>
                  <a:srgbClr val="FF0000"/>
                </a:solidFill>
              </a:rPr>
              <a:t>(86) 592-2971918</a:t>
            </a:r>
            <a:endParaRPr lang="en-US" sz="1400" dirty="0">
              <a:solidFill>
                <a:srgbClr val="FF0000"/>
              </a:solidFill>
            </a:endParaRPr>
          </a:p>
          <a:p>
            <a:pPr marL="171450" indent="-171450" eaLnBrk="1" hangingPunct="1">
              <a:buFont typeface="Arial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Hotel </a:t>
            </a:r>
            <a:r>
              <a:rPr lang="en-US" sz="1400" dirty="0">
                <a:solidFill>
                  <a:srgbClr val="FF0000"/>
                </a:solidFill>
              </a:rPr>
              <a:t>Website: </a:t>
            </a:r>
            <a:r>
              <a:rPr lang="en-US" sz="1400" dirty="0" smtClean="0">
                <a:solidFill>
                  <a:srgbClr val="FF0000"/>
                </a:solidFill>
              </a:rPr>
              <a:t>http://</a:t>
            </a:r>
            <a:r>
              <a:rPr lang="en-US" sz="1400" dirty="0" err="1" smtClean="0">
                <a:solidFill>
                  <a:srgbClr val="FF0000"/>
                </a:solidFill>
              </a:rPr>
              <a:t>www.swissinternationalxiamen.com.cn</a:t>
            </a:r>
            <a:r>
              <a:rPr lang="en-US" sz="1400" dirty="0" smtClean="0">
                <a:solidFill>
                  <a:srgbClr val="FF0000"/>
                </a:solidFill>
              </a:rPr>
              <a:t>/</a:t>
            </a:r>
            <a:endParaRPr lang="fi-FI" sz="1400" dirty="0">
              <a:solidFill>
                <a:srgbClr val="FF0000"/>
              </a:solidFill>
            </a:endParaRPr>
          </a:p>
          <a:p>
            <a:pPr marL="171450" indent="-171450" eaLnBrk="1" hangingPunct="1">
              <a:buFont typeface="Arial"/>
              <a:buChar char="•"/>
            </a:pPr>
            <a:r>
              <a:rPr lang="fi-FI" sz="1400" dirty="0" smtClean="0">
                <a:solidFill>
                  <a:srgbClr val="FF0000"/>
                </a:solidFill>
              </a:rPr>
              <a:t>For </a:t>
            </a:r>
            <a:r>
              <a:rPr lang="fi-FI" sz="1400" dirty="0" err="1" smtClean="0">
                <a:solidFill>
                  <a:srgbClr val="FF0000"/>
                </a:solidFill>
              </a:rPr>
              <a:t>room</a:t>
            </a:r>
            <a:r>
              <a:rPr lang="fi-FI" sz="1400" dirty="0" smtClean="0">
                <a:solidFill>
                  <a:srgbClr val="FF0000"/>
                </a:solidFill>
              </a:rPr>
              <a:t> </a:t>
            </a:r>
            <a:r>
              <a:rPr lang="fi-FI" sz="1400" dirty="0" err="1" smtClean="0">
                <a:solidFill>
                  <a:srgbClr val="FF0000"/>
                </a:solidFill>
              </a:rPr>
              <a:t>reservation</a:t>
            </a:r>
            <a:r>
              <a:rPr lang="fi-FI" sz="1400" dirty="0" smtClean="0">
                <a:solidFill>
                  <a:srgbClr val="FF0000"/>
                </a:solidFill>
              </a:rPr>
              <a:t>, </a:t>
            </a:r>
            <a:r>
              <a:rPr lang="fi-FI" sz="1400" dirty="0" err="1" smtClean="0">
                <a:solidFill>
                  <a:srgbClr val="FF0000"/>
                </a:solidFill>
              </a:rPr>
              <a:t>please</a:t>
            </a:r>
            <a:r>
              <a:rPr lang="fi-FI" sz="1400" dirty="0" smtClean="0">
                <a:solidFill>
                  <a:srgbClr val="FF0000"/>
                </a:solidFill>
              </a:rPr>
              <a:t> </a:t>
            </a:r>
            <a:r>
              <a:rPr lang="fi-FI" sz="1400" dirty="0" err="1" smtClean="0">
                <a:solidFill>
                  <a:srgbClr val="FF0000"/>
                </a:solidFill>
              </a:rPr>
              <a:t>email</a:t>
            </a:r>
            <a:r>
              <a:rPr lang="fi-FI" sz="1400" dirty="0" smtClean="0">
                <a:solidFill>
                  <a:srgbClr val="FF0000"/>
                </a:solidFill>
              </a:rPr>
              <a:t> </a:t>
            </a:r>
            <a:r>
              <a:rPr lang="fi-FI" sz="1400" dirty="0" smtClean="0">
                <a:solidFill>
                  <a:srgbClr val="FF0000"/>
                </a:solidFill>
              </a:rPr>
              <a:t>to</a:t>
            </a:r>
          </a:p>
          <a:p>
            <a:pPr marL="571500" lvl="1" indent="-171450" eaLnBrk="1" hangingPunct="1">
              <a:buFont typeface="Arial"/>
              <a:buChar char="•"/>
            </a:pPr>
            <a:r>
              <a:rPr lang="en-US" altLang="zh-CN" sz="1400" dirty="0" err="1">
                <a:solidFill>
                  <a:srgbClr val="FF0000"/>
                </a:solidFill>
              </a:rPr>
              <a:t>Tracy.yang@</a:t>
            </a:r>
            <a:r>
              <a:rPr lang="en-US" altLang="zh-CN" sz="1400" dirty="0" err="1" smtClean="0">
                <a:solidFill>
                  <a:srgbClr val="FF0000"/>
                </a:solidFill>
              </a:rPr>
              <a:t>swissgrandxiamen.com.cn</a:t>
            </a:r>
            <a:r>
              <a:rPr lang="en-US" altLang="zh-CN" sz="1400" dirty="0" smtClean="0">
                <a:solidFill>
                  <a:srgbClr val="FF0000"/>
                </a:solidFill>
              </a:rPr>
              <a:t> and copy</a:t>
            </a:r>
            <a:endParaRPr lang="fi-FI" sz="1400" dirty="0" smtClean="0">
              <a:solidFill>
                <a:srgbClr val="FF0000"/>
              </a:solidFill>
            </a:endParaRPr>
          </a:p>
          <a:p>
            <a:pPr marL="971550" lvl="2" indent="-171450" eaLnBrk="1" hangingPunct="1">
              <a:buFont typeface="Arial"/>
              <a:buChar char="•"/>
            </a:pPr>
            <a:r>
              <a:rPr lang="fi-FI" sz="1050" dirty="0" err="1" smtClean="0">
                <a:solidFill>
                  <a:srgbClr val="FF0000"/>
                </a:solidFill>
              </a:rPr>
              <a:t>huangjinri@chinamobile.com</a:t>
            </a:r>
            <a:r>
              <a:rPr lang="fi-FI" sz="1050" dirty="0" smtClean="0">
                <a:solidFill>
                  <a:srgbClr val="FF0000"/>
                </a:solidFill>
              </a:rPr>
              <a:t> and</a:t>
            </a:r>
          </a:p>
          <a:p>
            <a:pPr marL="971550" lvl="2" indent="-171450" eaLnBrk="1" hangingPunct="1">
              <a:buFont typeface="Arial"/>
              <a:buChar char="•"/>
            </a:pPr>
            <a:r>
              <a:rPr lang="fi-FI" sz="1050" dirty="0" err="1" smtClean="0">
                <a:solidFill>
                  <a:srgbClr val="FF0000"/>
                </a:solidFill>
              </a:rPr>
              <a:t>zzhou@fiberhome.com</a:t>
            </a:r>
            <a:endParaRPr lang="fi-FI" sz="1050" dirty="0" smtClean="0">
              <a:solidFill>
                <a:srgbClr val="FF0000"/>
              </a:solidFill>
            </a:endParaRPr>
          </a:p>
          <a:p>
            <a:pPr marL="0" indent="0" eaLnBrk="1" hangingPunct="1"/>
            <a:r>
              <a:rPr lang="fi-FI" sz="1400" dirty="0" smtClean="0">
                <a:solidFill>
                  <a:srgbClr val="FF0000"/>
                </a:solidFill>
              </a:rPr>
              <a:t>	</a:t>
            </a:r>
            <a:r>
              <a:rPr lang="fi-FI" sz="1400" dirty="0" err="1" smtClean="0">
                <a:solidFill>
                  <a:srgbClr val="FF0000"/>
                </a:solidFill>
              </a:rPr>
              <a:t>indicating</a:t>
            </a:r>
            <a:r>
              <a:rPr lang="fi-FI" sz="1400" dirty="0" smtClean="0">
                <a:solidFill>
                  <a:srgbClr val="FF0000"/>
                </a:solidFill>
              </a:rPr>
              <a:t> the </a:t>
            </a:r>
            <a:r>
              <a:rPr lang="fi-FI" sz="1400" dirty="0" err="1" smtClean="0">
                <a:solidFill>
                  <a:srgbClr val="FF0000"/>
                </a:solidFill>
              </a:rPr>
              <a:t>code</a:t>
            </a:r>
            <a:r>
              <a:rPr lang="fi-FI" sz="1400" dirty="0" smtClean="0">
                <a:solidFill>
                  <a:srgbClr val="FF0000"/>
                </a:solidFill>
              </a:rPr>
              <a:t> of ”IEEE 1914” and the </a:t>
            </a:r>
            <a:r>
              <a:rPr lang="fi-FI" sz="1400" dirty="0" err="1" smtClean="0">
                <a:solidFill>
                  <a:srgbClr val="FF0000"/>
                </a:solidFill>
              </a:rPr>
              <a:t>information</a:t>
            </a:r>
            <a:r>
              <a:rPr lang="fi-FI" sz="1400" dirty="0" smtClean="0">
                <a:solidFill>
                  <a:srgbClr val="FF0000"/>
                </a:solidFill>
              </a:rPr>
              <a:t> of </a:t>
            </a:r>
            <a:r>
              <a:rPr lang="fi-FI" sz="1400" dirty="0" err="1" smtClean="0">
                <a:solidFill>
                  <a:srgbClr val="FF0000"/>
                </a:solidFill>
              </a:rPr>
              <a:t>your</a:t>
            </a:r>
            <a:r>
              <a:rPr lang="fi-FI" sz="1400" dirty="0" smtClean="0">
                <a:solidFill>
                  <a:srgbClr val="FF0000"/>
                </a:solidFill>
              </a:rPr>
              <a:t> </a:t>
            </a:r>
            <a:r>
              <a:rPr lang="fi-FI" sz="1400" dirty="0" err="1" smtClean="0">
                <a:solidFill>
                  <a:srgbClr val="FF0000"/>
                </a:solidFill>
              </a:rPr>
              <a:t>name</a:t>
            </a:r>
            <a:r>
              <a:rPr lang="fi-FI" sz="1400" dirty="0" smtClean="0">
                <a:solidFill>
                  <a:srgbClr val="FF0000"/>
                </a:solidFill>
              </a:rPr>
              <a:t>, </a:t>
            </a:r>
            <a:r>
              <a:rPr lang="fi-FI" sz="1400" dirty="0" err="1" smtClean="0">
                <a:solidFill>
                  <a:srgbClr val="FF0000"/>
                </a:solidFill>
              </a:rPr>
              <a:t>check</a:t>
            </a:r>
            <a:r>
              <a:rPr lang="fi-FI" sz="1400" dirty="0" err="1" smtClean="0">
                <a:solidFill>
                  <a:srgbClr val="FF0000"/>
                </a:solidFill>
              </a:rPr>
              <a:t>-</a:t>
            </a:r>
            <a:r>
              <a:rPr lang="fi-FI" sz="1400" dirty="0" smtClean="0">
                <a:solidFill>
                  <a:srgbClr val="FF0000"/>
                </a:solidFill>
              </a:rPr>
              <a:t>	in </a:t>
            </a:r>
            <a:r>
              <a:rPr lang="fi-FI" sz="1400" dirty="0" smtClean="0">
                <a:solidFill>
                  <a:srgbClr val="FF0000"/>
                </a:solidFill>
              </a:rPr>
              <a:t>and </a:t>
            </a:r>
            <a:r>
              <a:rPr lang="fi-FI" sz="1400" dirty="0" err="1" smtClean="0">
                <a:solidFill>
                  <a:srgbClr val="FF0000"/>
                </a:solidFill>
              </a:rPr>
              <a:t>check-out</a:t>
            </a:r>
            <a:r>
              <a:rPr lang="fi-FI" sz="1400" dirty="0" smtClean="0">
                <a:solidFill>
                  <a:srgbClr val="FF0000"/>
                </a:solidFill>
              </a:rPr>
              <a:t> </a:t>
            </a:r>
            <a:r>
              <a:rPr lang="fi-FI" sz="1400" dirty="0" err="1" smtClean="0">
                <a:solidFill>
                  <a:srgbClr val="FF0000"/>
                </a:solidFill>
              </a:rPr>
              <a:t>date</a:t>
            </a:r>
            <a:r>
              <a:rPr lang="fi-FI" sz="1400" dirty="0" smtClean="0">
                <a:solidFill>
                  <a:srgbClr val="FF0000"/>
                </a:solidFill>
              </a:rPr>
              <a:t>, </a:t>
            </a:r>
            <a:r>
              <a:rPr lang="fi-FI" sz="1400" dirty="0" err="1" smtClean="0">
                <a:solidFill>
                  <a:srgbClr val="FF0000"/>
                </a:solidFill>
              </a:rPr>
              <a:t>type</a:t>
            </a:r>
            <a:r>
              <a:rPr lang="fi-FI" sz="1400" dirty="0" smtClean="0">
                <a:solidFill>
                  <a:srgbClr val="FF0000"/>
                </a:solidFill>
              </a:rPr>
              <a:t> of </a:t>
            </a:r>
            <a:r>
              <a:rPr lang="fi-FI" sz="1400" dirty="0" err="1" smtClean="0">
                <a:solidFill>
                  <a:srgbClr val="FF0000"/>
                </a:solidFill>
              </a:rPr>
              <a:t>room</a:t>
            </a:r>
            <a:endParaRPr lang="fi-FI" sz="1400" dirty="0">
              <a:solidFill>
                <a:srgbClr val="FF0000"/>
              </a:solidFill>
            </a:endParaRPr>
          </a:p>
          <a:p>
            <a:pPr marL="171450" indent="-171450" eaLnBrk="1" hangingPunct="1">
              <a:buFont typeface="Arial"/>
              <a:buChar char="•"/>
            </a:pPr>
            <a:r>
              <a:rPr lang="en-US" altLang="zh-CN" sz="1400" dirty="0" smtClean="0">
                <a:solidFill>
                  <a:srgbClr val="FF0000"/>
                </a:solidFill>
              </a:rPr>
              <a:t>No guaranteed blocks of room, thus, it is encouraged to make the reservation ASAP (see the cancellation policy below)</a:t>
            </a:r>
            <a:endParaRPr lang="fi-FI" sz="1400" dirty="0" smtClean="0">
              <a:solidFill>
                <a:srgbClr val="FF0000"/>
              </a:solidFill>
            </a:endParaRPr>
          </a:p>
          <a:p>
            <a:pPr marL="171450" indent="-171450" eaLnBrk="1" hangingPunct="1">
              <a:buFont typeface="Arial"/>
              <a:buChar char="•"/>
            </a:pPr>
            <a:r>
              <a:rPr lang="fi-FI" sz="1400" dirty="0" err="1" smtClean="0">
                <a:solidFill>
                  <a:srgbClr val="FF0000"/>
                </a:solidFill>
              </a:rPr>
              <a:t>Price</a:t>
            </a:r>
            <a:r>
              <a:rPr lang="fi-FI" sz="1400" dirty="0" smtClean="0">
                <a:solidFill>
                  <a:srgbClr val="FF0000"/>
                </a:solidFill>
              </a:rPr>
              <a:t>: 880rmb (</a:t>
            </a:r>
            <a:r>
              <a:rPr lang="fi-FI" sz="1400" dirty="0" err="1" smtClean="0">
                <a:solidFill>
                  <a:srgbClr val="FF0000"/>
                </a:solidFill>
              </a:rPr>
              <a:t>around</a:t>
            </a:r>
            <a:r>
              <a:rPr lang="fi-FI" sz="1400" dirty="0" smtClean="0">
                <a:solidFill>
                  <a:srgbClr val="FF0000"/>
                </a:solidFill>
              </a:rPr>
              <a:t> 130USD), </a:t>
            </a:r>
            <a:r>
              <a:rPr lang="fi-FI" sz="1400" dirty="0" err="1" smtClean="0">
                <a:solidFill>
                  <a:srgbClr val="FF0000"/>
                </a:solidFill>
              </a:rPr>
              <a:t>including</a:t>
            </a:r>
            <a:r>
              <a:rPr lang="fi-FI" sz="1400" dirty="0" smtClean="0">
                <a:solidFill>
                  <a:srgbClr val="FF0000"/>
                </a:solidFill>
              </a:rPr>
              <a:t>:</a:t>
            </a:r>
          </a:p>
          <a:p>
            <a:pPr marL="400050" lvl="1" indent="0" eaLnBrk="1" hangingPunct="1"/>
            <a:r>
              <a:rPr lang="fi-FI" sz="1400" dirty="0" err="1" smtClean="0">
                <a:solidFill>
                  <a:srgbClr val="FF0000"/>
                </a:solidFill>
              </a:rPr>
              <a:t>Tax</a:t>
            </a:r>
            <a:r>
              <a:rPr lang="fi-FI" sz="1400" dirty="0" smtClean="0">
                <a:solidFill>
                  <a:srgbClr val="FF0000"/>
                </a:solidFill>
              </a:rPr>
              <a:t> and </a:t>
            </a:r>
            <a:r>
              <a:rPr lang="fi-FI" sz="1400" dirty="0" err="1" smtClean="0">
                <a:solidFill>
                  <a:srgbClr val="FF0000"/>
                </a:solidFill>
              </a:rPr>
              <a:t>service</a:t>
            </a:r>
            <a:r>
              <a:rPr lang="fi-FI" sz="1400" dirty="0" smtClean="0">
                <a:solidFill>
                  <a:srgbClr val="FF0000"/>
                </a:solidFill>
              </a:rPr>
              <a:t> </a:t>
            </a:r>
            <a:r>
              <a:rPr lang="fi-FI" sz="1400" dirty="0" err="1" smtClean="0">
                <a:solidFill>
                  <a:srgbClr val="FF0000"/>
                </a:solidFill>
              </a:rPr>
              <a:t>rate</a:t>
            </a:r>
            <a:r>
              <a:rPr lang="fi-FI" sz="1400" dirty="0" smtClean="0">
                <a:solidFill>
                  <a:srgbClr val="FF0000"/>
                </a:solidFill>
              </a:rPr>
              <a:t>;</a:t>
            </a:r>
          </a:p>
          <a:p>
            <a:pPr marL="400050" lvl="1" indent="0" eaLnBrk="1" hangingPunct="1"/>
            <a:r>
              <a:rPr lang="fi-FI" sz="1400" dirty="0" smtClean="0">
                <a:solidFill>
                  <a:srgbClr val="FF0000"/>
                </a:solidFill>
              </a:rPr>
              <a:t>1 Breakfast;</a:t>
            </a:r>
          </a:p>
          <a:p>
            <a:pPr marL="400050" lvl="1" indent="0" eaLnBrk="1" hangingPunct="1"/>
            <a:r>
              <a:rPr lang="fi-FI" sz="1400" dirty="0" err="1" smtClean="0">
                <a:solidFill>
                  <a:srgbClr val="FF0000"/>
                </a:solidFill>
              </a:rPr>
              <a:t>Wi-Fi</a:t>
            </a:r>
            <a:r>
              <a:rPr lang="fi-FI" sz="1400" dirty="0" smtClean="0">
                <a:solidFill>
                  <a:srgbClr val="FF0000"/>
                </a:solidFill>
              </a:rPr>
              <a:t> </a:t>
            </a:r>
            <a:r>
              <a:rPr lang="fi-FI" sz="1400" dirty="0" err="1" smtClean="0">
                <a:solidFill>
                  <a:srgbClr val="FF0000"/>
                </a:solidFill>
              </a:rPr>
              <a:t>connection</a:t>
            </a:r>
            <a:endParaRPr lang="fi-FI" sz="1400" dirty="0" smtClean="0">
              <a:solidFill>
                <a:srgbClr val="FF0000"/>
              </a:solidFill>
            </a:endParaRPr>
          </a:p>
          <a:p>
            <a:pPr marL="171450" indent="-171450" eaLnBrk="1" hangingPunct="1">
              <a:buFont typeface="Arial"/>
              <a:buChar char="•"/>
            </a:pPr>
            <a:r>
              <a:rPr lang="fi-FI" sz="1400" dirty="0" err="1" smtClean="0">
                <a:solidFill>
                  <a:srgbClr val="FF0000"/>
                </a:solidFill>
              </a:rPr>
              <a:t>Cancellation</a:t>
            </a:r>
            <a:r>
              <a:rPr lang="fi-FI" sz="1400" dirty="0" smtClean="0">
                <a:solidFill>
                  <a:srgbClr val="FF0000"/>
                </a:solidFill>
              </a:rPr>
              <a:t> </a:t>
            </a:r>
            <a:r>
              <a:rPr lang="fi-FI" sz="1400" dirty="0" err="1" smtClean="0">
                <a:solidFill>
                  <a:srgbClr val="FF0000"/>
                </a:solidFill>
              </a:rPr>
              <a:t>policy</a:t>
            </a:r>
            <a:endParaRPr lang="fi-FI" sz="1400" dirty="0" smtClean="0">
              <a:solidFill>
                <a:srgbClr val="FF0000"/>
              </a:solidFill>
            </a:endParaRPr>
          </a:p>
          <a:p>
            <a:pPr marL="571500" lvl="1" indent="-171450" eaLnBrk="1" hangingPunct="1">
              <a:buFont typeface="Arial"/>
              <a:buChar char="•"/>
            </a:pPr>
            <a:r>
              <a:rPr lang="fi-FI" sz="1400" dirty="0" err="1" smtClean="0">
                <a:solidFill>
                  <a:srgbClr val="FF0000"/>
                </a:solidFill>
              </a:rPr>
              <a:t>Free</a:t>
            </a:r>
            <a:r>
              <a:rPr lang="fi-FI" sz="1400" dirty="0" smtClean="0">
                <a:solidFill>
                  <a:srgbClr val="FF0000"/>
                </a:solidFill>
              </a:rPr>
              <a:t> </a:t>
            </a:r>
            <a:r>
              <a:rPr lang="fi-FI" sz="1400" dirty="0" err="1" smtClean="0">
                <a:solidFill>
                  <a:srgbClr val="FF0000"/>
                </a:solidFill>
              </a:rPr>
              <a:t>cancellation</a:t>
            </a:r>
            <a:r>
              <a:rPr lang="fi-FI" sz="1400" dirty="0" smtClean="0">
                <a:solidFill>
                  <a:srgbClr val="FF0000"/>
                </a:solidFill>
              </a:rPr>
              <a:t> at </a:t>
            </a:r>
            <a:r>
              <a:rPr lang="fi-FI" sz="1400" dirty="0" err="1" smtClean="0">
                <a:solidFill>
                  <a:srgbClr val="FF0000"/>
                </a:solidFill>
              </a:rPr>
              <a:t>least</a:t>
            </a:r>
            <a:r>
              <a:rPr lang="fi-FI" sz="1400" dirty="0" smtClean="0">
                <a:solidFill>
                  <a:srgbClr val="FF0000"/>
                </a:solidFill>
              </a:rPr>
              <a:t> </a:t>
            </a:r>
            <a:r>
              <a:rPr lang="fi-FI" sz="1400" dirty="0" err="1" smtClean="0">
                <a:solidFill>
                  <a:srgbClr val="FF0000"/>
                </a:solidFill>
              </a:rPr>
              <a:t>one</a:t>
            </a:r>
            <a:r>
              <a:rPr lang="fi-FI" sz="1400" dirty="0" smtClean="0">
                <a:solidFill>
                  <a:srgbClr val="FF0000"/>
                </a:solidFill>
              </a:rPr>
              <a:t> </a:t>
            </a:r>
            <a:r>
              <a:rPr lang="fi-FI" sz="1400" dirty="0" err="1" smtClean="0">
                <a:solidFill>
                  <a:srgbClr val="FF0000"/>
                </a:solidFill>
              </a:rPr>
              <a:t>day</a:t>
            </a:r>
            <a:r>
              <a:rPr lang="fi-FI" sz="1400" dirty="0" smtClean="0">
                <a:solidFill>
                  <a:srgbClr val="FF0000"/>
                </a:solidFill>
              </a:rPr>
              <a:t> </a:t>
            </a:r>
            <a:r>
              <a:rPr lang="fi-FI" sz="1400" dirty="0" err="1" smtClean="0">
                <a:solidFill>
                  <a:srgbClr val="FF0000"/>
                </a:solidFill>
              </a:rPr>
              <a:t>before</a:t>
            </a:r>
            <a:r>
              <a:rPr lang="fi-FI" sz="1400" dirty="0" smtClean="0">
                <a:solidFill>
                  <a:srgbClr val="FF0000"/>
                </a:solidFill>
              </a:rPr>
              <a:t> </a:t>
            </a:r>
            <a:r>
              <a:rPr lang="fi-FI" sz="1400" dirty="0" err="1" smtClean="0">
                <a:solidFill>
                  <a:srgbClr val="FF0000"/>
                </a:solidFill>
              </a:rPr>
              <a:t>check-in</a:t>
            </a:r>
            <a:r>
              <a:rPr lang="fi-FI" sz="1400" dirty="0" smtClean="0">
                <a:solidFill>
                  <a:srgbClr val="FF0000"/>
                </a:solidFill>
              </a:rPr>
              <a:t> </a:t>
            </a:r>
            <a:r>
              <a:rPr lang="fi-FI" sz="1400" dirty="0" err="1" smtClean="0">
                <a:solidFill>
                  <a:srgbClr val="FF0000"/>
                </a:solidFill>
              </a:rPr>
              <a:t>date</a:t>
            </a:r>
            <a:r>
              <a:rPr lang="fi-FI" sz="1400" dirty="0" smtClean="0">
                <a:solidFill>
                  <a:srgbClr val="FF0000"/>
                </a:solidFill>
              </a:rPr>
              <a:t> </a:t>
            </a:r>
          </a:p>
          <a:p>
            <a:pPr marL="571500" lvl="1" indent="-171450" eaLnBrk="1" hangingPunct="1">
              <a:buFont typeface="Arial"/>
              <a:buChar char="•"/>
            </a:pPr>
            <a:r>
              <a:rPr lang="fi-FI" sz="1400" dirty="0" err="1" smtClean="0">
                <a:solidFill>
                  <a:srgbClr val="FF0000"/>
                </a:solidFill>
              </a:rPr>
              <a:t>Charge</a:t>
            </a:r>
            <a:r>
              <a:rPr lang="fi-FI" sz="1400" dirty="0" smtClean="0">
                <a:solidFill>
                  <a:srgbClr val="FF0000"/>
                </a:solidFill>
              </a:rPr>
              <a:t> </a:t>
            </a:r>
            <a:r>
              <a:rPr lang="fi-FI" sz="1400" dirty="0" err="1" smtClean="0">
                <a:solidFill>
                  <a:srgbClr val="FF0000"/>
                </a:solidFill>
              </a:rPr>
              <a:t>applies</a:t>
            </a:r>
            <a:r>
              <a:rPr lang="fi-FI" sz="1400" dirty="0" smtClean="0">
                <a:solidFill>
                  <a:srgbClr val="FF0000"/>
                </a:solidFill>
              </a:rPr>
              <a:t> </a:t>
            </a:r>
            <a:r>
              <a:rPr lang="fi-FI" sz="1400" dirty="0" err="1" smtClean="0">
                <a:solidFill>
                  <a:srgbClr val="FF0000"/>
                </a:solidFill>
              </a:rPr>
              <a:t>if</a:t>
            </a:r>
            <a:r>
              <a:rPr lang="fi-FI" sz="1400" dirty="0" smtClean="0">
                <a:solidFill>
                  <a:srgbClr val="FF0000"/>
                </a:solidFill>
              </a:rPr>
              <a:t> </a:t>
            </a:r>
            <a:r>
              <a:rPr lang="fi-FI" sz="1400" dirty="0" err="1" smtClean="0">
                <a:solidFill>
                  <a:srgbClr val="FF0000"/>
                </a:solidFill>
              </a:rPr>
              <a:t>cancelled</a:t>
            </a:r>
            <a:r>
              <a:rPr lang="fi-FI" sz="1400" dirty="0" smtClean="0">
                <a:solidFill>
                  <a:srgbClr val="FF0000"/>
                </a:solidFill>
              </a:rPr>
              <a:t> on </a:t>
            </a:r>
            <a:r>
              <a:rPr lang="fi-FI" sz="1400" dirty="0" err="1" smtClean="0">
                <a:solidFill>
                  <a:srgbClr val="FF0000"/>
                </a:solidFill>
              </a:rPr>
              <a:t>or</a:t>
            </a:r>
            <a:r>
              <a:rPr lang="fi-FI" sz="1400" dirty="0" smtClean="0">
                <a:solidFill>
                  <a:srgbClr val="FF0000"/>
                </a:solidFill>
              </a:rPr>
              <a:t> </a:t>
            </a:r>
            <a:r>
              <a:rPr lang="fi-FI" sz="1400" dirty="0" err="1" smtClean="0">
                <a:solidFill>
                  <a:srgbClr val="FF0000"/>
                </a:solidFill>
              </a:rPr>
              <a:t>after</a:t>
            </a:r>
            <a:r>
              <a:rPr lang="fi-FI" sz="1400" dirty="0" smtClean="0">
                <a:solidFill>
                  <a:srgbClr val="FF0000"/>
                </a:solidFill>
              </a:rPr>
              <a:t> </a:t>
            </a:r>
            <a:r>
              <a:rPr lang="fi-FI" sz="1400" dirty="0" err="1" smtClean="0">
                <a:solidFill>
                  <a:srgbClr val="FF0000"/>
                </a:solidFill>
              </a:rPr>
              <a:t>check-in</a:t>
            </a:r>
            <a:r>
              <a:rPr lang="fi-FI" sz="1400" dirty="0" smtClean="0">
                <a:solidFill>
                  <a:srgbClr val="FF0000"/>
                </a:solidFill>
              </a:rPr>
              <a:t> </a:t>
            </a:r>
            <a:r>
              <a:rPr lang="fi-FI" sz="1400" dirty="0" err="1" smtClean="0">
                <a:solidFill>
                  <a:srgbClr val="FF0000"/>
                </a:solidFill>
              </a:rPr>
              <a:t>date</a:t>
            </a:r>
            <a:r>
              <a:rPr lang="fi-FI" sz="1400" dirty="0" smtClean="0">
                <a:solidFill>
                  <a:srgbClr val="FF0000"/>
                </a:solidFill>
              </a:rPr>
              <a:t>;</a:t>
            </a:r>
          </a:p>
          <a:p>
            <a:pPr marL="0" indent="0" eaLnBrk="1" hangingPunct="1"/>
            <a:endParaRPr lang="fi-FI" sz="1400" dirty="0" smtClean="0">
              <a:solidFill>
                <a:srgbClr val="FF0000"/>
              </a:solidFill>
            </a:endParaRPr>
          </a:p>
          <a:p>
            <a:pPr marL="0" indent="0" eaLnBrk="1" hangingPunct="1"/>
            <a:endParaRPr lang="fi-FI" sz="1400" dirty="0" smtClean="0">
              <a:solidFill>
                <a:srgbClr val="FF0000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3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935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1395" y="228600"/>
            <a:ext cx="8257696" cy="533400"/>
          </a:xfrm>
        </p:spPr>
        <p:txBody>
          <a:bodyPr/>
          <a:lstStyle/>
          <a:p>
            <a:r>
              <a:rPr lang="fi-FI" sz="2000" dirty="0" err="1"/>
              <a:t>Transportation</a:t>
            </a:r>
            <a:r>
              <a:rPr lang="fi-FI" sz="2000" dirty="0"/>
              <a:t> </a:t>
            </a:r>
            <a:r>
              <a:rPr lang="fi-FI" sz="2000" dirty="0" err="1" smtClean="0"/>
              <a:t>from</a:t>
            </a:r>
            <a:r>
              <a:rPr lang="fi-FI" sz="2000" dirty="0"/>
              <a:t> </a:t>
            </a:r>
            <a:r>
              <a:rPr lang="fi-FI" sz="2000" dirty="0" smtClean="0"/>
              <a:t>(to) </a:t>
            </a:r>
            <a:r>
              <a:rPr lang="fi-FI" sz="2000" dirty="0" err="1"/>
              <a:t>Airports</a:t>
            </a:r>
            <a:r>
              <a:rPr lang="fi-FI" sz="2000" dirty="0"/>
              <a:t> </a:t>
            </a:r>
            <a:r>
              <a:rPr lang="fi-FI" sz="2000" dirty="0" smtClean="0"/>
              <a:t>to (</a:t>
            </a:r>
            <a:r>
              <a:rPr lang="fi-FI" sz="2000" dirty="0" err="1" smtClean="0"/>
              <a:t>from</a:t>
            </a:r>
            <a:r>
              <a:rPr lang="fi-FI" sz="2000" dirty="0" smtClean="0"/>
              <a:t>) Swiss Grand Xiamen</a:t>
            </a: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1643" y="762000"/>
            <a:ext cx="8077200" cy="5105400"/>
          </a:xfrm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zh-CN" sz="1400" b="1" dirty="0">
              <a:solidFill>
                <a:srgbClr val="003399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rgbClr val="003399"/>
                </a:solidFill>
              </a:rPr>
              <a:t>E</a:t>
            </a:r>
            <a:r>
              <a:rPr lang="en-US" altLang="zh-CN" sz="1400" b="1" dirty="0" smtClean="0">
                <a:solidFill>
                  <a:srgbClr val="003399"/>
                </a:solidFill>
              </a:rPr>
              <a:t>ither </a:t>
            </a:r>
            <a:r>
              <a:rPr lang="en-US" altLang="zh-CN" sz="1400" b="1" dirty="0" smtClean="0">
                <a:solidFill>
                  <a:srgbClr val="003399"/>
                </a:solidFill>
              </a:rPr>
              <a:t>Terminal 3 or Terminal 4</a:t>
            </a:r>
            <a:endParaRPr lang="en-US" altLang="zh-CN" sz="1400" b="1" dirty="0">
              <a:solidFill>
                <a:srgbClr val="003399"/>
              </a:solidFill>
            </a:endParaRP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rgbClr val="003399"/>
                </a:solidFill>
              </a:rPr>
              <a:t>8miles, ~</a:t>
            </a:r>
            <a:r>
              <a:rPr lang="en-US" altLang="zh-CN" sz="1400" b="1" dirty="0" smtClean="0">
                <a:solidFill>
                  <a:srgbClr val="003399"/>
                </a:solidFill>
              </a:rPr>
              <a:t>35min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zh-CN" sz="1400" b="1" dirty="0" smtClean="0">
                <a:solidFill>
                  <a:srgbClr val="003399"/>
                </a:solidFill>
              </a:rPr>
              <a:t>Hotel car Airport pick-up service ,CNY280, reservation needed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zh-CN" sz="1400" b="1" dirty="0" smtClean="0">
                <a:solidFill>
                  <a:srgbClr val="003399"/>
                </a:solidFill>
              </a:rPr>
              <a:t>Taxi ~CNY45(~35 minutes).</a:t>
            </a:r>
          </a:p>
          <a:p>
            <a:pPr marL="400050" lvl="1" indent="0" eaLnBrk="1" hangingPunct="1">
              <a:buNone/>
            </a:pPr>
            <a:endParaRPr lang="en-US" altLang="zh-CN" sz="1400" b="1" dirty="0" smtClean="0">
              <a:solidFill>
                <a:srgbClr val="003399"/>
              </a:solidFill>
            </a:endParaRP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zh-CN" sz="1400" b="1" dirty="0" smtClean="0">
                <a:solidFill>
                  <a:srgbClr val="003399"/>
                </a:solidFill>
              </a:rPr>
              <a:t>Show a card with the following to drivers: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endParaRPr lang="en-US" altLang="zh-CN" sz="1400" b="1" dirty="0">
              <a:solidFill>
                <a:srgbClr val="003399"/>
              </a:solidFill>
            </a:endParaRP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endParaRPr lang="en-US" altLang="zh-CN" sz="1400" b="1" dirty="0" smtClean="0">
              <a:solidFill>
                <a:srgbClr val="003399"/>
              </a:solidFill>
            </a:endParaRP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endParaRPr lang="en-US" altLang="zh-CN" sz="1400" b="1" dirty="0" smtClean="0">
              <a:solidFill>
                <a:srgbClr val="003399"/>
              </a:solidFill>
            </a:endParaRPr>
          </a:p>
          <a:p>
            <a:pPr marL="685800" lvl="1" eaLnBrk="1" hangingPunct="1">
              <a:buNone/>
            </a:pPr>
            <a:r>
              <a:rPr lang="en-US" altLang="zh-CN" sz="1400" b="1" dirty="0" smtClean="0"/>
              <a:t>---Please take me to</a:t>
            </a:r>
            <a:r>
              <a:rPr lang="en-US" altLang="zh-CN" sz="1400" b="1" u="sng" dirty="0" smtClean="0"/>
              <a:t> </a:t>
            </a:r>
          </a:p>
          <a:p>
            <a:pPr marL="685800" lvl="1" eaLnBrk="1" hangingPunct="1">
              <a:buNone/>
            </a:pPr>
            <a:r>
              <a:rPr lang="en-US" altLang="zh-CN" sz="1400" b="1" dirty="0"/>
              <a:t>Swiss Grand Hotel  </a:t>
            </a:r>
          </a:p>
          <a:p>
            <a:pPr marL="685800" lvl="1" eaLnBrk="1" hangingPunct="1">
              <a:buNone/>
            </a:pPr>
            <a:r>
              <a:rPr lang="en-US" altLang="zh-CN" sz="1400" b="1" dirty="0"/>
              <a:t>12 </a:t>
            </a:r>
            <a:r>
              <a:rPr lang="en-US" altLang="zh-CN" sz="1400" b="1" dirty="0" err="1"/>
              <a:t>Lujiang</a:t>
            </a:r>
            <a:r>
              <a:rPr lang="en-US" altLang="zh-CN" sz="1400" b="1" dirty="0"/>
              <a:t> Dao, Xiamen, Fujian, </a:t>
            </a:r>
            <a:r>
              <a:rPr lang="en-US" altLang="zh-CN" sz="1400" b="1" dirty="0" smtClean="0"/>
              <a:t>China</a:t>
            </a:r>
          </a:p>
          <a:p>
            <a:pPr marL="685800" lvl="1" eaLnBrk="1" hangingPunct="1">
              <a:buNone/>
            </a:pPr>
            <a:r>
              <a:rPr lang="en-US" altLang="zh-CN" sz="1400" b="1" dirty="0" smtClean="0"/>
              <a:t> </a:t>
            </a:r>
          </a:p>
          <a:p>
            <a:pPr marL="685800" lvl="1" eaLnBrk="1" hangingPunct="1">
              <a:buNone/>
            </a:pPr>
            <a:r>
              <a:rPr lang="en-US" altLang="zh-CN" sz="1400" b="1" dirty="0" smtClean="0"/>
              <a:t>---</a:t>
            </a:r>
            <a:r>
              <a:rPr lang="zh-CN" altLang="en-US" sz="1400" b="1" dirty="0" smtClean="0"/>
              <a:t>请带我到</a:t>
            </a:r>
            <a:endParaRPr lang="en-US" altLang="zh-CN" sz="1400" b="1" dirty="0" smtClean="0"/>
          </a:p>
          <a:p>
            <a:pPr marL="685800" lvl="1" eaLnBrk="1" hangingPunct="1">
              <a:buNone/>
            </a:pPr>
            <a:r>
              <a:rPr lang="zh-CN" altLang="en-US" sz="1400" b="1" u="sng" dirty="0" smtClean="0"/>
              <a:t>厦门瑞颐大酒店，鹭江道</a:t>
            </a:r>
            <a:r>
              <a:rPr lang="en-US" altLang="zh-CN" sz="1400" b="1" u="sng" dirty="0" smtClean="0"/>
              <a:t>12</a:t>
            </a:r>
            <a:r>
              <a:rPr lang="zh-CN" altLang="en-US" sz="1400" b="1" u="sng" dirty="0" smtClean="0"/>
              <a:t>号，中国厦门</a:t>
            </a:r>
            <a:endParaRPr lang="en-US" altLang="zh-CN" sz="1400" u="sng" dirty="0" smtClean="0"/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endParaRPr lang="en-US" altLang="zh-CN" sz="1400" b="1" dirty="0">
              <a:solidFill>
                <a:srgbClr val="003399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zh-CN" sz="1400" b="1" dirty="0">
              <a:solidFill>
                <a:srgbClr val="003399"/>
              </a:solidFill>
            </a:endParaRPr>
          </a:p>
          <a:p>
            <a:pPr marL="0" indent="0" eaLnBrk="1" hangingPunct="1"/>
            <a:endParaRPr lang="en-US" altLang="zh-CN" sz="1400" b="1" dirty="0">
              <a:solidFill>
                <a:srgbClr val="003399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4</a:t>
            </a:fld>
            <a:endParaRPr lang="en-US" sz="1400">
              <a:latin typeface="Myriad Pro" charset="0"/>
            </a:endParaRPr>
          </a:p>
        </p:txBody>
      </p:sp>
      <p:pic>
        <p:nvPicPr>
          <p:cNvPr id="10" name="图片 9" descr="filehelper_1539677653577_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708920"/>
            <a:ext cx="3804806" cy="30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6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5746" y="304800"/>
            <a:ext cx="8077200" cy="457200"/>
          </a:xfrm>
        </p:spPr>
        <p:txBody>
          <a:bodyPr/>
          <a:lstStyle/>
          <a:p>
            <a:r>
              <a:rPr lang="fi-FI" sz="2000" dirty="0"/>
              <a:t>Visa </a:t>
            </a:r>
            <a:r>
              <a:rPr lang="fi-FI" sz="2000" dirty="0" err="1"/>
              <a:t>Information</a:t>
            </a: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5746" y="838200"/>
            <a:ext cx="8077200" cy="4648200"/>
          </a:xfrm>
        </p:spPr>
        <p:txBody>
          <a:bodyPr/>
          <a:lstStyle/>
          <a:p>
            <a:r>
              <a:rPr kumimoji="1" lang="en-US" altLang="zh-CN" dirty="0">
                <a:solidFill>
                  <a:srgbClr val="000000"/>
                </a:solidFill>
              </a:rPr>
              <a:t>For</a:t>
            </a:r>
            <a:r>
              <a:rPr kumimoji="1" lang="zh-CN" altLang="en-US" dirty="0">
                <a:solidFill>
                  <a:srgbClr val="000000"/>
                </a:solidFill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</a:rPr>
              <a:t>invitation</a:t>
            </a:r>
            <a:r>
              <a:rPr kumimoji="1" lang="zh-CN" altLang="en-US" dirty="0">
                <a:solidFill>
                  <a:srgbClr val="000000"/>
                </a:solidFill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</a:rPr>
              <a:t>letter,</a:t>
            </a:r>
            <a:r>
              <a:rPr kumimoji="1" lang="zh-CN" altLang="en-US" dirty="0">
                <a:solidFill>
                  <a:srgbClr val="000000"/>
                </a:solidFill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</a:rPr>
              <a:t>please contact with </a:t>
            </a:r>
            <a:r>
              <a:rPr kumimoji="1" lang="en-US" altLang="zh-CN" dirty="0" smtClean="0">
                <a:solidFill>
                  <a:srgbClr val="000000"/>
                </a:solidFill>
              </a:rPr>
              <a:t>Zhen Zhou &lt;</a:t>
            </a:r>
            <a:r>
              <a:rPr kumimoji="1" lang="en-US" altLang="zh-CN" dirty="0" err="1" smtClean="0">
                <a:solidFill>
                  <a:srgbClr val="000000"/>
                </a:solidFill>
              </a:rPr>
              <a:t>zzhou@fiberhome.com</a:t>
            </a:r>
            <a:r>
              <a:rPr kumimoji="1" lang="en-US" altLang="zh-CN" dirty="0" smtClean="0">
                <a:solidFill>
                  <a:srgbClr val="000000"/>
                </a:solidFill>
              </a:rPr>
              <a:t>&gt;</a:t>
            </a:r>
            <a:r>
              <a:rPr lang="en-US" altLang="zh-CN" dirty="0" smtClean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and </a:t>
            </a:r>
            <a:r>
              <a:rPr kumimoji="1" lang="en-US" altLang="zh-CN" dirty="0">
                <a:solidFill>
                  <a:srgbClr val="000000"/>
                </a:solidFill>
              </a:rPr>
              <a:t>provide the following information</a:t>
            </a:r>
            <a:r>
              <a:rPr kumimoji="1" lang="en-US" altLang="zh-CN" dirty="0" smtClean="0">
                <a:solidFill>
                  <a:srgbClr val="000000"/>
                </a:solidFill>
              </a:rPr>
              <a:t>:</a:t>
            </a:r>
          </a:p>
          <a:p>
            <a:endParaRPr kumimoji="1" lang="en-US" altLang="zh-CN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— First Name, Last Name: 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— Date of Birth: (MM/DD/YYYY): 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— Passport ID Number: 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— Passport Expiration Date: 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— Passport Nationality: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— Company Name: 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— Company Address: 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— Job Title: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— Date planned to enter China: 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— Date planned to leave China: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— Country/Area &amp; City to apply your visa: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And you need to provide the copy of your passport, with the name, date of birth, nationality, passport number, valid date of passport, etc. </a:t>
            </a:r>
            <a:r>
              <a:rPr lang="en-US" sz="1200" dirty="0" smtClean="0">
                <a:solidFill>
                  <a:srgbClr val="000000"/>
                </a:solidFill>
              </a:rPr>
              <a:t>which must </a:t>
            </a:r>
            <a:r>
              <a:rPr lang="en-US" sz="1200" dirty="0">
                <a:solidFill>
                  <a:srgbClr val="000000"/>
                </a:solidFill>
              </a:rPr>
              <a:t>be seen clearly.</a:t>
            </a:r>
            <a:endParaRPr lang="fi-FI" sz="1000" dirty="0">
              <a:solidFill>
                <a:srgbClr val="000000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5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20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help?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Please</a:t>
            </a:r>
            <a:r>
              <a:rPr lang="zh-CN" altLang="en-US" sz="2400" dirty="0"/>
              <a:t> </a:t>
            </a:r>
            <a:r>
              <a:rPr lang="en-US" altLang="zh-CN" sz="2400" dirty="0"/>
              <a:t>contact:</a:t>
            </a:r>
            <a:endParaRPr lang="en-US" sz="2400" dirty="0"/>
          </a:p>
          <a:p>
            <a:pPr lvl="1"/>
            <a:r>
              <a:rPr lang="en-US" altLang="zh-CN" sz="2400" dirty="0"/>
              <a:t>Jinri</a:t>
            </a:r>
            <a:r>
              <a:rPr lang="zh-CN" altLang="en-US" sz="2400" dirty="0"/>
              <a:t> </a:t>
            </a:r>
            <a:r>
              <a:rPr lang="en-US" altLang="zh-CN" sz="2400" dirty="0"/>
              <a:t>Huang</a:t>
            </a:r>
            <a:r>
              <a:rPr lang="zh-CN" altLang="en-US" sz="2400" dirty="0"/>
              <a:t> </a:t>
            </a:r>
            <a:r>
              <a:rPr lang="en-US" altLang="zh-CN" sz="2400" dirty="0"/>
              <a:t>(</a:t>
            </a:r>
            <a:r>
              <a:rPr lang="en-US" altLang="zh-CN" sz="2400" dirty="0" err="1"/>
              <a:t>huangjinri@chinamobile.com</a:t>
            </a:r>
            <a:r>
              <a:rPr lang="en-US" altLang="zh-CN" sz="2400" dirty="0"/>
              <a:t>), WG chair; 0086-</a:t>
            </a:r>
            <a:r>
              <a:rPr lang="en-US" altLang="zh-CN" sz="2400" dirty="0" smtClean="0"/>
              <a:t>13910490429</a:t>
            </a:r>
          </a:p>
          <a:p>
            <a:pPr lvl="1"/>
            <a:endParaRPr lang="fi-FI" altLang="zh-CN" sz="2400" dirty="0"/>
          </a:p>
          <a:p>
            <a:pPr lvl="1">
              <a:buFontTx/>
              <a:buChar char="-"/>
            </a:pPr>
            <a:r>
              <a:rPr lang="en-US" altLang="zh-CN" sz="2400" dirty="0"/>
              <a:t>Zhen Zhou</a:t>
            </a:r>
          </a:p>
          <a:p>
            <a:pPr marL="457200" lvl="1" indent="0">
              <a:buNone/>
            </a:pPr>
            <a:r>
              <a:rPr lang="en-US" altLang="zh-CN" sz="2400" dirty="0" err="1"/>
              <a:t>zzhou@fiberhome.com</a:t>
            </a:r>
            <a:r>
              <a:rPr lang="en-US" altLang="zh-CN" sz="2400" dirty="0"/>
              <a:t>, 0086-</a:t>
            </a:r>
            <a:r>
              <a:rPr lang="en-US" altLang="zh-CN" sz="2400" dirty="0" smtClean="0"/>
              <a:t>15927521668</a:t>
            </a:r>
          </a:p>
          <a:p>
            <a:pPr marL="457200" lvl="1" indent="0">
              <a:buNone/>
            </a:pPr>
            <a:endParaRPr lang="en-US" altLang="zh-CN" sz="2400" dirty="0" smtClean="0"/>
          </a:p>
          <a:p>
            <a:pPr lvl="1"/>
            <a:r>
              <a:rPr lang="en-US" altLang="zh-CN" sz="2400" dirty="0" smtClean="0"/>
              <a:t>Tracy Yang</a:t>
            </a:r>
            <a:endParaRPr lang="en-US" altLang="zh-CN" sz="2400" dirty="0"/>
          </a:p>
          <a:p>
            <a:pPr marL="457200" lvl="1" indent="0">
              <a:buNone/>
            </a:pPr>
            <a:r>
              <a:rPr lang="en-US" altLang="zh-CN" sz="2400" dirty="0" smtClean="0"/>
              <a:t>Tracy.yang@swissgrandxiamen.com.cn</a:t>
            </a:r>
            <a:endParaRPr lang="en-US" altLang="zh-CN" sz="2400" dirty="0"/>
          </a:p>
          <a:p>
            <a:pPr marL="457200" lvl="1" indent="0">
              <a:buNone/>
            </a:pPr>
            <a:r>
              <a:rPr lang="en-US" altLang="zh-CN" sz="2400" dirty="0" smtClean="0"/>
              <a:t>0086-15280213647</a:t>
            </a:r>
          </a:p>
          <a:p>
            <a:pPr marL="457200" lvl="1" indent="0">
              <a:buNone/>
            </a:pPr>
            <a:endParaRPr lang="en-US" altLang="zh-CN" sz="2400" dirty="0"/>
          </a:p>
          <a:p>
            <a:pPr lvl="1">
              <a:buFontTx/>
              <a:buChar char="-"/>
            </a:pPr>
            <a:endParaRPr lang="en-US" altLang="zh-CN" sz="2400" dirty="0"/>
          </a:p>
          <a:p>
            <a:pPr lvl="1"/>
            <a:endParaRPr lang="en-US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6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25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458200" cy="762000"/>
          </a:xfrm>
        </p:spPr>
        <p:txBody>
          <a:bodyPr/>
          <a:lstStyle/>
          <a:p>
            <a:r>
              <a:rPr lang="en-US" dirty="0" smtClean="0"/>
              <a:t>Attraction: </a:t>
            </a:r>
            <a:r>
              <a:rPr lang="en-US" dirty="0" err="1" smtClean="0">
                <a:solidFill>
                  <a:srgbClr val="FF0000"/>
                </a:solidFill>
              </a:rPr>
              <a:t>Kulangsu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Gulangyu</a:t>
            </a:r>
            <a:r>
              <a:rPr lang="en-US" dirty="0" smtClean="0">
                <a:solidFill>
                  <a:srgbClr val="FF0000"/>
                </a:solidFill>
              </a:rPr>
              <a:t>) Island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066800"/>
            <a:ext cx="6057900" cy="2819400"/>
          </a:xfrm>
        </p:spPr>
        <p:txBody>
          <a:bodyPr/>
          <a:lstStyle/>
          <a:p>
            <a:pPr lvl="1"/>
            <a:endParaRPr lang="en-US" sz="1200" dirty="0" smtClean="0"/>
          </a:p>
          <a:p>
            <a:pPr lvl="1"/>
            <a:r>
              <a:rPr lang="en-US" sz="1200" dirty="0"/>
              <a:t>What to </a:t>
            </a:r>
            <a:r>
              <a:rPr lang="en-US" sz="1200" dirty="0" err="1" smtClean="0"/>
              <a:t>see:Shuzhuang</a:t>
            </a:r>
            <a:r>
              <a:rPr lang="en-US" sz="1200" dirty="0" smtClean="0"/>
              <a:t> Garden, </a:t>
            </a:r>
            <a:r>
              <a:rPr lang="en-US" sz="1200" dirty="0" err="1" smtClean="0"/>
              <a:t>Gulangyu</a:t>
            </a:r>
            <a:r>
              <a:rPr lang="en-US" sz="1200" dirty="0" smtClean="0"/>
              <a:t> Organ Museum,</a:t>
            </a:r>
          </a:p>
          <a:p>
            <a:pPr lvl="1">
              <a:buNone/>
            </a:pPr>
            <a:r>
              <a:rPr lang="en-US" sz="1200" dirty="0" smtClean="0"/>
              <a:t>	Zheng </a:t>
            </a:r>
            <a:r>
              <a:rPr lang="en-US" sz="1200" dirty="0" err="1" smtClean="0"/>
              <a:t>Chenggong</a:t>
            </a:r>
            <a:r>
              <a:rPr lang="en-US" sz="1200" dirty="0" smtClean="0"/>
              <a:t> Memorial Hall</a:t>
            </a:r>
          </a:p>
          <a:p>
            <a:pPr lvl="1"/>
            <a:r>
              <a:rPr lang="en-US" sz="1200" dirty="0" smtClean="0"/>
              <a:t>How to go: take taxi to </a:t>
            </a:r>
            <a:r>
              <a:rPr lang="en-US" sz="1200" dirty="0" err="1" smtClean="0"/>
              <a:t>Dongdu</a:t>
            </a:r>
            <a:r>
              <a:rPr lang="en-US" sz="1200" dirty="0" smtClean="0"/>
              <a:t> </a:t>
            </a:r>
            <a:r>
              <a:rPr lang="en-US" sz="1200" dirty="0" err="1" smtClean="0"/>
              <a:t>Whart</a:t>
            </a:r>
            <a:r>
              <a:rPr lang="en-US" sz="1200" dirty="0" smtClean="0"/>
              <a:t> and go on boarding to </a:t>
            </a:r>
            <a:r>
              <a:rPr lang="en-US" sz="1200" dirty="0" err="1" smtClean="0"/>
              <a:t>Gulangyu</a:t>
            </a:r>
            <a:r>
              <a:rPr lang="en-US" sz="1200" dirty="0" smtClean="0"/>
              <a:t> island</a:t>
            </a:r>
            <a:endParaRPr lang="en-US" sz="1200" dirty="0" smtClean="0"/>
          </a:p>
          <a:p>
            <a:pPr lvl="1"/>
            <a:r>
              <a:rPr lang="en-US" sz="1200" u="sng" dirty="0" smtClean="0"/>
              <a:t>Web: http://www.glyylq.com/</a:t>
            </a:r>
            <a:endParaRPr lang="en-US" sz="1200" u="sng" dirty="0"/>
          </a:p>
          <a:p>
            <a:pPr lvl="1"/>
            <a:r>
              <a:rPr lang="en-US" sz="1200" dirty="0" smtClean="0"/>
              <a:t>Address: </a:t>
            </a:r>
            <a:r>
              <a:rPr lang="en-US" sz="1200" dirty="0" err="1" smtClean="0"/>
              <a:t>Gulangyu,Siming</a:t>
            </a:r>
            <a:r>
              <a:rPr lang="en-US" sz="1200" dirty="0" smtClean="0"/>
              <a:t> District, Xiamen</a:t>
            </a:r>
          </a:p>
          <a:p>
            <a:pPr lvl="1"/>
            <a:r>
              <a:rPr lang="en-US" sz="1200" dirty="0" smtClean="0"/>
              <a:t>Ferry Ticket:</a:t>
            </a:r>
            <a:r>
              <a:rPr lang="en-US" sz="1200" dirty="0" smtClean="0"/>
              <a:t>RMB35 per person</a:t>
            </a:r>
            <a:endParaRPr lang="en-US" sz="1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Insert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Insert Title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7</a:t>
            </a:fld>
            <a:endParaRPr lang="en-US" sz="1400">
              <a:latin typeface="Myriad Pro" charset="0"/>
            </a:endParaRPr>
          </a:p>
        </p:txBody>
      </p:sp>
      <p:pic>
        <p:nvPicPr>
          <p:cNvPr id="10" name="图片 9" descr="filehelper_1539680546570_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357562"/>
            <a:ext cx="5425103" cy="2729284"/>
          </a:xfrm>
          <a:prstGeom prst="rect">
            <a:avLst/>
          </a:prstGeom>
        </p:spPr>
      </p:pic>
      <p:pic>
        <p:nvPicPr>
          <p:cNvPr id="11" name="图片 10" descr="filehelper_1539680043026_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1071546"/>
            <a:ext cx="3084973" cy="467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85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Attraction: </a:t>
            </a:r>
            <a:r>
              <a:rPr lang="en-US" dirty="0" err="1" smtClean="0"/>
              <a:t>Nanputuo</a:t>
            </a:r>
            <a:r>
              <a:rPr lang="en-US" dirty="0" smtClean="0"/>
              <a:t> Temple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4850674" cy="4648200"/>
          </a:xfrm>
        </p:spPr>
        <p:txBody>
          <a:bodyPr/>
          <a:lstStyle/>
          <a:p>
            <a:pPr marL="457200" lvl="1" indent="0">
              <a:buNone/>
            </a:pPr>
            <a:endParaRPr lang="en-US" sz="1200" dirty="0" smtClean="0"/>
          </a:p>
          <a:p>
            <a:pPr lvl="1"/>
            <a:r>
              <a:rPr lang="en-US" sz="1200" dirty="0" smtClean="0"/>
              <a:t>What to see:  Chinese Traditional Temple</a:t>
            </a:r>
          </a:p>
          <a:p>
            <a:pPr lvl="1"/>
            <a:r>
              <a:rPr lang="en-US" sz="1200" dirty="0" smtClean="0"/>
              <a:t>Address: 515 </a:t>
            </a:r>
            <a:r>
              <a:rPr lang="en-US" sz="1200" dirty="0" err="1" smtClean="0"/>
              <a:t>Siming</a:t>
            </a:r>
            <a:r>
              <a:rPr lang="en-US" sz="1200" dirty="0" smtClean="0"/>
              <a:t> Nan </a:t>
            </a:r>
            <a:r>
              <a:rPr lang="en-US" sz="1200" dirty="0" err="1" smtClean="0"/>
              <a:t>Road,Siming</a:t>
            </a:r>
            <a:r>
              <a:rPr lang="en-US" sz="1200" dirty="0" smtClean="0"/>
              <a:t> </a:t>
            </a:r>
            <a:r>
              <a:rPr lang="en-US" sz="1200" dirty="0" err="1" smtClean="0"/>
              <a:t>Qu</a:t>
            </a:r>
            <a:r>
              <a:rPr lang="en-US" sz="1200" dirty="0" smtClean="0"/>
              <a:t>, Xiamen, Fujian, 361005 </a:t>
            </a:r>
          </a:p>
          <a:p>
            <a:pPr lvl="1"/>
            <a:r>
              <a:rPr lang="en-US" sz="1200" dirty="0" smtClean="0"/>
              <a:t>Distance to the hotel:  ~11mins driving</a:t>
            </a:r>
          </a:p>
          <a:p>
            <a:pPr lvl="1"/>
            <a:r>
              <a:rPr lang="en-US" sz="1200" dirty="0" smtClean="0"/>
              <a:t>Hours:  09AM-16:30PM</a:t>
            </a:r>
          </a:p>
          <a:p>
            <a:pPr lvl="1"/>
            <a:r>
              <a:rPr lang="en-US" sz="1200" dirty="0" smtClean="0"/>
              <a:t>Admission: Free</a:t>
            </a:r>
          </a:p>
          <a:p>
            <a:pPr lvl="1"/>
            <a:r>
              <a:rPr lang="en-US" sz="1200" i="1" u="sng" dirty="0" smtClean="0"/>
              <a:t>Web: http://nanputuo.com/</a:t>
            </a:r>
          </a:p>
          <a:p>
            <a:pPr lvl="1"/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Insert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Insert Title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8</a:t>
            </a:fld>
            <a:endParaRPr lang="en-US" sz="1400">
              <a:latin typeface="Myriad Pro" charset="0"/>
            </a:endParaRPr>
          </a:p>
        </p:txBody>
      </p:sp>
      <p:pic>
        <p:nvPicPr>
          <p:cNvPr id="9" name="图片 8" descr="filehelper_1539686000590_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714752"/>
            <a:ext cx="4714908" cy="2355571"/>
          </a:xfrm>
          <a:prstGeom prst="rect">
            <a:avLst/>
          </a:prstGeom>
        </p:spPr>
      </p:pic>
      <p:pic>
        <p:nvPicPr>
          <p:cNvPr id="10" name="图片 9" descr="timg85QO2IF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290642"/>
            <a:ext cx="3124978" cy="228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4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 Powerpoint Template</Template>
  <TotalTime>10346</TotalTime>
  <Words>537</Words>
  <Application>Microsoft Macintosh PowerPoint</Application>
  <PresentationFormat>全屏显示(4:3)</PresentationFormat>
  <Paragraphs>121</Paragraphs>
  <Slides>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IEEE-SA Powerpoint Template</vt:lpstr>
      <vt:lpstr>PowerPoint 演示文稿</vt:lpstr>
      <vt:lpstr>Top Level Summary</vt:lpstr>
      <vt:lpstr>Lodging option: Swiss Grand Hotel  </vt:lpstr>
      <vt:lpstr>Transportation from (to) Airports to (from) Swiss Grand Xiamen</vt:lpstr>
      <vt:lpstr>Visa Information</vt:lpstr>
      <vt:lpstr>Need more help?</vt:lpstr>
      <vt:lpstr>Attraction: Kulangsu (Gulangyu) Island</vt:lpstr>
      <vt:lpstr>Attraction: Nanputuo Temple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jkenny</dc:creator>
  <cp:lastModifiedBy>Huang Jinri</cp:lastModifiedBy>
  <cp:revision>366</cp:revision>
  <cp:lastPrinted>2017-10-19T06:36:55Z</cp:lastPrinted>
  <dcterms:created xsi:type="dcterms:W3CDTF">2014-10-13T13:02:20Z</dcterms:created>
  <dcterms:modified xsi:type="dcterms:W3CDTF">2018-10-23T10:14:06Z</dcterms:modified>
</cp:coreProperties>
</file>