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321" r:id="rId3"/>
    <p:sldId id="342" r:id="rId4"/>
    <p:sldId id="334" r:id="rId5"/>
    <p:sldId id="329" r:id="rId6"/>
    <p:sldId id="340" r:id="rId7"/>
    <p:sldId id="343" r:id="rId8"/>
    <p:sldId id="344" r:id="rId9"/>
    <p:sldId id="331" r:id="rId10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60"/>
  </p:normalViewPr>
  <p:slideViewPr>
    <p:cSldViewPr>
      <p:cViewPr varScale="1">
        <p:scale>
          <a:sx n="113" d="100"/>
          <a:sy n="113" d="100"/>
        </p:scale>
        <p:origin x="16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4004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servations.chs@concorde.net" TargetMode="External"/><Relationship Id="rId2" Type="http://schemas.openxmlformats.org/officeDocument/2006/relationships/hyperlink" Target="https://sagroups.ieee.org/1914/wp-content/uploads/sites/92/2019/09/Reservation-form-v1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Singapo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he_Fullerton_Hotel_Singapore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en.wikipedia.org/wiki/National_Gallery_Singapore" TargetMode="External"/><Relationship Id="rId7" Type="http://schemas.openxmlformats.org/officeDocument/2006/relationships/hyperlink" Target="https://en.wikipedia.org/wiki/Merlion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hyperlink" Target="https://en.wikipedia.org/wiki/Fort_Canning_Hill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splanade_%E2%80%93_Theatres_on_the_Bay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en.wikipedia.org/wiki/Raffles_Hotel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www.gardensbythebay.com.sg/" TargetMode="External"/><Relationship Id="rId4" Type="http://schemas.openxmlformats.org/officeDocument/2006/relationships/hyperlink" Target="https://en.wikipedia.org/wiki/Asian_Civilisations_Museum" TargetMode="External"/><Relationship Id="rId9" Type="http://schemas.openxmlformats.org/officeDocument/2006/relationships/hyperlink" Target="https://www.marinabaysands.com/" TargetMode="Externa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1914</a:t>
            </a:r>
            <a:r>
              <a:rPr lang="zh-CN" altLang="en-US" dirty="0"/>
              <a:t> </a:t>
            </a:r>
            <a:r>
              <a:rPr lang="en-US" altLang="zh-CN" dirty="0"/>
              <a:t>NGFI</a:t>
            </a:r>
            <a:r>
              <a:rPr lang="zh-CN" altLang="en-US" dirty="0"/>
              <a:t> </a:t>
            </a:r>
            <a:r>
              <a:rPr lang="en-US" altLang="zh-CN" dirty="0"/>
              <a:t>WG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October 2019 Meeting Logistics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1"/>
            <a:ext cx="8077200" cy="7620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Top Level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76300"/>
            <a:ext cx="8077200" cy="4953000"/>
          </a:xfrm>
        </p:spPr>
        <p:txBody>
          <a:bodyPr/>
          <a:lstStyle/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  <a:cs typeface="ＭＳ Ｐゴシック" pitchFamily="-84" charset="-128"/>
              </a:rPr>
              <a:t>Meeting Dates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  <a:cs typeface="ＭＳ Ｐゴシック" pitchFamily="-84" charset="-128"/>
              </a:rPr>
              <a:t>October 8th-10th, 2019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  <a:cs typeface="ＭＳ Ｐゴシック" pitchFamily="-84" charset="-128"/>
              </a:rPr>
              <a:t>9:00 AM – 5:00 PM</a:t>
            </a:r>
          </a:p>
          <a:p>
            <a:pPr eaLnBrk="1" hangingPunct="1"/>
            <a:endParaRPr lang="en-US" sz="1100" b="1" dirty="0">
              <a:solidFill>
                <a:srgbClr val="003399"/>
              </a:solidFill>
            </a:endParaRPr>
          </a:p>
          <a:p>
            <a:pPr eaLnBrk="1" hangingPunct="1"/>
            <a:r>
              <a:rPr lang="en-US" sz="1100" b="1" dirty="0">
                <a:solidFill>
                  <a:srgbClr val="003399"/>
                </a:solidFill>
              </a:rPr>
              <a:t>Meeting venue</a:t>
            </a:r>
          </a:p>
          <a:p>
            <a:pPr eaLnBrk="1" hangingPunct="1"/>
            <a:r>
              <a:rPr lang="en-US" sz="1100" dirty="0">
                <a:solidFill>
                  <a:srgbClr val="003399"/>
                </a:solidFill>
              </a:rPr>
              <a:t>Concorde hotel Singapore </a:t>
            </a:r>
          </a:p>
          <a:p>
            <a:pPr eaLnBrk="1" hangingPunct="1"/>
            <a:r>
              <a:rPr lang="en-US" sz="1100" dirty="0">
                <a:solidFill>
                  <a:srgbClr val="003399"/>
                </a:solidFill>
              </a:rPr>
              <a:t>100 ORCHARD ROAD</a:t>
            </a:r>
          </a:p>
          <a:p>
            <a:pPr eaLnBrk="1" hangingPunct="1"/>
            <a:r>
              <a:rPr lang="en-US" sz="1100" dirty="0">
                <a:solidFill>
                  <a:srgbClr val="003399"/>
                </a:solidFill>
              </a:rPr>
              <a:t>SINGAPORE 238840</a:t>
            </a:r>
          </a:p>
          <a:p>
            <a:pPr marL="0" indent="0" eaLnBrk="1" hangingPunct="1"/>
            <a:endParaRPr lang="fi-FI" sz="1100" b="1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fi-FI" sz="1100" b="1" dirty="0">
                <a:solidFill>
                  <a:srgbClr val="003399"/>
                </a:solidFill>
              </a:rPr>
              <a:t>Airports</a:t>
            </a:r>
          </a:p>
          <a:p>
            <a:pPr marL="0" indent="0" eaLnBrk="1" hangingPunct="1"/>
            <a:r>
              <a:rPr lang="da-DK" sz="1100" dirty="0">
                <a:solidFill>
                  <a:srgbClr val="003399"/>
                </a:solidFill>
              </a:rPr>
              <a:t>Singapore Changi Airport </a:t>
            </a:r>
            <a:r>
              <a:rPr lang="en-US" altLang="zh-CN" sz="1100" dirty="0">
                <a:solidFill>
                  <a:srgbClr val="003399"/>
                </a:solidFill>
              </a:rPr>
              <a:t>(SIN)</a:t>
            </a:r>
          </a:p>
          <a:p>
            <a:pPr marL="0" indent="0" eaLnBrk="1" hangingPunct="1"/>
            <a:endParaRPr lang="en-US" sz="1100" b="1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Registration Fee:</a:t>
            </a:r>
          </a:p>
          <a:p>
            <a:pPr marL="0" indent="0" eaLnBrk="1" hangingPunct="1"/>
            <a:r>
              <a:rPr lang="en-US" altLang="zh-CN" sz="1100" dirty="0">
                <a:solidFill>
                  <a:srgbClr val="FF0000"/>
                </a:solidFill>
              </a:rPr>
              <a:t>150 USD</a:t>
            </a:r>
            <a:r>
              <a:rPr lang="zh-CN" altLang="en-US" sz="1100" dirty="0">
                <a:solidFill>
                  <a:srgbClr val="FF0000"/>
                </a:solidFill>
              </a:rPr>
              <a:t> </a:t>
            </a:r>
            <a:r>
              <a:rPr lang="en-US" altLang="zh-CN" sz="1100" dirty="0">
                <a:solidFill>
                  <a:srgbClr val="FF0000"/>
                </a:solidFill>
              </a:rPr>
              <a:t>before and on Oct. 1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sz="1100" dirty="0">
                <a:solidFill>
                  <a:srgbClr val="FF0000"/>
                </a:solidFill>
              </a:rPr>
              <a:t>200 USD after Oct. 1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Coffee breaks and lunch included - REMARK: Gluten free food provided on request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293D-FE1A-204A-81A3-E80A6C60349D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6DFC4-5F1D-4A01-9DB8-32683819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08384"/>
            <a:ext cx="4953000" cy="3665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067800" cy="609600"/>
          </a:xfrm>
        </p:spPr>
        <p:txBody>
          <a:bodyPr lIns="36000" rIns="36000"/>
          <a:lstStyle/>
          <a:p>
            <a:r>
              <a:rPr lang="fi-FI" sz="2400" dirty="0"/>
              <a:t>Lodging option with special rate agreed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38200"/>
            <a:ext cx="8382000" cy="489364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Concorde hotel Singapore, 100 ORCHARD ROAD, SINGAPORE 238840, TEL +65 6733 8855, FAX +65 6732 7886</a:t>
            </a:r>
          </a:p>
          <a:p>
            <a:endParaRPr lang="en-US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Special rates agreed with the hotel: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it-IT" altLang="it-IT" sz="1200" dirty="0">
                <a:solidFill>
                  <a:srgbClr val="003399"/>
                </a:solidFill>
                <a:latin typeface="+mn-lt"/>
                <a:ea typeface="+mn-ea"/>
              </a:rPr>
              <a:t>Note: </a:t>
            </a:r>
            <a:r>
              <a:rPr lang="da-DK" altLang="it-IT" sz="1200" dirty="0">
                <a:solidFill>
                  <a:srgbClr val="003399"/>
                </a:solidFill>
                <a:latin typeface="+mn-lt"/>
                <a:ea typeface="+mn-ea"/>
              </a:rPr>
              <a:t>”</a:t>
            </a:r>
            <a:r>
              <a:rPr lang="it-IT" altLang="it-IT" sz="1200" dirty="0">
                <a:solidFill>
                  <a:srgbClr val="003399"/>
                </a:solidFill>
                <a:latin typeface="+mn-lt"/>
                <a:ea typeface="+mn-ea"/>
              </a:rPr>
              <a:t>++</a:t>
            </a:r>
            <a:r>
              <a:rPr lang="da-DK" altLang="it-IT" sz="1200" dirty="0">
                <a:solidFill>
                  <a:srgbClr val="003399"/>
                </a:solidFill>
                <a:latin typeface="+mn-lt"/>
                <a:ea typeface="+mn-ea"/>
              </a:rPr>
              <a:t>”</a:t>
            </a:r>
            <a:r>
              <a:rPr lang="it-IT" altLang="it-IT" sz="1200" dirty="0">
                <a:solidFill>
                  <a:srgbClr val="003399"/>
                </a:solidFill>
                <a:latin typeface="+mn-lt"/>
                <a:ea typeface="+mn-ea"/>
              </a:rPr>
              <a:t> is 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10% service charge and </a:t>
            </a:r>
            <a:r>
              <a:rPr lang="en-US" sz="1200" dirty="0">
                <a:solidFill>
                  <a:srgbClr val="003399"/>
                </a:solidFill>
              </a:rPr>
              <a:t>7% tax (goods tax)</a:t>
            </a:r>
            <a:endParaRPr lang="it-IT" altLang="it-IT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endParaRPr lang="en-US" altLang="zh-CN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r>
              <a:rPr lang="en-US" sz="1200" b="1" dirty="0">
                <a:solidFill>
                  <a:srgbClr val="003399"/>
                </a:solidFill>
                <a:latin typeface="+mn-lt"/>
                <a:ea typeface="+mn-ea"/>
              </a:rPr>
              <a:t>Reservation and info:</a:t>
            </a:r>
          </a:p>
          <a:p>
            <a:r>
              <a:rPr lang="en-SG" sz="1200" dirty="0">
                <a:solidFill>
                  <a:srgbClr val="003399"/>
                </a:solidFill>
                <a:latin typeface="+mn-lt"/>
                <a:ea typeface="+mn-ea"/>
              </a:rPr>
              <a:t>All room reservations via </a:t>
            </a:r>
            <a:r>
              <a:rPr lang="en-SG" sz="1200" dirty="0">
                <a:solidFill>
                  <a:srgbClr val="003399"/>
                </a:solidFill>
                <a:latin typeface="+mn-lt"/>
                <a:ea typeface="+mn-ea"/>
                <a:hlinkClick r:id="rId2"/>
              </a:rPr>
              <a:t>the 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  <a:hlinkClick r:id="rId2"/>
              </a:rPr>
              <a:t>completed </a:t>
            </a:r>
            <a:r>
              <a:rPr lang="en-US" sz="1200">
                <a:solidFill>
                  <a:srgbClr val="003399"/>
                </a:solidFill>
                <a:latin typeface="+mn-lt"/>
                <a:ea typeface="+mn-ea"/>
                <a:hlinkClick r:id="rId2"/>
              </a:rPr>
              <a:t>form</a:t>
            </a:r>
            <a:r>
              <a:rPr lang="en-US" sz="1200">
                <a:solidFill>
                  <a:srgbClr val="003399"/>
                </a:solidFill>
                <a:latin typeface="+mn-lt"/>
                <a:ea typeface="+mn-ea"/>
              </a:rPr>
              <a:t> or 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emails to be sent to Concorde Hotel Singapore by 27th September 2019.  Rooms are subject to availability upon reservation. </a:t>
            </a:r>
            <a:endParaRPr lang="da-DK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Email: 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reservations.chs@concorde.net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 or Momoko </a:t>
            </a:r>
            <a:r>
              <a:rPr lang="en-US" sz="1200" dirty="0" err="1">
                <a:solidFill>
                  <a:srgbClr val="003399"/>
                </a:solidFill>
                <a:latin typeface="+mn-lt"/>
                <a:ea typeface="+mn-ea"/>
              </a:rPr>
              <a:t>Sumiya</a:t>
            </a:r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 :</a:t>
            </a:r>
            <a:r>
              <a:rPr lang="en-US" sz="1200" u="sng" dirty="0">
                <a:solidFill>
                  <a:srgbClr val="003399"/>
                </a:solidFill>
                <a:latin typeface="+mn-lt"/>
                <a:ea typeface="+mn-ea"/>
              </a:rPr>
              <a:t>Momoko.Sumiya@concorde.net</a:t>
            </a:r>
            <a:endParaRPr lang="da-DK" sz="1200" u="sng" dirty="0">
              <a:solidFill>
                <a:srgbClr val="003399"/>
              </a:solidFill>
              <a:latin typeface="+mn-lt"/>
              <a:ea typeface="+mn-ea"/>
            </a:endParaRPr>
          </a:p>
          <a:p>
            <a:r>
              <a:rPr lang="en-US" sz="1200" dirty="0">
                <a:solidFill>
                  <a:srgbClr val="003399"/>
                </a:solidFill>
                <a:latin typeface="+mn-lt"/>
                <a:ea typeface="+mn-ea"/>
              </a:rPr>
              <a:t>Fax: +65-6732-0540 Contact Number:+65-6733-8855</a:t>
            </a:r>
            <a:endParaRPr lang="da-DK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endParaRPr lang="en-US" sz="1200" dirty="0">
              <a:solidFill>
                <a:srgbClr val="003399"/>
              </a:solidFill>
              <a:latin typeface="+mn-lt"/>
              <a:ea typeface="+mn-ea"/>
            </a:endParaRPr>
          </a:p>
          <a:p>
            <a:r>
              <a:rPr lang="en-US" altLang="zh-CN" sz="1200" b="1" dirty="0">
                <a:solidFill>
                  <a:srgbClr val="003399"/>
                </a:solidFill>
                <a:latin typeface="+mn-lt"/>
                <a:ea typeface="+mn-ea"/>
              </a:rPr>
              <a:t>Payment and cancellation policies:</a:t>
            </a:r>
          </a:p>
          <a:p>
            <a:pPr defTabSz="452438"/>
            <a:r>
              <a:rPr lang="en-US" altLang="zh-CN" sz="1200" dirty="0">
                <a:solidFill>
                  <a:srgbClr val="003399"/>
                </a:solidFill>
                <a:latin typeface="+mn-lt"/>
                <a:ea typeface="+mn-ea"/>
              </a:rPr>
              <a:t>Check the form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456BA9-F93B-4DFB-BF59-4D90A465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50469"/>
              </p:ext>
            </p:extLst>
          </p:nvPr>
        </p:nvGraphicFramePr>
        <p:xfrm>
          <a:off x="190500" y="1664970"/>
          <a:ext cx="8191500" cy="205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645">
                  <a:extLst>
                    <a:ext uri="{9D8B030D-6E8A-4147-A177-3AD203B41FA5}">
                      <a16:colId xmlns:a16="http://schemas.microsoft.com/office/drawing/2014/main" val="3107550723"/>
                    </a:ext>
                  </a:extLst>
                </a:gridCol>
                <a:gridCol w="2952574">
                  <a:extLst>
                    <a:ext uri="{9D8B030D-6E8A-4147-A177-3AD203B41FA5}">
                      <a16:colId xmlns:a16="http://schemas.microsoft.com/office/drawing/2014/main" val="1439602648"/>
                    </a:ext>
                  </a:extLst>
                </a:gridCol>
                <a:gridCol w="3028281">
                  <a:extLst>
                    <a:ext uri="{9D8B030D-6E8A-4147-A177-3AD203B41FA5}">
                      <a16:colId xmlns:a16="http://schemas.microsoft.com/office/drawing/2014/main" val="81236845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388620" marR="0" indent="-388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Room Type</a:t>
                      </a:r>
                      <a:endParaRPr lang="da-DK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(Refurbished)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Rates (Single)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Rates (Double)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5619621"/>
                  </a:ext>
                </a:extLst>
              </a:tr>
              <a:tr h="921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Deluxe Plus Room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S$218.00++ per room per night</a:t>
                      </a:r>
                      <a:endParaRPr lang="da-DK" sz="1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Daily breakfast for 1 persons</a:t>
                      </a:r>
                      <a:endParaRPr lang="da-DK" sz="12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Free Wi-Fi connectivity for multiple devices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S$233.00++ per room per night</a:t>
                      </a:r>
                      <a:endParaRPr lang="da-DK" sz="11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Daily breakfast for 2 persons</a:t>
                      </a:r>
                      <a:endParaRPr lang="da-DK" sz="11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Free Wi-Fi connectivity for multiple devices</a:t>
                      </a:r>
                      <a:endParaRPr lang="da-D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6181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Premier Club Room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S$258.00++ per room per night</a:t>
                      </a:r>
                      <a:endParaRPr lang="da-DK" sz="1100" dirty="0">
                        <a:effectLst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(inclusive of club benefits)</a:t>
                      </a:r>
                      <a:endParaRPr lang="da-DK" sz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See list below</a:t>
                      </a:r>
                      <a:endParaRPr lang="da-DK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S$278.00++ per room per night</a:t>
                      </a:r>
                      <a:endParaRPr lang="da-DK" sz="11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(inclusive of club benefits)</a:t>
                      </a:r>
                      <a:endParaRPr lang="da-DK" sz="1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See list below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421572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212DC55A-693C-47BB-AD36-482534B26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2624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83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762000"/>
          </a:xfrm>
        </p:spPr>
        <p:txBody>
          <a:bodyPr/>
          <a:lstStyle/>
          <a:p>
            <a:r>
              <a:rPr lang="fi-FI" dirty="0"/>
              <a:t>How to reach meeting venue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188" y="848627"/>
            <a:ext cx="8577012" cy="5323573"/>
          </a:xfrm>
        </p:spPr>
        <p:txBody>
          <a:bodyPr/>
          <a:lstStyle/>
          <a:p>
            <a:pPr marL="0">
              <a:spcBef>
                <a:spcPts val="300"/>
              </a:spcBef>
            </a:pPr>
            <a:r>
              <a:rPr lang="en-US" sz="1200" b="1" kern="1200" dirty="0">
                <a:solidFill>
                  <a:srgbClr val="003399"/>
                </a:solidFill>
              </a:rPr>
              <a:t>Recommended </a:t>
            </a:r>
            <a:r>
              <a:rPr lang="en-US" sz="1200" kern="1200" dirty="0">
                <a:solidFill>
                  <a:srgbClr val="003399"/>
                </a:solidFill>
              </a:rPr>
              <a:t>(follow the Taxi sign at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the airport)</a:t>
            </a:r>
          </a:p>
          <a:p>
            <a:pPr marL="0">
              <a:spcBef>
                <a:spcPts val="300"/>
              </a:spcBef>
            </a:pPr>
            <a:r>
              <a:rPr lang="en-US" sz="1200" kern="1200" dirty="0">
                <a:solidFill>
                  <a:srgbClr val="003399"/>
                </a:solidFill>
              </a:rPr>
              <a:t>Taxi service from Singapore Changi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airport (~30 min, S$25 ~ 30)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rgbClr val="003399"/>
                </a:solidFill>
              </a:rPr>
              <a:t>Including S$3- or S$5- (airport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change depending On time) and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late night charge</a:t>
            </a:r>
          </a:p>
          <a:p>
            <a:pPr marL="0" indent="0">
              <a:spcBef>
                <a:spcPts val="300"/>
              </a:spcBef>
            </a:pPr>
            <a:endParaRPr lang="en-US" sz="1200" kern="1200" dirty="0">
              <a:solidFill>
                <a:srgbClr val="003399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200" kern="1200" dirty="0">
              <a:solidFill>
                <a:srgbClr val="003399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200" kern="1200" dirty="0">
              <a:solidFill>
                <a:srgbClr val="003399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200" kern="1200" dirty="0">
              <a:solidFill>
                <a:srgbClr val="003399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200" kern="1200" dirty="0">
              <a:solidFill>
                <a:srgbClr val="003399"/>
              </a:solidFill>
            </a:endParaRPr>
          </a:p>
          <a:p>
            <a:pPr marL="0" indent="0">
              <a:spcBef>
                <a:spcPts val="300"/>
              </a:spcBef>
            </a:pPr>
            <a:r>
              <a:rPr lang="en-US" sz="1200" b="1" kern="1200" dirty="0">
                <a:solidFill>
                  <a:srgbClr val="003399"/>
                </a:solidFill>
              </a:rPr>
              <a:t>Second option </a:t>
            </a:r>
          </a:p>
          <a:p>
            <a:pPr marL="0" indent="0">
              <a:spcBef>
                <a:spcPts val="300"/>
              </a:spcBef>
            </a:pPr>
            <a:r>
              <a:rPr lang="en-US" sz="1200" kern="1200" dirty="0">
                <a:solidFill>
                  <a:srgbClr val="003399"/>
                </a:solidFill>
              </a:rPr>
              <a:t>The train from “Changi airport station” to “</a:t>
            </a:r>
            <a:r>
              <a:rPr lang="en-US" sz="1200" kern="1200" dirty="0" err="1">
                <a:solidFill>
                  <a:srgbClr val="003399"/>
                </a:solidFill>
              </a:rPr>
              <a:t>Dhoby</a:t>
            </a:r>
            <a:r>
              <a:rPr lang="en-US" sz="1200" kern="1200" dirty="0">
                <a:solidFill>
                  <a:srgbClr val="003399"/>
                </a:solidFill>
              </a:rPr>
              <a:t> </a:t>
            </a:r>
            <a:r>
              <a:rPr lang="en-US" sz="1200" kern="1200" dirty="0" err="1">
                <a:solidFill>
                  <a:srgbClr val="003399"/>
                </a:solidFill>
              </a:rPr>
              <a:t>Ghaut</a:t>
            </a:r>
            <a:r>
              <a:rPr lang="en-US" sz="1200" kern="1200" dirty="0">
                <a:solidFill>
                  <a:srgbClr val="003399"/>
                </a:solidFill>
              </a:rPr>
              <a:t> station”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and then a 5+min walk. (</a:t>
            </a:r>
            <a:r>
              <a:rPr lang="en-US" sz="1200" kern="1200" dirty="0" err="1">
                <a:solidFill>
                  <a:srgbClr val="003399"/>
                </a:solidFill>
              </a:rPr>
              <a:t>MRT</a:t>
            </a:r>
            <a:r>
              <a:rPr lang="en-US" sz="1200" kern="1200" dirty="0">
                <a:solidFill>
                  <a:srgbClr val="003399"/>
                </a:solidFill>
              </a:rPr>
              <a:t> = Mass Rail Transport)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rgbClr val="003399"/>
                </a:solidFill>
              </a:rPr>
              <a:t>This is quite straight forward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and will cost about S$2-</a:t>
            </a:r>
          </a:p>
          <a:p>
            <a:pPr marL="0" indent="0">
              <a:spcBef>
                <a:spcPts val="300"/>
              </a:spcBef>
            </a:pPr>
            <a:r>
              <a:rPr lang="en-US" sz="1200" kern="1200" dirty="0">
                <a:solidFill>
                  <a:srgbClr val="003399"/>
                </a:solidFill>
              </a:rPr>
              <a:t>But as it’s your first time to the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hotel it’s simply easer to get a </a:t>
            </a:r>
            <a:br>
              <a:rPr lang="en-US" sz="1200" kern="1200" dirty="0">
                <a:solidFill>
                  <a:srgbClr val="003399"/>
                </a:solidFill>
              </a:rPr>
            </a:br>
            <a:r>
              <a:rPr lang="en-US" sz="1200" kern="1200" dirty="0">
                <a:solidFill>
                  <a:srgbClr val="003399"/>
                </a:solidFill>
              </a:rPr>
              <a:t>taxi.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84" y="838200"/>
            <a:ext cx="4591050" cy="23236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729" y="4093419"/>
            <a:ext cx="4057650" cy="20025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218" y="2536902"/>
            <a:ext cx="1952982" cy="3581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19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fi-FI" dirty="0"/>
              <a:t>Visa </a:t>
            </a:r>
            <a:r>
              <a:rPr lang="fi-FI" dirty="0" err="1"/>
              <a:t>Information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648200"/>
          </a:xfrm>
        </p:spPr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invitation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letter,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 contact with Jennifer </a:t>
            </a:r>
            <a:r>
              <a:rPr kumimoji="1" lang="en-US" altLang="zh-CN" dirty="0" err="1"/>
              <a:t>Santulli</a:t>
            </a:r>
            <a:r>
              <a:rPr kumimoji="1" lang="en-US" altLang="zh-CN" dirty="0"/>
              <a:t> &lt;</a:t>
            </a:r>
            <a:r>
              <a:rPr kumimoji="1" lang="en-US" altLang="zh-CN" dirty="0" err="1"/>
              <a:t>j.santulli@ieee.org</a:t>
            </a:r>
            <a:r>
              <a:rPr kumimoji="1" lang="en-US" altLang="zh-CN"/>
              <a:t>&gt; </a:t>
            </a:r>
            <a:r>
              <a:rPr lang="en-US" altLang="zh-CN"/>
              <a:t>and </a:t>
            </a:r>
            <a:r>
              <a:rPr kumimoji="1" lang="en-US" altLang="zh-CN" dirty="0"/>
              <a:t>provide the following information:</a:t>
            </a:r>
          </a:p>
          <a:p>
            <a:pPr lvl="1"/>
            <a:r>
              <a:rPr kumimoji="1" lang="en-US" altLang="zh-CN" dirty="0"/>
              <a:t>First Name, Last Name:</a:t>
            </a:r>
          </a:p>
          <a:p>
            <a:pPr lvl="1"/>
            <a:r>
              <a:rPr kumimoji="1" lang="en-US" altLang="zh-CN" dirty="0"/>
              <a:t>Company Name:</a:t>
            </a:r>
          </a:p>
          <a:p>
            <a:pPr lvl="1"/>
            <a:r>
              <a:rPr kumimoji="1" lang="en-US" altLang="zh-CN" dirty="0"/>
              <a:t>Company Address:</a:t>
            </a:r>
          </a:p>
          <a:p>
            <a:pPr lvl="1"/>
            <a:r>
              <a:rPr kumimoji="1" lang="en-US" altLang="zh-CN" dirty="0"/>
              <a:t>Company Phone:</a:t>
            </a:r>
          </a:p>
          <a:p>
            <a:pPr lvl="1"/>
            <a:r>
              <a:rPr kumimoji="1" lang="en-US" altLang="zh-CN" dirty="0"/>
              <a:t>Company E-mail:</a:t>
            </a:r>
          </a:p>
          <a:p>
            <a:pPr lvl="1"/>
            <a:r>
              <a:rPr kumimoji="1" lang="en-US" altLang="zh-CN" dirty="0"/>
              <a:t>Mobile Phone (If possible):</a:t>
            </a:r>
          </a:p>
          <a:p>
            <a:pPr lvl="1"/>
            <a:r>
              <a:rPr kumimoji="1" lang="en-US" altLang="zh-CN" dirty="0"/>
              <a:t>Date of Birth:</a:t>
            </a:r>
          </a:p>
          <a:p>
            <a:pPr lvl="1"/>
            <a:r>
              <a:rPr kumimoji="1" lang="en-US" altLang="zh-CN" dirty="0"/>
              <a:t>Place of Birth:</a:t>
            </a:r>
          </a:p>
          <a:p>
            <a:pPr lvl="1"/>
            <a:r>
              <a:rPr kumimoji="1" lang="en-US" altLang="zh-CN" dirty="0"/>
              <a:t>Passport ID Number:</a:t>
            </a:r>
          </a:p>
          <a:p>
            <a:pPr lvl="1"/>
            <a:r>
              <a:rPr kumimoji="1" lang="en-US" altLang="zh-CN" dirty="0"/>
              <a:t>Passport Expiration Date:</a:t>
            </a:r>
          </a:p>
          <a:p>
            <a:pPr lvl="1"/>
            <a:r>
              <a:rPr kumimoji="1" lang="en-US" altLang="zh-CN" dirty="0"/>
              <a:t>Passport Nationality:</a:t>
            </a:r>
            <a:endParaRPr lang="fi-FI" sz="1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2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762000"/>
          </a:xfrm>
        </p:spPr>
        <p:txBody>
          <a:bodyPr/>
          <a:lstStyle/>
          <a:p>
            <a:r>
              <a:rPr lang="it-IT" dirty="0"/>
              <a:t>Visit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90600"/>
            <a:ext cx="8382000" cy="50292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rgbClr val="003399"/>
                </a:solidFill>
              </a:rPr>
              <a:t>In-case you have never heard of singapore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rgbClr val="003399"/>
                </a:solidFill>
              </a:rPr>
              <a:t>Founded (by the the English) in 1819 as a trading hub for the spice route from China and India to England, later became independent of Malyaisa in 1965.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rgbClr val="003399"/>
                </a:solidFill>
              </a:rPr>
              <a:t>It’s an island state ~45km*25km (size of </a:t>
            </a:r>
            <a:br>
              <a:rPr lang="it-IT" sz="1600" kern="1200" dirty="0">
                <a:solidFill>
                  <a:srgbClr val="003399"/>
                </a:solidFill>
              </a:rPr>
            </a:br>
            <a:r>
              <a:rPr lang="it-IT" sz="1600" kern="1200" dirty="0">
                <a:solidFill>
                  <a:srgbClr val="003399"/>
                </a:solidFill>
              </a:rPr>
              <a:t>many inner cities), known for being very </a:t>
            </a:r>
            <a:br>
              <a:rPr lang="it-IT" sz="1600" kern="1200" dirty="0">
                <a:solidFill>
                  <a:srgbClr val="003399"/>
                </a:solidFill>
              </a:rPr>
            </a:br>
            <a:r>
              <a:rPr lang="it-IT" sz="1600" kern="1200" dirty="0">
                <a:solidFill>
                  <a:srgbClr val="003399"/>
                </a:solidFill>
              </a:rPr>
              <a:t>clean with a low crime rate.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rgbClr val="003399"/>
                </a:solidFill>
              </a:rPr>
              <a:t>Education and business (daily) language is </a:t>
            </a:r>
            <a:br>
              <a:rPr lang="it-IT" sz="1600" kern="1200" dirty="0">
                <a:solidFill>
                  <a:srgbClr val="003399"/>
                </a:solidFill>
              </a:rPr>
            </a:br>
            <a:r>
              <a:rPr lang="it-IT" sz="1600" kern="1200" dirty="0">
                <a:solidFill>
                  <a:srgbClr val="003399"/>
                </a:solidFill>
              </a:rPr>
              <a:t>English but in school all must have a scond </a:t>
            </a:r>
            <a:br>
              <a:rPr lang="it-IT" sz="1600" kern="1200" dirty="0">
                <a:solidFill>
                  <a:srgbClr val="003399"/>
                </a:solidFill>
              </a:rPr>
            </a:br>
            <a:r>
              <a:rPr lang="it-IT" sz="1600" kern="1200" dirty="0">
                <a:solidFill>
                  <a:srgbClr val="003399"/>
                </a:solidFill>
              </a:rPr>
              <a:t>language (mother tounge). Chinese </a:t>
            </a:r>
            <a:br>
              <a:rPr lang="it-IT" sz="1600" kern="1200" dirty="0">
                <a:solidFill>
                  <a:srgbClr val="003399"/>
                </a:solidFill>
              </a:rPr>
            </a:br>
            <a:r>
              <a:rPr lang="it-IT" sz="1600" kern="1200" dirty="0">
                <a:solidFill>
                  <a:srgbClr val="003399"/>
                </a:solidFill>
              </a:rPr>
              <a:t>(Manderin) being the most common followed by Malay (Bahasa) then Tamil (Indian).</a:t>
            </a:r>
          </a:p>
          <a:p>
            <a:pPr marL="108585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SG" sz="1400" dirty="0">
                <a:hlinkClick r:id="rId2"/>
              </a:rPr>
              <a:t>https://en.wikipedia.org/wiki/Singapore</a:t>
            </a:r>
            <a:endParaRPr lang="en-SG" sz="1400" dirty="0"/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A major business hub with most international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companies having their regional head office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located here.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Basically located on the equator thus ~32degC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all year with high humidity.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63" y="1828800"/>
            <a:ext cx="3104388" cy="16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51" y="4330971"/>
            <a:ext cx="2527499" cy="16888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7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762000"/>
          </a:xfrm>
        </p:spPr>
        <p:txBody>
          <a:bodyPr/>
          <a:lstStyle/>
          <a:p>
            <a:r>
              <a:rPr lang="it-IT" dirty="0"/>
              <a:t>Visit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90600"/>
            <a:ext cx="8382000" cy="50292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rgbClr val="003399"/>
                </a:solidFill>
              </a:rPr>
              <a:t>Concorde hotel is at one end of Orchard Rd, very famous shopping area.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ION is one of the newest and most luxurious ~20min walk, passed about 10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other shopping centers (Marina Bay Sand also an iconic shopping center).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If you are into high end shopping you could spend a week here (maybe don’t tell your better half)…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7163"/>
            <a:ext cx="8329612" cy="36026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20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762000"/>
          </a:xfrm>
        </p:spPr>
        <p:txBody>
          <a:bodyPr/>
          <a:lstStyle/>
          <a:p>
            <a:r>
              <a:rPr lang="it-IT" dirty="0"/>
              <a:t>Visit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90600"/>
            <a:ext cx="8382000" cy="50292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Away from the shopping street (the other direction) your in the center of town, art and museums,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2"/>
              </a:rPr>
              <a:t>Fort Canning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3"/>
              </a:rPr>
              <a:t>National Gallery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4"/>
              </a:rPr>
              <a:t>Asian Civilization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</a:rPr>
              <a:t>And iconic places to visit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around the bay,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5"/>
              </a:rPr>
              <a:t>Raffles hotel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6"/>
              </a:rPr>
              <a:t>Esplanade Theatre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srgbClr val="003399"/>
                </a:solidFill>
                <a:hlinkClick r:id="rId7"/>
              </a:rPr>
              <a:t>Merlion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8"/>
              </a:rPr>
              <a:t>Fullerton hotel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9"/>
              </a:rPr>
              <a:t>Marina Bay Sands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(shopping and iconic </a:t>
            </a:r>
            <a:br>
              <a:rPr lang="en-US" sz="1600" kern="1200" dirty="0">
                <a:solidFill>
                  <a:srgbClr val="003399"/>
                </a:solidFill>
              </a:rPr>
            </a:br>
            <a:r>
              <a:rPr lang="en-US" sz="1600" kern="1200" dirty="0">
                <a:solidFill>
                  <a:srgbClr val="003399"/>
                </a:solidFill>
              </a:rPr>
              <a:t>building)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3399"/>
                </a:solidFill>
                <a:hlinkClick r:id="rId10"/>
              </a:rPr>
              <a:t>Gardens by the bay</a:t>
            </a: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3263" y="1403147"/>
            <a:ext cx="5392587" cy="40617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667000" y="1667929"/>
            <a:ext cx="1752600" cy="14562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98462" y="1929756"/>
            <a:ext cx="2611738" cy="22612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857250" y="2176927"/>
            <a:ext cx="2390401" cy="2395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81200" y="3854953"/>
            <a:ext cx="3968829" cy="510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48000" y="4365457"/>
            <a:ext cx="3805238" cy="4841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667000" y="4091643"/>
            <a:ext cx="3009688" cy="3789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048000" y="3611616"/>
            <a:ext cx="3102214" cy="1069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514600" y="2647538"/>
            <a:ext cx="3124200" cy="7052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3053" y="1814664"/>
            <a:ext cx="1668747" cy="724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7555" y="2722922"/>
            <a:ext cx="1239311" cy="7902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5922" y="3970152"/>
            <a:ext cx="756828" cy="7270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6293" y="5207901"/>
            <a:ext cx="1504950" cy="8877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5888" y="3854953"/>
            <a:ext cx="1255682" cy="9067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72025" y="5207901"/>
            <a:ext cx="3981450" cy="972868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3166293" y="5029027"/>
            <a:ext cx="4739882" cy="763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030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762000"/>
          </a:xfrm>
        </p:spPr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help?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Please</a:t>
            </a:r>
            <a:r>
              <a:rPr lang="zh-CN" altLang="en-US" sz="2400" dirty="0"/>
              <a:t> </a:t>
            </a:r>
            <a:r>
              <a:rPr lang="en-US" altLang="zh-CN" sz="2400" dirty="0"/>
              <a:t>contact:</a:t>
            </a:r>
            <a:endParaRPr lang="en-US" sz="2400" dirty="0"/>
          </a:p>
          <a:p>
            <a:pPr lvl="1"/>
            <a:r>
              <a:rPr lang="en-US" altLang="zh-CN" sz="2400" dirty="0"/>
              <a:t>Jinri</a:t>
            </a:r>
            <a:r>
              <a:rPr lang="zh-CN" altLang="en-US" sz="2400" dirty="0"/>
              <a:t> </a:t>
            </a:r>
            <a:r>
              <a:rPr lang="en-US" altLang="zh-CN" sz="2400" dirty="0"/>
              <a:t>Huang</a:t>
            </a:r>
            <a:r>
              <a:rPr lang="zh-CN" altLang="en-US" sz="2400" dirty="0"/>
              <a:t> </a:t>
            </a:r>
            <a:r>
              <a:rPr lang="en-US" altLang="zh-CN" sz="2400" dirty="0"/>
              <a:t>(huangjinri@chinamobile.com), WG chair; </a:t>
            </a:r>
            <a:r>
              <a:rPr lang="en-US" altLang="zh-CN" sz="2400" dirty="0">
                <a:solidFill>
                  <a:srgbClr val="FF0000"/>
                </a:solidFill>
              </a:rPr>
              <a:t>0086-13910490429</a:t>
            </a:r>
          </a:p>
          <a:p>
            <a:pPr lvl="1"/>
            <a:endParaRPr lang="en-US" altLang="zh-CN" sz="2400" dirty="0"/>
          </a:p>
          <a:p>
            <a:r>
              <a:rPr lang="en-US" altLang="zh-CN" sz="2400" dirty="0"/>
              <a:t>Questions on Singapore,</a:t>
            </a:r>
          </a:p>
          <a:p>
            <a:pPr lvl="1"/>
            <a:r>
              <a:rPr lang="en-US" altLang="zh-CN" sz="2400" dirty="0"/>
              <a:t>Stuart Whitehead</a:t>
            </a:r>
          </a:p>
          <a:p>
            <a:pPr lvl="2"/>
            <a:r>
              <a:rPr lang="en-US" altLang="zh-CN" sz="2200" dirty="0"/>
              <a:t>Stuart.Whitehead@Anritsu.com</a:t>
            </a:r>
          </a:p>
          <a:p>
            <a:pPr lvl="2"/>
            <a:r>
              <a:rPr lang="en-US" altLang="zh-CN" sz="2200" dirty="0"/>
              <a:t>+65 98190326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5783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8947</TotalTime>
  <Words>526</Words>
  <Application>Microsoft Office PowerPoint</Application>
  <PresentationFormat>On-screen Show (4:3)</PresentationFormat>
  <Paragraphs>156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Myriad Pro</vt:lpstr>
      <vt:lpstr>Arial</vt:lpstr>
      <vt:lpstr>Calibri</vt:lpstr>
      <vt:lpstr>Symbol</vt:lpstr>
      <vt:lpstr>Times New Roman</vt:lpstr>
      <vt:lpstr>Verdana</vt:lpstr>
      <vt:lpstr>IEEE-SA Powerpoint Template</vt:lpstr>
      <vt:lpstr>PowerPoint Presentation</vt:lpstr>
      <vt:lpstr>Top Level Summary</vt:lpstr>
      <vt:lpstr>Lodging option with special rate agreed</vt:lpstr>
      <vt:lpstr>How to reach meeting venue</vt:lpstr>
      <vt:lpstr>Visa Information</vt:lpstr>
      <vt:lpstr>Visit Singapore</vt:lpstr>
      <vt:lpstr>Visit Singapore</vt:lpstr>
      <vt:lpstr>Visit Singapore</vt:lpstr>
      <vt:lpstr>Need more help?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Bomin Li (BOML)</cp:lastModifiedBy>
  <cp:revision>329</cp:revision>
  <cp:lastPrinted>2017-10-19T06:36:55Z</cp:lastPrinted>
  <dcterms:created xsi:type="dcterms:W3CDTF">2014-10-13T13:02:20Z</dcterms:created>
  <dcterms:modified xsi:type="dcterms:W3CDTF">2019-09-11T13:56:22Z</dcterms:modified>
</cp:coreProperties>
</file>