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autoCompressPictures="0">
  <p:sldMasterIdLst>
    <p:sldMasterId id="2147483648" r:id="rId1"/>
    <p:sldMasterId id="2147483666" r:id="rId2"/>
  </p:sldMasterIdLst>
  <p:notesMasterIdLst>
    <p:notesMasterId r:id="rId58"/>
  </p:notesMasterIdLst>
  <p:handoutMasterIdLst>
    <p:handoutMasterId r:id="rId59"/>
  </p:handoutMasterIdLst>
  <p:sldIdLst>
    <p:sldId id="928" r:id="rId3"/>
    <p:sldId id="994" r:id="rId4"/>
    <p:sldId id="935" r:id="rId5"/>
    <p:sldId id="959" r:id="rId6"/>
    <p:sldId id="993" r:id="rId7"/>
    <p:sldId id="1034" r:id="rId8"/>
    <p:sldId id="992" r:id="rId9"/>
    <p:sldId id="938" r:id="rId10"/>
    <p:sldId id="936" r:id="rId11"/>
    <p:sldId id="937" r:id="rId12"/>
    <p:sldId id="939" r:id="rId13"/>
    <p:sldId id="990" r:id="rId14"/>
    <p:sldId id="991" r:id="rId15"/>
    <p:sldId id="934" r:id="rId16"/>
    <p:sldId id="999" r:id="rId17"/>
    <p:sldId id="1000" r:id="rId18"/>
    <p:sldId id="942" r:id="rId19"/>
    <p:sldId id="995" r:id="rId20"/>
    <p:sldId id="996" r:id="rId21"/>
    <p:sldId id="997" r:id="rId22"/>
    <p:sldId id="929" r:id="rId23"/>
    <p:sldId id="932" r:id="rId24"/>
    <p:sldId id="946" r:id="rId25"/>
    <p:sldId id="954" r:id="rId26"/>
    <p:sldId id="1045" r:id="rId27"/>
    <p:sldId id="1046" r:id="rId28"/>
    <p:sldId id="1047" r:id="rId29"/>
    <p:sldId id="1048" r:id="rId30"/>
    <p:sldId id="1049" r:id="rId31"/>
    <p:sldId id="1050" r:id="rId32"/>
    <p:sldId id="1051" r:id="rId33"/>
    <p:sldId id="1052" r:id="rId34"/>
    <p:sldId id="1053" r:id="rId35"/>
    <p:sldId id="1054" r:id="rId36"/>
    <p:sldId id="1055" r:id="rId37"/>
    <p:sldId id="1056" r:id="rId38"/>
    <p:sldId id="1057" r:id="rId39"/>
    <p:sldId id="1058" r:id="rId40"/>
    <p:sldId id="1059" r:id="rId41"/>
    <p:sldId id="1060" r:id="rId42"/>
    <p:sldId id="1061" r:id="rId43"/>
    <p:sldId id="1062" r:id="rId44"/>
    <p:sldId id="1063" r:id="rId45"/>
    <p:sldId id="1064" r:id="rId46"/>
    <p:sldId id="1065" r:id="rId47"/>
    <p:sldId id="1066" r:id="rId48"/>
    <p:sldId id="1067" r:id="rId49"/>
    <p:sldId id="1068" r:id="rId50"/>
    <p:sldId id="1069" r:id="rId51"/>
    <p:sldId id="1032" r:id="rId52"/>
    <p:sldId id="943" r:id="rId53"/>
    <p:sldId id="962" r:id="rId54"/>
    <p:sldId id="1033" r:id="rId55"/>
    <p:sldId id="988" r:id="rId56"/>
    <p:sldId id="1044" r:id="rId57"/>
  </p:sldIdLst>
  <p:sldSz cx="12192000" cy="6858000"/>
  <p:notesSz cx="7315200" cy="9601200"/>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9pPr>
  </p:defaultTextStyle>
  <p:extLst>
    <p:ext uri="{521415D9-36F7-43E2-AB2F-B90AF26B5E84}">
      <p14:sectionLst xmlns:p14="http://schemas.microsoft.com/office/powerpoint/2010/main">
        <p14:section name="Default Section" id="{1CC77C30-FD29-441B-9D1D-475320A44D67}">
          <p14:sldIdLst>
            <p14:sldId id="928"/>
          </p14:sldIdLst>
        </p14:section>
        <p14:section name="IEEE Patent Policy and Copy righ etc." id="{9A323F73-BFAB-4736-85A3-0F28446324D2}">
          <p14:sldIdLst>
            <p14:sldId id="994"/>
            <p14:sldId id="935"/>
            <p14:sldId id="959"/>
            <p14:sldId id="993"/>
            <p14:sldId id="1034"/>
            <p14:sldId id="992"/>
            <p14:sldId id="938"/>
            <p14:sldId id="936"/>
            <p14:sldId id="937"/>
            <p14:sldId id="939"/>
            <p14:sldId id="990"/>
            <p14:sldId id="991"/>
            <p14:sldId id="934"/>
            <p14:sldId id="999"/>
            <p14:sldId id="1000"/>
            <p14:sldId id="942"/>
            <p14:sldId id="995"/>
            <p14:sldId id="996"/>
            <p14:sldId id="997"/>
          </p14:sldIdLst>
        </p14:section>
        <p14:section name="Main Slides" id="{465DDED2-DDD1-49FA-A88E-6C8C871F594D}">
          <p14:sldIdLst>
            <p14:sldId id="929"/>
            <p14:sldId id="932"/>
            <p14:sldId id="946"/>
            <p14:sldId id="954"/>
            <p14:sldId id="1045"/>
            <p14:sldId id="1046"/>
            <p14:sldId id="1047"/>
            <p14:sldId id="1048"/>
            <p14:sldId id="1049"/>
            <p14:sldId id="1050"/>
            <p14:sldId id="1051"/>
            <p14:sldId id="1052"/>
            <p14:sldId id="1053"/>
            <p14:sldId id="1054"/>
            <p14:sldId id="1055"/>
            <p14:sldId id="1056"/>
            <p14:sldId id="1057"/>
            <p14:sldId id="1058"/>
            <p14:sldId id="1059"/>
            <p14:sldId id="1060"/>
            <p14:sldId id="1061"/>
            <p14:sldId id="1062"/>
            <p14:sldId id="1063"/>
            <p14:sldId id="1064"/>
            <p14:sldId id="1065"/>
            <p14:sldId id="1066"/>
            <p14:sldId id="1067"/>
            <p14:sldId id="1068"/>
            <p14:sldId id="1069"/>
            <p14:sldId id="1032"/>
            <p14:sldId id="943"/>
            <p14:sldId id="962"/>
            <p14:sldId id="1033"/>
            <p14:sldId id="988"/>
            <p14:sldId id="1044"/>
          </p14:sldIdLst>
        </p14:section>
      </p14:sectionLst>
    </p:ext>
    <p:ext uri="{EFAFB233-063F-42B5-8137-9DF3F51BA10A}">
      <p15:sldGuideLst xmlns:p15="http://schemas.microsoft.com/office/powerpoint/2012/main">
        <p15:guide id="1" orient="horz" pos="2207">
          <p15:clr>
            <a:srgbClr val="A4A3A4"/>
          </p15:clr>
        </p15:guide>
        <p15:guide id="2" pos="116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 Baker" initials="WB" lastIdx="2" clrIdx="0"/>
  <p:cmAuthor id="1" name="Boemer, Jens" initials="BJ" lastIdx="2" clrIdx="1"/>
  <p:cmAuthor id="2" name="meng zhao" initials="mz" lastIdx="3" clrIdx="2">
    <p:extLst>
      <p:ext uri="{19B8F6BF-5375-455C-9EA6-DF929625EA0E}">
        <p15:presenceInfo xmlns:p15="http://schemas.microsoft.com/office/powerpoint/2012/main" userId="bde4a506c6a44f88" providerId="Windows Live"/>
      </p:ext>
    </p:extLst>
  </p:cmAuthor>
  <p:cmAuthor id="3" name="胡 畔" initials="胡" lastIdx="2" clrIdx="3">
    <p:extLst>
      <p:ext uri="{19B8F6BF-5375-455C-9EA6-DF929625EA0E}">
        <p15:presenceInfo xmlns:p15="http://schemas.microsoft.com/office/powerpoint/2012/main" userId="de0b38c2229eba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5582"/>
    <a:srgbClr val="D60093"/>
    <a:srgbClr val="FF9933"/>
    <a:srgbClr val="FF9900"/>
    <a:srgbClr val="FFFF66"/>
    <a:srgbClr val="CC00CC"/>
    <a:srgbClr val="EAEAEA"/>
    <a:srgbClr val="CCFF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7" autoAdjust="0"/>
    <p:restoredTop sz="92857" autoAdjust="0"/>
  </p:normalViewPr>
  <p:slideViewPr>
    <p:cSldViewPr snapToGrid="0">
      <p:cViewPr varScale="1">
        <p:scale>
          <a:sx n="68" d="100"/>
          <a:sy n="68" d="100"/>
        </p:scale>
        <p:origin x="500" y="34"/>
      </p:cViewPr>
      <p:guideLst>
        <p:guide orient="horz" pos="2207"/>
        <p:guide pos="1161"/>
      </p:guideLst>
    </p:cSldViewPr>
  </p:slideViewPr>
  <p:notesTextViewPr>
    <p:cViewPr>
      <p:scale>
        <a:sx n="100" d="100"/>
        <a:sy n="100" d="100"/>
      </p:scale>
      <p:origin x="0" y="0"/>
    </p:cViewPr>
  </p:notesTextViewPr>
  <p:sorterViewPr>
    <p:cViewPr>
      <p:scale>
        <a:sx n="78" d="100"/>
        <a:sy n="78" d="100"/>
      </p:scale>
      <p:origin x="0" y="0"/>
    </p:cViewPr>
  </p:sorterViewPr>
  <p:notesViewPr>
    <p:cSldViewPr snapToGrid="0">
      <p:cViewPr varScale="1">
        <p:scale>
          <a:sx n="50" d="100"/>
          <a:sy n="50" d="100"/>
        </p:scale>
        <p:origin x="2338" y="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1">
  <dgm:title val=""/>
  <dgm:desc val=""/>
  <dgm:catLst>
    <dgm:cat type="mainScheme" pri="10300"/>
  </dgm:catLst>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alignNode1">
    <dgm:fillClrLst meth="repeat">
      <a:schemeClr val="dk2"/>
    </dgm:fillClrLst>
    <dgm:linClrLst meth="repeat">
      <a:schemeClr val="dk2"/>
    </dgm:linClrLst>
    <dgm:effectClrLst/>
    <dgm:txLinClrLst/>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node0">
    <dgm:fillClrLst meth="repeat">
      <a:schemeClr val="dk2"/>
    </dgm:fillClrLst>
    <dgm:linClrLst meth="repeat">
      <a:schemeClr val="lt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58E1990-B671-4B7C-AE0A-7D1D471BD62F}" type="doc">
      <dgm:prSet loTypeId="urn:microsoft.com/office/officeart/2005/8/layout/vList2#1" loCatId="list" qsTypeId="urn:microsoft.com/office/officeart/2005/8/quickstyle/simple3#1" qsCatId="simple" csTypeId="urn:microsoft.com/office/officeart/2005/8/colors/accent0_3#1" csCatId="mainScheme" phldr="1"/>
      <dgm:spPr/>
      <dgm:t>
        <a:bodyPr/>
        <a:lstStyle/>
        <a:p>
          <a:endParaRPr lang="en-US"/>
        </a:p>
      </dgm:t>
    </dgm:pt>
    <dgm:pt modelId="{1BFC6D7A-345B-4B65-AD04-0BDCC38417DD}">
      <dgm:prSet custT="1"/>
      <dgm:spPr/>
      <dgm:t>
        <a:bodyPr/>
        <a:lstStyle/>
        <a:p>
          <a:pPr rtl="0"/>
          <a:r>
            <a:rPr lang="en-US" altLang="zh-CN" sz="2800" b="1" dirty="0">
              <a:solidFill>
                <a:schemeClr val="tx2"/>
              </a:solidFill>
            </a:rPr>
            <a:t>IEEE T&amp;D Representative Speech</a:t>
          </a:r>
          <a:endParaRPr lang="en-US" sz="2800" dirty="0">
            <a:solidFill>
              <a:schemeClr val="tx2"/>
            </a:solidFill>
          </a:endParaRPr>
        </a:p>
      </dgm:t>
    </dgm:pt>
    <dgm:pt modelId="{CC317737-6E41-4577-8A93-7B2F8C07EAFB}" type="parTrans" cxnId="{7CAC21DE-0CD1-4CC7-9B46-8F4B90AD7095}">
      <dgm:prSet/>
      <dgm:spPr/>
      <dgm:t>
        <a:bodyPr/>
        <a:lstStyle/>
        <a:p>
          <a:endParaRPr lang="en-US"/>
        </a:p>
      </dgm:t>
    </dgm:pt>
    <dgm:pt modelId="{4747A952-1F27-4B02-9F30-113132BC4DE9}" type="sibTrans" cxnId="{7CAC21DE-0CD1-4CC7-9B46-8F4B90AD7095}">
      <dgm:prSet/>
      <dgm:spPr/>
      <dgm:t>
        <a:bodyPr/>
        <a:lstStyle/>
        <a:p>
          <a:endParaRPr lang="en-US"/>
        </a:p>
      </dgm:t>
    </dgm:pt>
    <dgm:pt modelId="{7D0252FB-FF96-469D-8F50-59698A62D2A2}">
      <dgm:prSet custT="1"/>
      <dgm:spPr/>
      <dgm:t>
        <a:bodyPr/>
        <a:lstStyle/>
        <a:p>
          <a:pPr rtl="0">
            <a:spcAft>
              <a:spcPts val="1800"/>
            </a:spcAft>
          </a:pPr>
          <a:r>
            <a:rPr lang="en-US" altLang="zh-CN" sz="2800" b="1" dirty="0">
              <a:solidFill>
                <a:schemeClr val="tx2"/>
              </a:solidFill>
            </a:rPr>
            <a:t>IEC TC8 WG11 Representative Speech(Invited)</a:t>
          </a:r>
          <a:endParaRPr lang="en-US" sz="2800" dirty="0">
            <a:solidFill>
              <a:schemeClr val="tx2"/>
            </a:solidFill>
          </a:endParaRPr>
        </a:p>
      </dgm:t>
    </dgm:pt>
    <dgm:pt modelId="{70B5C38F-B7D6-4618-9CBA-ED21C72A665C}" type="parTrans" cxnId="{7DB50292-9CD7-4F3C-8163-5EF4EAB311C2}">
      <dgm:prSet/>
      <dgm:spPr/>
      <dgm:t>
        <a:bodyPr/>
        <a:lstStyle/>
        <a:p>
          <a:endParaRPr lang="en-US"/>
        </a:p>
      </dgm:t>
    </dgm:pt>
    <dgm:pt modelId="{10AA3974-D646-4CBA-A9DC-A49D4565C2A6}" type="sibTrans" cxnId="{7DB50292-9CD7-4F3C-8163-5EF4EAB311C2}">
      <dgm:prSet/>
      <dgm:spPr/>
      <dgm:t>
        <a:bodyPr/>
        <a:lstStyle/>
        <a:p>
          <a:endParaRPr lang="en-US"/>
        </a:p>
      </dgm:t>
    </dgm:pt>
    <dgm:pt modelId="{1AAE2E04-2A01-44CA-97E2-4D5D24904C98}">
      <dgm:prSet custT="1"/>
      <dgm:spPr/>
      <dgm:t>
        <a:bodyPr/>
        <a:lstStyle/>
        <a:p>
          <a:pPr marL="400050" indent="-342900" rtl="0"/>
          <a:endParaRPr lang="en-US" sz="1600" b="0" dirty="0"/>
        </a:p>
      </dgm:t>
    </dgm:pt>
    <dgm:pt modelId="{B2F1C42D-33CB-4ECB-8345-D02D132D3B2F}" type="parTrans" cxnId="{65950084-BCEF-4EAA-853B-A3747BEF0890}">
      <dgm:prSet/>
      <dgm:spPr/>
      <dgm:t>
        <a:bodyPr/>
        <a:lstStyle/>
        <a:p>
          <a:endParaRPr lang="en-US"/>
        </a:p>
      </dgm:t>
    </dgm:pt>
    <dgm:pt modelId="{9695CFC5-A264-4D7B-A572-FB1E7E96CA45}" type="sibTrans" cxnId="{65950084-BCEF-4EAA-853B-A3747BEF0890}">
      <dgm:prSet/>
      <dgm:spPr/>
      <dgm:t>
        <a:bodyPr/>
        <a:lstStyle/>
        <a:p>
          <a:endParaRPr lang="en-US"/>
        </a:p>
      </dgm:t>
    </dgm:pt>
    <dgm:pt modelId="{25A0EDA7-9766-419E-8F3E-5228EADD2265}">
      <dgm:prSet custT="1"/>
      <dgm:spPr/>
      <dgm:t>
        <a:bodyPr/>
        <a:lstStyle/>
        <a:p>
          <a:pPr marL="400050" indent="-342900" rtl="0"/>
          <a:r>
            <a:rPr lang="en-US" altLang="zh-CN" sz="3200" b="0" dirty="0"/>
            <a:t> </a:t>
          </a:r>
          <a:r>
            <a:rPr lang="en-US" altLang="zh-CN" sz="2800" b="0" dirty="0"/>
            <a:t>By Daniel Sabin</a:t>
          </a:r>
          <a:endParaRPr lang="en-US" sz="3200" b="0" dirty="0"/>
        </a:p>
      </dgm:t>
    </dgm:pt>
    <dgm:pt modelId="{64856844-924F-4C91-B155-9BD2E95A83DD}" type="sibTrans" cxnId="{6B37886C-B111-4736-814D-9C52A7288301}">
      <dgm:prSet/>
      <dgm:spPr/>
      <dgm:t>
        <a:bodyPr/>
        <a:lstStyle/>
        <a:p>
          <a:endParaRPr lang="en-US"/>
        </a:p>
      </dgm:t>
    </dgm:pt>
    <dgm:pt modelId="{88FBA356-5550-4BDC-9B7E-B9E018C0315D}" type="parTrans" cxnId="{6B37886C-B111-4736-814D-9C52A7288301}">
      <dgm:prSet/>
      <dgm:spPr/>
      <dgm:t>
        <a:bodyPr/>
        <a:lstStyle/>
        <a:p>
          <a:endParaRPr lang="en-US"/>
        </a:p>
      </dgm:t>
    </dgm:pt>
    <dgm:pt modelId="{0FBA9ABC-E8A1-4B08-9750-96078D1D2950}">
      <dgm:prSet custT="1"/>
      <dgm:spPr/>
      <dgm:t>
        <a:bodyPr/>
        <a:lstStyle/>
        <a:p>
          <a:pPr marL="396875" indent="-336550" rtl="0">
            <a:spcAft>
              <a:spcPts val="600"/>
            </a:spcAft>
          </a:pPr>
          <a:r>
            <a:rPr lang="en-US" sz="2800" b="0" dirty="0">
              <a:solidFill>
                <a:schemeClr val="tx1"/>
              </a:solidFill>
            </a:rPr>
            <a:t>By </a:t>
          </a:r>
          <a:r>
            <a:rPr lang="en-US" sz="2800" dirty="0" err="1"/>
            <a:t>Juncheng</a:t>
          </a:r>
          <a:r>
            <a:rPr lang="en-US" sz="2800" dirty="0"/>
            <a:t> Liu</a:t>
          </a:r>
          <a:endParaRPr lang="en-US" sz="2800" dirty="0">
            <a:solidFill>
              <a:schemeClr val="tx1"/>
            </a:solidFill>
          </a:endParaRPr>
        </a:p>
      </dgm:t>
    </dgm:pt>
    <dgm:pt modelId="{F711AD14-6C87-4320-9079-22B5A1AEBE2E}" type="sibTrans" cxnId="{FD8E4D12-A3D6-4617-85B0-C83DDFA25502}">
      <dgm:prSet/>
      <dgm:spPr/>
      <dgm:t>
        <a:bodyPr/>
        <a:lstStyle/>
        <a:p>
          <a:endParaRPr lang="en-US"/>
        </a:p>
      </dgm:t>
    </dgm:pt>
    <dgm:pt modelId="{0641F54C-E719-488B-991C-12A61E214707}" type="parTrans" cxnId="{FD8E4D12-A3D6-4617-85B0-C83DDFA25502}">
      <dgm:prSet/>
      <dgm:spPr/>
      <dgm:t>
        <a:bodyPr/>
        <a:lstStyle/>
        <a:p>
          <a:endParaRPr lang="en-US"/>
        </a:p>
      </dgm:t>
    </dgm:pt>
    <dgm:pt modelId="{4372AB89-ECB1-40A6-87CB-9A677B752C77}" type="pres">
      <dgm:prSet presAssocID="{F58E1990-B671-4B7C-AE0A-7D1D471BD62F}" presName="linear" presStyleCnt="0">
        <dgm:presLayoutVars>
          <dgm:animLvl val="lvl"/>
          <dgm:resizeHandles val="exact"/>
        </dgm:presLayoutVars>
      </dgm:prSet>
      <dgm:spPr/>
    </dgm:pt>
    <dgm:pt modelId="{2F2C04DD-673D-4304-ABE0-28A70F7122A2}" type="pres">
      <dgm:prSet presAssocID="{1BFC6D7A-345B-4B65-AD04-0BDCC38417DD}" presName="parentText" presStyleLbl="node1" presStyleIdx="0" presStyleCnt="2" custScaleY="71483" custLinFactNeighborY="-10610">
        <dgm:presLayoutVars>
          <dgm:chMax val="0"/>
          <dgm:bulletEnabled val="1"/>
        </dgm:presLayoutVars>
      </dgm:prSet>
      <dgm:spPr/>
    </dgm:pt>
    <dgm:pt modelId="{F47AC255-823E-4396-940D-82D571967149}" type="pres">
      <dgm:prSet presAssocID="{1BFC6D7A-345B-4B65-AD04-0BDCC38417DD}" presName="childText" presStyleLbl="revTx" presStyleIdx="0" presStyleCnt="2" custScaleY="120158" custLinFactNeighborY="-8135">
        <dgm:presLayoutVars>
          <dgm:bulletEnabled val="1"/>
        </dgm:presLayoutVars>
      </dgm:prSet>
      <dgm:spPr/>
    </dgm:pt>
    <dgm:pt modelId="{B96E680E-9FE9-447E-9D60-0D503E6AB27D}" type="pres">
      <dgm:prSet presAssocID="{7D0252FB-FF96-469D-8F50-59698A62D2A2}" presName="parentText" presStyleLbl="node1" presStyleIdx="1" presStyleCnt="2" custScaleY="86008" custLinFactNeighborX="511" custLinFactNeighborY="-9857">
        <dgm:presLayoutVars>
          <dgm:chMax val="0"/>
          <dgm:bulletEnabled val="1"/>
        </dgm:presLayoutVars>
      </dgm:prSet>
      <dgm:spPr/>
    </dgm:pt>
    <dgm:pt modelId="{B6642CB2-6611-44F3-A6E3-297124613B97}" type="pres">
      <dgm:prSet presAssocID="{7D0252FB-FF96-469D-8F50-59698A62D2A2}" presName="childText" presStyleLbl="revTx" presStyleIdx="1" presStyleCnt="2" custLinFactNeighborY="6476">
        <dgm:presLayoutVars>
          <dgm:bulletEnabled val="1"/>
        </dgm:presLayoutVars>
      </dgm:prSet>
      <dgm:spPr/>
    </dgm:pt>
  </dgm:ptLst>
  <dgm:cxnLst>
    <dgm:cxn modelId="{FD8E4D12-A3D6-4617-85B0-C83DDFA25502}" srcId="{7D0252FB-FF96-469D-8F50-59698A62D2A2}" destId="{0FBA9ABC-E8A1-4B08-9750-96078D1D2950}" srcOrd="0" destOrd="0" parTransId="{0641F54C-E719-488B-991C-12A61E214707}" sibTransId="{F711AD14-6C87-4320-9079-22B5A1AEBE2E}"/>
    <dgm:cxn modelId="{84190315-1DD3-4BFE-9C06-35DD10061995}" type="presOf" srcId="{25A0EDA7-9766-419E-8F3E-5228EADD2265}" destId="{F47AC255-823E-4396-940D-82D571967149}" srcOrd="0" destOrd="1" presId="urn:microsoft.com/office/officeart/2005/8/layout/vList2#1"/>
    <dgm:cxn modelId="{6B37886C-B111-4736-814D-9C52A7288301}" srcId="{1BFC6D7A-345B-4B65-AD04-0BDCC38417DD}" destId="{25A0EDA7-9766-419E-8F3E-5228EADD2265}" srcOrd="1" destOrd="0" parTransId="{88FBA356-5550-4BDC-9B7E-B9E018C0315D}" sibTransId="{64856844-924F-4C91-B155-9BD2E95A83DD}"/>
    <dgm:cxn modelId="{A1F6587C-C9FB-4591-BB2B-D3F9A5369E38}" type="presOf" srcId="{1BFC6D7A-345B-4B65-AD04-0BDCC38417DD}" destId="{2F2C04DD-673D-4304-ABE0-28A70F7122A2}" srcOrd="0" destOrd="0" presId="urn:microsoft.com/office/officeart/2005/8/layout/vList2#1"/>
    <dgm:cxn modelId="{65950084-BCEF-4EAA-853B-A3747BEF0890}" srcId="{1BFC6D7A-345B-4B65-AD04-0BDCC38417DD}" destId="{1AAE2E04-2A01-44CA-97E2-4D5D24904C98}" srcOrd="0" destOrd="0" parTransId="{B2F1C42D-33CB-4ECB-8345-D02D132D3B2F}" sibTransId="{9695CFC5-A264-4D7B-A572-FB1E7E96CA45}"/>
    <dgm:cxn modelId="{430D7C88-A0FB-474A-8E50-BC454887790F}" type="presOf" srcId="{7D0252FB-FF96-469D-8F50-59698A62D2A2}" destId="{B96E680E-9FE9-447E-9D60-0D503E6AB27D}" srcOrd="0" destOrd="0" presId="urn:microsoft.com/office/officeart/2005/8/layout/vList2#1"/>
    <dgm:cxn modelId="{378CA08D-828D-4196-AA93-AE19C88CE94D}" type="presOf" srcId="{F58E1990-B671-4B7C-AE0A-7D1D471BD62F}" destId="{4372AB89-ECB1-40A6-87CB-9A677B752C77}" srcOrd="0" destOrd="0" presId="urn:microsoft.com/office/officeart/2005/8/layout/vList2#1"/>
    <dgm:cxn modelId="{7DB50292-9CD7-4F3C-8163-5EF4EAB311C2}" srcId="{F58E1990-B671-4B7C-AE0A-7D1D471BD62F}" destId="{7D0252FB-FF96-469D-8F50-59698A62D2A2}" srcOrd="1" destOrd="0" parTransId="{70B5C38F-B7D6-4618-9CBA-ED21C72A665C}" sibTransId="{10AA3974-D646-4CBA-A9DC-A49D4565C2A6}"/>
    <dgm:cxn modelId="{61F82BBA-BA82-4C9A-BAF7-CE6BB22759B7}" type="presOf" srcId="{1AAE2E04-2A01-44CA-97E2-4D5D24904C98}" destId="{F47AC255-823E-4396-940D-82D571967149}" srcOrd="0" destOrd="0" presId="urn:microsoft.com/office/officeart/2005/8/layout/vList2#1"/>
    <dgm:cxn modelId="{A0394AD2-92CA-4A3D-BEC0-0E1E9C0835DB}" type="presOf" srcId="{0FBA9ABC-E8A1-4B08-9750-96078D1D2950}" destId="{B6642CB2-6611-44F3-A6E3-297124613B97}" srcOrd="0" destOrd="0" presId="urn:microsoft.com/office/officeart/2005/8/layout/vList2#1"/>
    <dgm:cxn modelId="{7CAC21DE-0CD1-4CC7-9B46-8F4B90AD7095}" srcId="{F58E1990-B671-4B7C-AE0A-7D1D471BD62F}" destId="{1BFC6D7A-345B-4B65-AD04-0BDCC38417DD}" srcOrd="0" destOrd="0" parTransId="{CC317737-6E41-4577-8A93-7B2F8C07EAFB}" sibTransId="{4747A952-1F27-4B02-9F30-113132BC4DE9}"/>
    <dgm:cxn modelId="{6B2D0B83-C416-4DBC-B157-5140F3194AD2}" type="presParOf" srcId="{4372AB89-ECB1-40A6-87CB-9A677B752C77}" destId="{2F2C04DD-673D-4304-ABE0-28A70F7122A2}" srcOrd="0" destOrd="0" presId="urn:microsoft.com/office/officeart/2005/8/layout/vList2#1"/>
    <dgm:cxn modelId="{2568104E-E6F0-4812-8925-DB7173098DCC}" type="presParOf" srcId="{4372AB89-ECB1-40A6-87CB-9A677B752C77}" destId="{F47AC255-823E-4396-940D-82D571967149}" srcOrd="1" destOrd="0" presId="urn:microsoft.com/office/officeart/2005/8/layout/vList2#1"/>
    <dgm:cxn modelId="{15870CE5-2FF1-474C-959D-EC34CED3E32A}" type="presParOf" srcId="{4372AB89-ECB1-40A6-87CB-9A677B752C77}" destId="{B96E680E-9FE9-447E-9D60-0D503E6AB27D}" srcOrd="2" destOrd="0" presId="urn:microsoft.com/office/officeart/2005/8/layout/vList2#1"/>
    <dgm:cxn modelId="{5FEECBDE-4B7F-402E-BBEE-479B09EC6C70}" type="presParOf" srcId="{4372AB89-ECB1-40A6-87CB-9A677B752C77}" destId="{B6642CB2-6611-44F3-A6E3-297124613B97}" srcOrd="3"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8E1990-B671-4B7C-AE0A-7D1D471BD62F}" type="doc">
      <dgm:prSet loTypeId="urn:microsoft.com/office/officeart/2005/8/layout/vList2#1" loCatId="list" qsTypeId="urn:microsoft.com/office/officeart/2005/8/quickstyle/simple3#1" qsCatId="simple" csTypeId="urn:microsoft.com/office/officeart/2005/8/colors/accent0_3#1" csCatId="mainScheme" phldr="1"/>
      <dgm:spPr/>
      <dgm:t>
        <a:bodyPr/>
        <a:lstStyle/>
        <a:p>
          <a:endParaRPr lang="en-US"/>
        </a:p>
      </dgm:t>
    </dgm:pt>
    <dgm:pt modelId="{1BFC6D7A-345B-4B65-AD04-0BDCC38417DD}">
      <dgm:prSet custT="1"/>
      <dgm:spPr/>
      <dgm:t>
        <a:bodyPr/>
        <a:lstStyle/>
        <a:p>
          <a:pPr rtl="0"/>
          <a:r>
            <a:rPr lang="en-US" sz="2400" b="1" dirty="0">
              <a:solidFill>
                <a:schemeClr val="tx2"/>
              </a:solidFill>
            </a:rPr>
            <a:t>Individual Method</a:t>
          </a:r>
          <a:endParaRPr lang="en-US" sz="2400" dirty="0">
            <a:solidFill>
              <a:schemeClr val="tx2"/>
            </a:solidFill>
          </a:endParaRPr>
        </a:p>
      </dgm:t>
    </dgm:pt>
    <dgm:pt modelId="{CC317737-6E41-4577-8A93-7B2F8C07EAFB}" type="parTrans" cxnId="{7CAC21DE-0CD1-4CC7-9B46-8F4B90AD7095}">
      <dgm:prSet/>
      <dgm:spPr/>
      <dgm:t>
        <a:bodyPr/>
        <a:lstStyle/>
        <a:p>
          <a:endParaRPr lang="en-US"/>
        </a:p>
      </dgm:t>
    </dgm:pt>
    <dgm:pt modelId="{4747A952-1F27-4B02-9F30-113132BC4DE9}" type="sibTrans" cxnId="{7CAC21DE-0CD1-4CC7-9B46-8F4B90AD7095}">
      <dgm:prSet/>
      <dgm:spPr/>
      <dgm:t>
        <a:bodyPr/>
        <a:lstStyle/>
        <a:p>
          <a:endParaRPr lang="en-US"/>
        </a:p>
      </dgm:t>
    </dgm:pt>
    <dgm:pt modelId="{6CD2FDC9-4313-46FA-87A3-2B4918E1B600}">
      <dgm:prSet custT="1"/>
      <dgm:spPr/>
      <dgm:t>
        <a:bodyPr/>
        <a:lstStyle/>
        <a:p>
          <a:pPr marL="400050" indent="-342900" rtl="0"/>
          <a:r>
            <a:rPr lang="en-US" sz="1600" b="1" dirty="0"/>
            <a:t>Each individual participant has 1 vote</a:t>
          </a:r>
        </a:p>
      </dgm:t>
    </dgm:pt>
    <dgm:pt modelId="{DCE2AF61-7C49-4AA6-9B4D-E138343F9E93}" type="parTrans" cxnId="{18C68865-0B75-4A0F-B1F3-D4D44DC326BC}">
      <dgm:prSet/>
      <dgm:spPr/>
      <dgm:t>
        <a:bodyPr/>
        <a:lstStyle/>
        <a:p>
          <a:endParaRPr lang="en-US"/>
        </a:p>
      </dgm:t>
    </dgm:pt>
    <dgm:pt modelId="{BD4AA38E-50A2-4444-A41E-172C32A8CD44}" type="sibTrans" cxnId="{18C68865-0B75-4A0F-B1F3-D4D44DC326BC}">
      <dgm:prSet/>
      <dgm:spPr/>
      <dgm:t>
        <a:bodyPr/>
        <a:lstStyle/>
        <a:p>
          <a:endParaRPr lang="en-US"/>
        </a:p>
      </dgm:t>
    </dgm:pt>
    <dgm:pt modelId="{7D0252FB-FF96-469D-8F50-59698A62D2A2}">
      <dgm:prSet custT="1"/>
      <dgm:spPr/>
      <dgm:t>
        <a:bodyPr/>
        <a:lstStyle/>
        <a:p>
          <a:pPr rtl="0">
            <a:spcAft>
              <a:spcPts val="1800"/>
            </a:spcAft>
          </a:pPr>
          <a:r>
            <a:rPr lang="en-US" sz="2400" b="1" dirty="0">
              <a:solidFill>
                <a:schemeClr val="tx2"/>
              </a:solidFill>
            </a:rPr>
            <a:t>Entity (Corporate) Method (e.g., IEEE P2</a:t>
          </a:r>
          <a:r>
            <a:rPr lang="en-US" altLang="zh-CN" sz="2400" b="1" dirty="0">
              <a:solidFill>
                <a:schemeClr val="tx2"/>
              </a:solidFill>
            </a:rPr>
            <a:t>938</a:t>
          </a:r>
          <a:r>
            <a:rPr lang="en-US" sz="2400" b="1" dirty="0">
              <a:solidFill>
                <a:schemeClr val="tx2"/>
              </a:solidFill>
            </a:rPr>
            <a:t>)</a:t>
          </a:r>
          <a:endParaRPr lang="en-US" sz="2400" dirty="0">
            <a:solidFill>
              <a:schemeClr val="tx2"/>
            </a:solidFill>
          </a:endParaRPr>
        </a:p>
      </dgm:t>
    </dgm:pt>
    <dgm:pt modelId="{70B5C38F-B7D6-4618-9CBA-ED21C72A665C}" type="parTrans" cxnId="{7DB50292-9CD7-4F3C-8163-5EF4EAB311C2}">
      <dgm:prSet/>
      <dgm:spPr/>
      <dgm:t>
        <a:bodyPr/>
        <a:lstStyle/>
        <a:p>
          <a:endParaRPr lang="en-US"/>
        </a:p>
      </dgm:t>
    </dgm:pt>
    <dgm:pt modelId="{10AA3974-D646-4CBA-A9DC-A49D4565C2A6}" type="sibTrans" cxnId="{7DB50292-9CD7-4F3C-8163-5EF4EAB311C2}">
      <dgm:prSet/>
      <dgm:spPr/>
      <dgm:t>
        <a:bodyPr/>
        <a:lstStyle/>
        <a:p>
          <a:endParaRPr lang="en-US"/>
        </a:p>
      </dgm:t>
    </dgm:pt>
    <dgm:pt modelId="{FE87CFB7-F8D6-498D-AF76-2743F87D875D}">
      <dgm:prSet custT="1"/>
      <dgm:spPr/>
      <dgm:t>
        <a:bodyPr/>
        <a:lstStyle/>
        <a:p>
          <a:pPr marL="400050" indent="-342900" rtl="0"/>
          <a:r>
            <a:rPr lang="en-US" sz="1600" b="0" dirty="0"/>
            <a:t>Ballot groups are made up of a minimum of 10 individuals</a:t>
          </a:r>
        </a:p>
      </dgm:t>
    </dgm:pt>
    <dgm:pt modelId="{F62BFD36-31B1-4410-89DE-C3E03348A24E}" type="parTrans" cxnId="{086D650C-B396-44A7-B703-0BDE163C8328}">
      <dgm:prSet/>
      <dgm:spPr/>
      <dgm:t>
        <a:bodyPr/>
        <a:lstStyle/>
        <a:p>
          <a:endParaRPr lang="en-US"/>
        </a:p>
      </dgm:t>
    </dgm:pt>
    <dgm:pt modelId="{0532153A-9C97-4ACD-B546-3B817E11A63C}" type="sibTrans" cxnId="{086D650C-B396-44A7-B703-0BDE163C8328}">
      <dgm:prSet/>
      <dgm:spPr/>
      <dgm:t>
        <a:bodyPr/>
        <a:lstStyle/>
        <a:p>
          <a:endParaRPr lang="en-US"/>
        </a:p>
      </dgm:t>
    </dgm:pt>
    <dgm:pt modelId="{283AB49D-4810-463A-B51C-43DC394E6AA4}">
      <dgm:prSet custT="1"/>
      <dgm:spPr/>
      <dgm:t>
        <a:bodyPr/>
        <a:lstStyle/>
        <a:p>
          <a:pPr marL="400050" indent="-342900" rtl="0"/>
          <a:r>
            <a:rPr lang="en-US" sz="1600" b="0" dirty="0"/>
            <a:t>Ballot group participants must be IEEE-SA individual members</a:t>
          </a:r>
        </a:p>
      </dgm:t>
    </dgm:pt>
    <dgm:pt modelId="{B1B45C3C-0544-495B-A007-49AEF33E4C66}" type="parTrans" cxnId="{D0971446-0218-40D3-9950-431B2D878F85}">
      <dgm:prSet/>
      <dgm:spPr/>
      <dgm:t>
        <a:bodyPr/>
        <a:lstStyle/>
        <a:p>
          <a:endParaRPr lang="en-US"/>
        </a:p>
      </dgm:t>
    </dgm:pt>
    <dgm:pt modelId="{0B21D4B3-2461-42B2-8456-9EE4AE38039A}" type="sibTrans" cxnId="{D0971446-0218-40D3-9950-431B2D878F85}">
      <dgm:prSet/>
      <dgm:spPr/>
      <dgm:t>
        <a:bodyPr/>
        <a:lstStyle/>
        <a:p>
          <a:endParaRPr lang="en-US"/>
        </a:p>
      </dgm:t>
    </dgm:pt>
    <dgm:pt modelId="{EE09C392-4AB9-45CB-9064-81BB43CBBCA5}">
      <dgm:prSet custT="1"/>
      <dgm:spPr/>
      <dgm:t>
        <a:bodyPr/>
        <a:lstStyle/>
        <a:p>
          <a:pPr marL="400050" indent="-342900" rtl="0"/>
          <a:r>
            <a:rPr lang="en-US" sz="1600" b="0" dirty="0"/>
            <a:t>Individuals represent themselves</a:t>
          </a:r>
        </a:p>
      </dgm:t>
    </dgm:pt>
    <dgm:pt modelId="{9FE99F33-F59D-40EB-9137-0F15A2147736}" type="parTrans" cxnId="{3B5FC4E4-836E-4452-B1FB-551A64A25CAE}">
      <dgm:prSet/>
      <dgm:spPr/>
      <dgm:t>
        <a:bodyPr/>
        <a:lstStyle/>
        <a:p>
          <a:endParaRPr lang="en-US"/>
        </a:p>
      </dgm:t>
    </dgm:pt>
    <dgm:pt modelId="{E17ED991-E2BD-4D70-A2E6-972AFA73872D}" type="sibTrans" cxnId="{3B5FC4E4-836E-4452-B1FB-551A64A25CAE}">
      <dgm:prSet/>
      <dgm:spPr/>
      <dgm:t>
        <a:bodyPr/>
        <a:lstStyle/>
        <a:p>
          <a:endParaRPr lang="en-US"/>
        </a:p>
      </dgm:t>
    </dgm:pt>
    <dgm:pt modelId="{1AAE2E04-2A01-44CA-97E2-4D5D24904C98}">
      <dgm:prSet custT="1"/>
      <dgm:spPr/>
      <dgm:t>
        <a:bodyPr/>
        <a:lstStyle/>
        <a:p>
          <a:pPr marL="400050" indent="-342900" rtl="0"/>
          <a:endParaRPr lang="en-US" sz="1600" b="0" dirty="0"/>
        </a:p>
      </dgm:t>
    </dgm:pt>
    <dgm:pt modelId="{B2F1C42D-33CB-4ECB-8345-D02D132D3B2F}" type="parTrans" cxnId="{65950084-BCEF-4EAA-853B-A3747BEF0890}">
      <dgm:prSet/>
      <dgm:spPr/>
      <dgm:t>
        <a:bodyPr/>
        <a:lstStyle/>
        <a:p>
          <a:endParaRPr lang="en-US"/>
        </a:p>
      </dgm:t>
    </dgm:pt>
    <dgm:pt modelId="{9695CFC5-A264-4D7B-A572-FB1E7E96CA45}" type="sibTrans" cxnId="{65950084-BCEF-4EAA-853B-A3747BEF0890}">
      <dgm:prSet/>
      <dgm:spPr/>
      <dgm:t>
        <a:bodyPr/>
        <a:lstStyle/>
        <a:p>
          <a:endParaRPr lang="en-US"/>
        </a:p>
      </dgm:t>
    </dgm:pt>
    <dgm:pt modelId="{25A0EDA7-9766-419E-8F3E-5228EADD2265}">
      <dgm:prSet custT="1"/>
      <dgm:spPr/>
      <dgm:t>
        <a:bodyPr/>
        <a:lstStyle/>
        <a:p>
          <a:pPr marL="400050" indent="-342900" rtl="0"/>
          <a:r>
            <a:rPr lang="en-US" sz="1600" b="0" dirty="0"/>
            <a:t>Participants are individual technical experts</a:t>
          </a:r>
        </a:p>
      </dgm:t>
    </dgm:pt>
    <dgm:pt modelId="{64856844-924F-4C91-B155-9BD2E95A83DD}" type="sibTrans" cxnId="{6B37886C-B111-4736-814D-9C52A7288301}">
      <dgm:prSet/>
      <dgm:spPr/>
      <dgm:t>
        <a:bodyPr/>
        <a:lstStyle/>
        <a:p>
          <a:endParaRPr lang="en-US"/>
        </a:p>
      </dgm:t>
    </dgm:pt>
    <dgm:pt modelId="{88FBA356-5550-4BDC-9B7E-B9E018C0315D}" type="parTrans" cxnId="{6B37886C-B111-4736-814D-9C52A7288301}">
      <dgm:prSet/>
      <dgm:spPr/>
      <dgm:t>
        <a:bodyPr/>
        <a:lstStyle/>
        <a:p>
          <a:endParaRPr lang="en-US"/>
        </a:p>
      </dgm:t>
    </dgm:pt>
    <dgm:pt modelId="{61628507-D7D9-4510-8D21-1AFCA4010D61}">
      <dgm:prSet custT="1"/>
      <dgm:spPr/>
      <dgm:t>
        <a:bodyPr/>
        <a:lstStyle/>
        <a:p>
          <a:pPr marL="396875" indent="-336550" rtl="0">
            <a:spcAft>
              <a:spcPts val="600"/>
            </a:spcAft>
          </a:pPr>
          <a:r>
            <a:rPr lang="en-US" sz="1600" b="0" dirty="0">
              <a:solidFill>
                <a:schemeClr val="tx1"/>
              </a:solidFill>
            </a:rPr>
            <a:t>Participants are “entities,” i.e., companies, universities, government bodies, etc. </a:t>
          </a:r>
          <a:endParaRPr lang="en-US" sz="1600" dirty="0">
            <a:solidFill>
              <a:schemeClr val="tx1"/>
            </a:solidFill>
          </a:endParaRPr>
        </a:p>
      </dgm:t>
    </dgm:pt>
    <dgm:pt modelId="{9967C158-C818-4501-AB2F-A53EEDC90E55}" type="parTrans" cxnId="{B87CF2A2-014F-49DA-8B15-D323012B2376}">
      <dgm:prSet/>
      <dgm:spPr/>
      <dgm:t>
        <a:bodyPr/>
        <a:lstStyle/>
        <a:p>
          <a:endParaRPr lang="en-US"/>
        </a:p>
      </dgm:t>
    </dgm:pt>
    <dgm:pt modelId="{837795BC-F5C8-4F5E-B7CA-EBA91AFCEAF7}" type="sibTrans" cxnId="{B87CF2A2-014F-49DA-8B15-D323012B2376}">
      <dgm:prSet/>
      <dgm:spPr/>
      <dgm:t>
        <a:bodyPr/>
        <a:lstStyle/>
        <a:p>
          <a:endParaRPr lang="en-US"/>
        </a:p>
      </dgm:t>
    </dgm:pt>
    <dgm:pt modelId="{CF335121-F267-41B0-9C5A-26C0F04425E4}">
      <dgm:prSet custT="1"/>
      <dgm:spPr/>
      <dgm:t>
        <a:bodyPr/>
        <a:lstStyle/>
        <a:p>
          <a:pPr marL="396875" indent="-336550" rtl="0">
            <a:spcAft>
              <a:spcPts val="600"/>
            </a:spcAft>
          </a:pPr>
          <a:r>
            <a:rPr lang="en-US" sz="1600" b="0" dirty="0">
              <a:solidFill>
                <a:schemeClr val="tx1"/>
              </a:solidFill>
            </a:rPr>
            <a:t>Designated representative and alternate represent the entity</a:t>
          </a:r>
        </a:p>
      </dgm:t>
    </dgm:pt>
    <dgm:pt modelId="{514C97B6-9F4D-4270-A114-499897D03A2B}" type="parTrans" cxnId="{7FCE6A00-61EE-480A-96F0-95418A605D37}">
      <dgm:prSet/>
      <dgm:spPr/>
      <dgm:t>
        <a:bodyPr/>
        <a:lstStyle/>
        <a:p>
          <a:endParaRPr lang="en-US"/>
        </a:p>
      </dgm:t>
    </dgm:pt>
    <dgm:pt modelId="{126F309B-AE4B-4A6C-8DA1-64F79F07B863}" type="sibTrans" cxnId="{7FCE6A00-61EE-480A-96F0-95418A605D37}">
      <dgm:prSet/>
      <dgm:spPr/>
      <dgm:t>
        <a:bodyPr/>
        <a:lstStyle/>
        <a:p>
          <a:endParaRPr lang="en-US"/>
        </a:p>
      </dgm:t>
    </dgm:pt>
    <dgm:pt modelId="{E27DF40B-670F-42B2-8C44-6E1E6A10C7A0}">
      <dgm:prSet custT="1"/>
      <dgm:spPr/>
      <dgm:t>
        <a:bodyPr/>
        <a:lstStyle/>
        <a:p>
          <a:pPr marL="396875" indent="-336550" rtl="0">
            <a:spcAft>
              <a:spcPts val="600"/>
            </a:spcAft>
          </a:pPr>
          <a:r>
            <a:rPr lang="en-US" sz="1600" b="1" dirty="0">
              <a:solidFill>
                <a:schemeClr val="tx1"/>
              </a:solidFill>
            </a:rPr>
            <a:t>Each entity has 1 vote</a:t>
          </a:r>
        </a:p>
      </dgm:t>
    </dgm:pt>
    <dgm:pt modelId="{9A11DA8A-28FF-4A30-B41B-D1BDF26224E6}" type="parTrans" cxnId="{33F36F29-039E-4FC3-AD93-0A6A8F9FBADF}">
      <dgm:prSet/>
      <dgm:spPr/>
      <dgm:t>
        <a:bodyPr/>
        <a:lstStyle/>
        <a:p>
          <a:endParaRPr lang="en-US"/>
        </a:p>
      </dgm:t>
    </dgm:pt>
    <dgm:pt modelId="{2ECD2A9C-A5D8-44B8-A494-4E42EBA7EDAC}" type="sibTrans" cxnId="{33F36F29-039E-4FC3-AD93-0A6A8F9FBADF}">
      <dgm:prSet/>
      <dgm:spPr/>
      <dgm:t>
        <a:bodyPr/>
        <a:lstStyle/>
        <a:p>
          <a:endParaRPr lang="en-US"/>
        </a:p>
      </dgm:t>
    </dgm:pt>
    <dgm:pt modelId="{9DCEA72B-EA30-4E59-919C-A753F7BA8C4A}">
      <dgm:prSet custT="1"/>
      <dgm:spPr/>
      <dgm:t>
        <a:bodyPr/>
        <a:lstStyle/>
        <a:p>
          <a:pPr marL="396875" indent="-336550" rtl="0">
            <a:spcAft>
              <a:spcPts val="600"/>
            </a:spcAft>
          </a:pPr>
          <a:r>
            <a:rPr lang="en-US" sz="1600" b="0" dirty="0">
              <a:solidFill>
                <a:schemeClr val="tx1"/>
              </a:solidFill>
            </a:rPr>
            <a:t>Requires 3 entities to commit to participation at project initiation</a:t>
          </a:r>
        </a:p>
      </dgm:t>
    </dgm:pt>
    <dgm:pt modelId="{7C5A979B-C72F-4AE9-B9BE-D79D9E697A5E}" type="parTrans" cxnId="{2A520DC0-F443-40C1-855E-C7D82B511859}">
      <dgm:prSet/>
      <dgm:spPr/>
      <dgm:t>
        <a:bodyPr/>
        <a:lstStyle/>
        <a:p>
          <a:endParaRPr lang="en-US"/>
        </a:p>
      </dgm:t>
    </dgm:pt>
    <dgm:pt modelId="{4E9BA5C8-6D31-4834-A175-F3609F8A5542}" type="sibTrans" cxnId="{2A520DC0-F443-40C1-855E-C7D82B511859}">
      <dgm:prSet/>
      <dgm:spPr/>
      <dgm:t>
        <a:bodyPr/>
        <a:lstStyle/>
        <a:p>
          <a:endParaRPr lang="en-US"/>
        </a:p>
      </dgm:t>
    </dgm:pt>
    <dgm:pt modelId="{0FBA9ABC-E8A1-4B08-9750-96078D1D2950}">
      <dgm:prSet custT="1"/>
      <dgm:spPr/>
      <dgm:t>
        <a:bodyPr/>
        <a:lstStyle/>
        <a:p>
          <a:pPr marL="396875" indent="-336550" rtl="0">
            <a:spcAft>
              <a:spcPts val="600"/>
            </a:spcAft>
          </a:pPr>
          <a:r>
            <a:rPr lang="en-US" sz="1600" b="0" dirty="0">
              <a:solidFill>
                <a:schemeClr val="tx1"/>
              </a:solidFill>
            </a:rPr>
            <a:t>Entity sends representatives to meetings</a:t>
          </a:r>
          <a:endParaRPr lang="en-US" sz="1600" dirty="0">
            <a:solidFill>
              <a:schemeClr val="tx1"/>
            </a:solidFill>
          </a:endParaRPr>
        </a:p>
      </dgm:t>
    </dgm:pt>
    <dgm:pt modelId="{0641F54C-E719-488B-991C-12A61E214707}" type="parTrans" cxnId="{FD8E4D12-A3D6-4617-85B0-C83DDFA25502}">
      <dgm:prSet/>
      <dgm:spPr/>
      <dgm:t>
        <a:bodyPr/>
        <a:lstStyle/>
        <a:p>
          <a:endParaRPr lang="en-US"/>
        </a:p>
      </dgm:t>
    </dgm:pt>
    <dgm:pt modelId="{F711AD14-6C87-4320-9079-22B5A1AEBE2E}" type="sibTrans" cxnId="{FD8E4D12-A3D6-4617-85B0-C83DDFA25502}">
      <dgm:prSet/>
      <dgm:spPr/>
      <dgm:t>
        <a:bodyPr/>
        <a:lstStyle/>
        <a:p>
          <a:endParaRPr lang="en-US"/>
        </a:p>
      </dgm:t>
    </dgm:pt>
    <dgm:pt modelId="{4372AB89-ECB1-40A6-87CB-9A677B752C77}" type="pres">
      <dgm:prSet presAssocID="{F58E1990-B671-4B7C-AE0A-7D1D471BD62F}" presName="linear" presStyleCnt="0">
        <dgm:presLayoutVars>
          <dgm:animLvl val="lvl"/>
          <dgm:resizeHandles val="exact"/>
        </dgm:presLayoutVars>
      </dgm:prSet>
      <dgm:spPr/>
    </dgm:pt>
    <dgm:pt modelId="{2F2C04DD-673D-4304-ABE0-28A70F7122A2}" type="pres">
      <dgm:prSet presAssocID="{1BFC6D7A-345B-4B65-AD04-0BDCC38417DD}" presName="parentText" presStyleLbl="node1" presStyleIdx="0" presStyleCnt="2" custScaleY="71483" custLinFactNeighborY="-10610">
        <dgm:presLayoutVars>
          <dgm:chMax val="0"/>
          <dgm:bulletEnabled val="1"/>
        </dgm:presLayoutVars>
      </dgm:prSet>
      <dgm:spPr/>
    </dgm:pt>
    <dgm:pt modelId="{F47AC255-823E-4396-940D-82D571967149}" type="pres">
      <dgm:prSet presAssocID="{1BFC6D7A-345B-4B65-AD04-0BDCC38417DD}" presName="childText" presStyleLbl="revTx" presStyleIdx="0" presStyleCnt="2" custScaleY="120158" custLinFactNeighborY="-8135">
        <dgm:presLayoutVars>
          <dgm:bulletEnabled val="1"/>
        </dgm:presLayoutVars>
      </dgm:prSet>
      <dgm:spPr/>
    </dgm:pt>
    <dgm:pt modelId="{B96E680E-9FE9-447E-9D60-0D503E6AB27D}" type="pres">
      <dgm:prSet presAssocID="{7D0252FB-FF96-469D-8F50-59698A62D2A2}" presName="parentText" presStyleLbl="node1" presStyleIdx="1" presStyleCnt="2" custScaleY="86008" custLinFactNeighborX="511" custLinFactNeighborY="-9857">
        <dgm:presLayoutVars>
          <dgm:chMax val="0"/>
          <dgm:bulletEnabled val="1"/>
        </dgm:presLayoutVars>
      </dgm:prSet>
      <dgm:spPr/>
    </dgm:pt>
    <dgm:pt modelId="{B6642CB2-6611-44F3-A6E3-297124613B97}" type="pres">
      <dgm:prSet presAssocID="{7D0252FB-FF96-469D-8F50-59698A62D2A2}" presName="childText" presStyleLbl="revTx" presStyleIdx="1" presStyleCnt="2" custLinFactNeighborY="6476">
        <dgm:presLayoutVars>
          <dgm:bulletEnabled val="1"/>
        </dgm:presLayoutVars>
      </dgm:prSet>
      <dgm:spPr/>
    </dgm:pt>
  </dgm:ptLst>
  <dgm:cxnLst>
    <dgm:cxn modelId="{7FCE6A00-61EE-480A-96F0-95418A605D37}" srcId="{7D0252FB-FF96-469D-8F50-59698A62D2A2}" destId="{CF335121-F267-41B0-9C5A-26C0F04425E4}" srcOrd="1" destOrd="0" parTransId="{514C97B6-9F4D-4270-A114-499897D03A2B}" sibTransId="{126F309B-AE4B-4A6C-8DA1-64F79F07B863}"/>
    <dgm:cxn modelId="{086D650C-B396-44A7-B703-0BDE163C8328}" srcId="{6CD2FDC9-4313-46FA-87A3-2B4918E1B600}" destId="{FE87CFB7-F8D6-498D-AF76-2743F87D875D}" srcOrd="0" destOrd="0" parTransId="{F62BFD36-31B1-4410-89DE-C3E03348A24E}" sibTransId="{0532153A-9C97-4ACD-B546-3B817E11A63C}"/>
    <dgm:cxn modelId="{FD8E4D12-A3D6-4617-85B0-C83DDFA25502}" srcId="{7D0252FB-FF96-469D-8F50-59698A62D2A2}" destId="{0FBA9ABC-E8A1-4B08-9750-96078D1D2950}" srcOrd="4" destOrd="0" parTransId="{0641F54C-E719-488B-991C-12A61E214707}" sibTransId="{F711AD14-6C87-4320-9079-22B5A1AEBE2E}"/>
    <dgm:cxn modelId="{84190315-1DD3-4BFE-9C06-35DD10061995}" type="presOf" srcId="{25A0EDA7-9766-419E-8F3E-5228EADD2265}" destId="{F47AC255-823E-4396-940D-82D571967149}" srcOrd="0" destOrd="1" presId="urn:microsoft.com/office/officeart/2005/8/layout/vList2#1"/>
    <dgm:cxn modelId="{9D8C981E-A27C-4858-B844-C4FEF950EE8E}" type="presOf" srcId="{EE09C392-4AB9-45CB-9064-81BB43CBBCA5}" destId="{F47AC255-823E-4396-940D-82D571967149}" srcOrd="0" destOrd="2" presId="urn:microsoft.com/office/officeart/2005/8/layout/vList2#1"/>
    <dgm:cxn modelId="{33F36F29-039E-4FC3-AD93-0A6A8F9FBADF}" srcId="{7D0252FB-FF96-469D-8F50-59698A62D2A2}" destId="{E27DF40B-670F-42B2-8C44-6E1E6A10C7A0}" srcOrd="2" destOrd="0" parTransId="{9A11DA8A-28FF-4A30-B41B-D1BDF26224E6}" sibTransId="{2ECD2A9C-A5D8-44B8-A494-4E42EBA7EDAC}"/>
    <dgm:cxn modelId="{18C68865-0B75-4A0F-B1F3-D4D44DC326BC}" srcId="{1BFC6D7A-345B-4B65-AD04-0BDCC38417DD}" destId="{6CD2FDC9-4313-46FA-87A3-2B4918E1B600}" srcOrd="3" destOrd="0" parTransId="{DCE2AF61-7C49-4AA6-9B4D-E138343F9E93}" sibTransId="{BD4AA38E-50A2-4444-A41E-172C32A8CD44}"/>
    <dgm:cxn modelId="{D0971446-0218-40D3-9950-431B2D878F85}" srcId="{6CD2FDC9-4313-46FA-87A3-2B4918E1B600}" destId="{283AB49D-4810-463A-B51C-43DC394E6AA4}" srcOrd="1" destOrd="0" parTransId="{B1B45C3C-0544-495B-A007-49AEF33E4C66}" sibTransId="{0B21D4B3-2461-42B2-8456-9EE4AE38039A}"/>
    <dgm:cxn modelId="{6B37886C-B111-4736-814D-9C52A7288301}" srcId="{1BFC6D7A-345B-4B65-AD04-0BDCC38417DD}" destId="{25A0EDA7-9766-419E-8F3E-5228EADD2265}" srcOrd="1" destOrd="0" parTransId="{88FBA356-5550-4BDC-9B7E-B9E018C0315D}" sibTransId="{64856844-924F-4C91-B155-9BD2E95A83DD}"/>
    <dgm:cxn modelId="{5576A951-8D13-4C43-BB16-25AE2BA10458}" type="presOf" srcId="{61628507-D7D9-4510-8D21-1AFCA4010D61}" destId="{B6642CB2-6611-44F3-A6E3-297124613B97}" srcOrd="0" destOrd="0" presId="urn:microsoft.com/office/officeart/2005/8/layout/vList2#1"/>
    <dgm:cxn modelId="{C8F31852-7522-4BA5-AF37-6E648F8AFDDB}" type="presOf" srcId="{283AB49D-4810-463A-B51C-43DC394E6AA4}" destId="{F47AC255-823E-4396-940D-82D571967149}" srcOrd="0" destOrd="5" presId="urn:microsoft.com/office/officeart/2005/8/layout/vList2#1"/>
    <dgm:cxn modelId="{A1F6587C-C9FB-4591-BB2B-D3F9A5369E38}" type="presOf" srcId="{1BFC6D7A-345B-4B65-AD04-0BDCC38417DD}" destId="{2F2C04DD-673D-4304-ABE0-28A70F7122A2}" srcOrd="0" destOrd="0" presId="urn:microsoft.com/office/officeart/2005/8/layout/vList2#1"/>
    <dgm:cxn modelId="{65950084-BCEF-4EAA-853B-A3747BEF0890}" srcId="{1BFC6D7A-345B-4B65-AD04-0BDCC38417DD}" destId="{1AAE2E04-2A01-44CA-97E2-4D5D24904C98}" srcOrd="0" destOrd="0" parTransId="{B2F1C42D-33CB-4ECB-8345-D02D132D3B2F}" sibTransId="{9695CFC5-A264-4D7B-A572-FB1E7E96CA45}"/>
    <dgm:cxn modelId="{430D7C88-A0FB-474A-8E50-BC454887790F}" type="presOf" srcId="{7D0252FB-FF96-469D-8F50-59698A62D2A2}" destId="{B96E680E-9FE9-447E-9D60-0D503E6AB27D}" srcOrd="0" destOrd="0" presId="urn:microsoft.com/office/officeart/2005/8/layout/vList2#1"/>
    <dgm:cxn modelId="{378CA08D-828D-4196-AA93-AE19C88CE94D}" type="presOf" srcId="{F58E1990-B671-4B7C-AE0A-7D1D471BD62F}" destId="{4372AB89-ECB1-40A6-87CB-9A677B752C77}" srcOrd="0" destOrd="0" presId="urn:microsoft.com/office/officeart/2005/8/layout/vList2#1"/>
    <dgm:cxn modelId="{7DB50292-9CD7-4F3C-8163-5EF4EAB311C2}" srcId="{F58E1990-B671-4B7C-AE0A-7D1D471BD62F}" destId="{7D0252FB-FF96-469D-8F50-59698A62D2A2}" srcOrd="1" destOrd="0" parTransId="{70B5C38F-B7D6-4618-9CBA-ED21C72A665C}" sibTransId="{10AA3974-D646-4CBA-A9DC-A49D4565C2A6}"/>
    <dgm:cxn modelId="{E679E798-4200-4049-916F-19B8D21CE627}" type="presOf" srcId="{FE87CFB7-F8D6-498D-AF76-2743F87D875D}" destId="{F47AC255-823E-4396-940D-82D571967149}" srcOrd="0" destOrd="4" presId="urn:microsoft.com/office/officeart/2005/8/layout/vList2#1"/>
    <dgm:cxn modelId="{D1325F9A-90D0-4D89-B81A-E4CF3D892BEA}" type="presOf" srcId="{CF335121-F267-41B0-9C5A-26C0F04425E4}" destId="{B6642CB2-6611-44F3-A6E3-297124613B97}" srcOrd="0" destOrd="1" presId="urn:microsoft.com/office/officeart/2005/8/layout/vList2#1"/>
    <dgm:cxn modelId="{B87CF2A2-014F-49DA-8B15-D323012B2376}" srcId="{7D0252FB-FF96-469D-8F50-59698A62D2A2}" destId="{61628507-D7D9-4510-8D21-1AFCA4010D61}" srcOrd="0" destOrd="0" parTransId="{9967C158-C818-4501-AB2F-A53EEDC90E55}" sibTransId="{837795BC-F5C8-4F5E-B7CA-EBA91AFCEAF7}"/>
    <dgm:cxn modelId="{8CC475AA-96FA-494B-B933-5F8953726BB0}" type="presOf" srcId="{6CD2FDC9-4313-46FA-87A3-2B4918E1B600}" destId="{F47AC255-823E-4396-940D-82D571967149}" srcOrd="0" destOrd="3" presId="urn:microsoft.com/office/officeart/2005/8/layout/vList2#1"/>
    <dgm:cxn modelId="{61F82BBA-BA82-4C9A-BAF7-CE6BB22759B7}" type="presOf" srcId="{1AAE2E04-2A01-44CA-97E2-4D5D24904C98}" destId="{F47AC255-823E-4396-940D-82D571967149}" srcOrd="0" destOrd="0" presId="urn:microsoft.com/office/officeart/2005/8/layout/vList2#1"/>
    <dgm:cxn modelId="{2A520DC0-F443-40C1-855E-C7D82B511859}" srcId="{7D0252FB-FF96-469D-8F50-59698A62D2A2}" destId="{9DCEA72B-EA30-4E59-919C-A753F7BA8C4A}" srcOrd="3" destOrd="0" parTransId="{7C5A979B-C72F-4AE9-B9BE-D79D9E697A5E}" sibTransId="{4E9BA5C8-6D31-4834-A175-F3609F8A5542}"/>
    <dgm:cxn modelId="{C21390CF-4F5C-41CD-B716-A1482EB042E6}" type="presOf" srcId="{E27DF40B-670F-42B2-8C44-6E1E6A10C7A0}" destId="{B6642CB2-6611-44F3-A6E3-297124613B97}" srcOrd="0" destOrd="2" presId="urn:microsoft.com/office/officeart/2005/8/layout/vList2#1"/>
    <dgm:cxn modelId="{A0394AD2-92CA-4A3D-BEC0-0E1E9C0835DB}" type="presOf" srcId="{0FBA9ABC-E8A1-4B08-9750-96078D1D2950}" destId="{B6642CB2-6611-44F3-A6E3-297124613B97}" srcOrd="0" destOrd="4" presId="urn:microsoft.com/office/officeart/2005/8/layout/vList2#1"/>
    <dgm:cxn modelId="{7CAC21DE-0CD1-4CC7-9B46-8F4B90AD7095}" srcId="{F58E1990-B671-4B7C-AE0A-7D1D471BD62F}" destId="{1BFC6D7A-345B-4B65-AD04-0BDCC38417DD}" srcOrd="0" destOrd="0" parTransId="{CC317737-6E41-4577-8A93-7B2F8C07EAFB}" sibTransId="{4747A952-1F27-4B02-9F30-113132BC4DE9}"/>
    <dgm:cxn modelId="{3B5FC4E4-836E-4452-B1FB-551A64A25CAE}" srcId="{1BFC6D7A-345B-4B65-AD04-0BDCC38417DD}" destId="{EE09C392-4AB9-45CB-9064-81BB43CBBCA5}" srcOrd="2" destOrd="0" parTransId="{9FE99F33-F59D-40EB-9137-0F15A2147736}" sibTransId="{E17ED991-E2BD-4D70-A2E6-972AFA73872D}"/>
    <dgm:cxn modelId="{14D749EE-C88F-4C07-A95E-CBA4F24EB02A}" type="presOf" srcId="{9DCEA72B-EA30-4E59-919C-A753F7BA8C4A}" destId="{B6642CB2-6611-44F3-A6E3-297124613B97}" srcOrd="0" destOrd="3" presId="urn:microsoft.com/office/officeart/2005/8/layout/vList2#1"/>
    <dgm:cxn modelId="{6B2D0B83-C416-4DBC-B157-5140F3194AD2}" type="presParOf" srcId="{4372AB89-ECB1-40A6-87CB-9A677B752C77}" destId="{2F2C04DD-673D-4304-ABE0-28A70F7122A2}" srcOrd="0" destOrd="0" presId="urn:microsoft.com/office/officeart/2005/8/layout/vList2#1"/>
    <dgm:cxn modelId="{2568104E-E6F0-4812-8925-DB7173098DCC}" type="presParOf" srcId="{4372AB89-ECB1-40A6-87CB-9A677B752C77}" destId="{F47AC255-823E-4396-940D-82D571967149}" srcOrd="1" destOrd="0" presId="urn:microsoft.com/office/officeart/2005/8/layout/vList2#1"/>
    <dgm:cxn modelId="{15870CE5-2FF1-474C-959D-EC34CED3E32A}" type="presParOf" srcId="{4372AB89-ECB1-40A6-87CB-9A677B752C77}" destId="{B96E680E-9FE9-447E-9D60-0D503E6AB27D}" srcOrd="2" destOrd="0" presId="urn:microsoft.com/office/officeart/2005/8/layout/vList2#1"/>
    <dgm:cxn modelId="{5FEECBDE-4B7F-402E-BBEE-479B09EC6C70}" type="presParOf" srcId="{4372AB89-ECB1-40A6-87CB-9A677B752C77}" destId="{B6642CB2-6611-44F3-A6E3-297124613B97}" srcOrd="3" destOrd="0" presId="urn:microsoft.com/office/officeart/2005/8/layout/vList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E1D13DF-B7B0-4C34-A106-F5300D9F532E}" type="doc">
      <dgm:prSet loTypeId="urn:microsoft.com/office/officeart/2005/8/layout/lProcess3#1" loCatId="process" qsTypeId="urn:microsoft.com/office/officeart/2005/8/quickstyle/simple1#2" qsCatId="simple" csTypeId="urn:microsoft.com/office/officeart/2005/8/colors/colorful5#1" csCatId="colorful" phldr="1"/>
      <dgm:spPr/>
      <dgm:t>
        <a:bodyPr/>
        <a:lstStyle/>
        <a:p>
          <a:endParaRPr lang="en-US"/>
        </a:p>
      </dgm:t>
    </dgm:pt>
    <dgm:pt modelId="{4923D391-C882-4EB9-B22C-4E97947C63E5}">
      <dgm:prSet phldrT="[Text]"/>
      <dgm:spPr/>
      <dgm:t>
        <a:bodyPr/>
        <a:lstStyle/>
        <a:p>
          <a:r>
            <a:rPr lang="en-US" dirty="0"/>
            <a:t>P2938</a:t>
          </a:r>
        </a:p>
      </dgm:t>
    </dgm:pt>
    <dgm:pt modelId="{099028D9-7DB0-4D9A-84CB-DF69BB35BF33}" type="parTrans" cxnId="{E9D8E05F-1CCA-4FD8-AD6A-1CF15CBF69C3}">
      <dgm:prSet/>
      <dgm:spPr/>
      <dgm:t>
        <a:bodyPr/>
        <a:lstStyle/>
        <a:p>
          <a:endParaRPr lang="en-US"/>
        </a:p>
      </dgm:t>
    </dgm:pt>
    <dgm:pt modelId="{F1A75344-4F3D-4199-AFC4-11D560C05257}" type="sibTrans" cxnId="{E9D8E05F-1CCA-4FD8-AD6A-1CF15CBF69C3}">
      <dgm:prSet/>
      <dgm:spPr/>
      <dgm:t>
        <a:bodyPr/>
        <a:lstStyle/>
        <a:p>
          <a:endParaRPr lang="en-US"/>
        </a:p>
      </dgm:t>
    </dgm:pt>
    <dgm:pt modelId="{6D4F9F6D-AE7F-46F9-8FF9-E0FECC7808DE}">
      <dgm:prSet phldrT="[Text]" custT="1"/>
      <dgm:spPr/>
      <dgm:t>
        <a:bodyPr/>
        <a:lstStyle/>
        <a:p>
          <a:r>
            <a:rPr lang="en-US" sz="1400" dirty="0"/>
            <a:t>Kick-Off</a:t>
          </a:r>
        </a:p>
      </dgm:t>
    </dgm:pt>
    <dgm:pt modelId="{D83EC404-ECF2-4538-B58A-FDE8C61CE15B}" type="parTrans" cxnId="{C3E80744-B391-40EE-A7E4-357212116896}">
      <dgm:prSet/>
      <dgm:spPr/>
      <dgm:t>
        <a:bodyPr/>
        <a:lstStyle/>
        <a:p>
          <a:endParaRPr lang="en-US"/>
        </a:p>
      </dgm:t>
    </dgm:pt>
    <dgm:pt modelId="{530E602E-AF58-41E3-AB88-26EF8545ED94}" type="sibTrans" cxnId="{C3E80744-B391-40EE-A7E4-357212116896}">
      <dgm:prSet/>
      <dgm:spPr/>
      <dgm:t>
        <a:bodyPr/>
        <a:lstStyle/>
        <a:p>
          <a:endParaRPr lang="en-US"/>
        </a:p>
      </dgm:t>
    </dgm:pt>
    <dgm:pt modelId="{166EBA37-C4FA-4683-80CF-81F840F6E21B}">
      <dgm:prSet phldrT="[Text]" custT="1"/>
      <dgm:spPr/>
      <dgm:t>
        <a:bodyPr/>
        <a:lstStyle/>
        <a:p>
          <a:r>
            <a:rPr lang="en-US" sz="1400" dirty="0"/>
            <a:t>WG Drafting</a:t>
          </a:r>
        </a:p>
      </dgm:t>
    </dgm:pt>
    <dgm:pt modelId="{977EE751-DC95-4F1B-A5EC-4A600067B426}" type="parTrans" cxnId="{93C80CDE-2568-4939-9A10-5C804E5883C4}">
      <dgm:prSet/>
      <dgm:spPr/>
      <dgm:t>
        <a:bodyPr/>
        <a:lstStyle/>
        <a:p>
          <a:endParaRPr lang="en-US"/>
        </a:p>
      </dgm:t>
    </dgm:pt>
    <dgm:pt modelId="{3898B2C8-7123-4865-9226-EEEAE508FC48}" type="sibTrans" cxnId="{93C80CDE-2568-4939-9A10-5C804E5883C4}">
      <dgm:prSet/>
      <dgm:spPr/>
      <dgm:t>
        <a:bodyPr/>
        <a:lstStyle/>
        <a:p>
          <a:endParaRPr lang="en-US"/>
        </a:p>
      </dgm:t>
    </dgm:pt>
    <dgm:pt modelId="{7763FBAA-1059-40A2-A985-6EA8DCC4A985}">
      <dgm:prSet phldrT="[Text]" custT="1"/>
      <dgm:spPr/>
      <dgm:t>
        <a:bodyPr/>
        <a:lstStyle/>
        <a:p>
          <a:r>
            <a:rPr lang="en-US" sz="1400" dirty="0"/>
            <a:t>Initial Sponsor Ballot**</a:t>
          </a:r>
        </a:p>
      </dgm:t>
    </dgm:pt>
    <dgm:pt modelId="{D957A4E8-0E3B-4E7B-8504-B7F9A7D7CEA9}" type="parTrans" cxnId="{BFB818C3-D90F-42EF-843B-294A57189BCE}">
      <dgm:prSet/>
      <dgm:spPr/>
      <dgm:t>
        <a:bodyPr/>
        <a:lstStyle/>
        <a:p>
          <a:endParaRPr lang="en-US"/>
        </a:p>
      </dgm:t>
    </dgm:pt>
    <dgm:pt modelId="{B510B3C0-19A1-408B-8886-0DA1FF228439}" type="sibTrans" cxnId="{BFB818C3-D90F-42EF-843B-294A57189BCE}">
      <dgm:prSet/>
      <dgm:spPr/>
      <dgm:t>
        <a:bodyPr/>
        <a:lstStyle/>
        <a:p>
          <a:endParaRPr lang="en-US"/>
        </a:p>
      </dgm:t>
    </dgm:pt>
    <dgm:pt modelId="{A3BBF869-820A-4BE8-ACFB-9A2FB8D18F63}">
      <dgm:prSet phldrT="[Text]" custT="1"/>
      <dgm:spPr/>
      <dgm:t>
        <a:bodyPr/>
        <a:lstStyle/>
        <a:p>
          <a:r>
            <a:rPr lang="en-US" sz="1400" dirty="0"/>
            <a:t>…</a:t>
          </a:r>
        </a:p>
      </dgm:t>
    </dgm:pt>
    <dgm:pt modelId="{89D38382-B2E1-4E3E-8DC6-341D92B33CF1}" type="parTrans" cxnId="{94A2CE87-1F18-4EA0-9686-CE76D1208B88}">
      <dgm:prSet/>
      <dgm:spPr/>
      <dgm:t>
        <a:bodyPr/>
        <a:lstStyle/>
        <a:p>
          <a:endParaRPr lang="en-US"/>
        </a:p>
      </dgm:t>
    </dgm:pt>
    <dgm:pt modelId="{834E8AE3-4826-4F50-8BFE-0C5F1B2503E2}" type="sibTrans" cxnId="{94A2CE87-1F18-4EA0-9686-CE76D1208B88}">
      <dgm:prSet/>
      <dgm:spPr/>
      <dgm:t>
        <a:bodyPr/>
        <a:lstStyle/>
        <a:p>
          <a:endParaRPr lang="en-US"/>
        </a:p>
      </dgm:t>
    </dgm:pt>
    <dgm:pt modelId="{92B1D69F-80F2-40F2-80CE-E4ECD29C93C7}">
      <dgm:prSet phldrT="[Text]" custT="1"/>
      <dgm:spPr/>
      <dgm:t>
        <a:bodyPr/>
        <a:lstStyle/>
        <a:p>
          <a:r>
            <a:rPr lang="en-US" sz="1400" dirty="0"/>
            <a:t>Recirculation</a:t>
          </a:r>
        </a:p>
      </dgm:t>
    </dgm:pt>
    <dgm:pt modelId="{F1138F93-063C-4CD2-A91E-A4DB7D4C4993}" type="parTrans" cxnId="{73823184-5F6E-4CF3-BFF2-708D76E0D872}">
      <dgm:prSet/>
      <dgm:spPr/>
      <dgm:t>
        <a:bodyPr/>
        <a:lstStyle/>
        <a:p>
          <a:endParaRPr lang="en-US"/>
        </a:p>
      </dgm:t>
    </dgm:pt>
    <dgm:pt modelId="{5FC750DB-B177-4525-92D0-C2EC4228AD82}" type="sibTrans" cxnId="{73823184-5F6E-4CF3-BFF2-708D76E0D872}">
      <dgm:prSet/>
      <dgm:spPr/>
      <dgm:t>
        <a:bodyPr/>
        <a:lstStyle/>
        <a:p>
          <a:endParaRPr lang="en-US"/>
        </a:p>
      </dgm:t>
    </dgm:pt>
    <dgm:pt modelId="{D8BFAD03-2A71-488C-8FF0-F2FD02DFA87E}">
      <dgm:prSet phldrT="[Text]" custT="1"/>
      <dgm:spPr/>
      <dgm:t>
        <a:bodyPr/>
        <a:lstStyle/>
        <a:p>
          <a:r>
            <a:rPr lang="en-US" sz="1400" dirty="0"/>
            <a:t>Publication</a:t>
          </a:r>
        </a:p>
      </dgm:t>
    </dgm:pt>
    <dgm:pt modelId="{F0CB0D08-4BA2-49A8-A5A5-9CCC3CF731B0}" type="parTrans" cxnId="{CA5CF6DD-D12D-43B9-A690-F5F4C2A58176}">
      <dgm:prSet/>
      <dgm:spPr/>
      <dgm:t>
        <a:bodyPr/>
        <a:lstStyle/>
        <a:p>
          <a:endParaRPr lang="en-US"/>
        </a:p>
      </dgm:t>
    </dgm:pt>
    <dgm:pt modelId="{F9A28B66-E7B4-4527-B1CD-65DD6B1DC0FF}" type="sibTrans" cxnId="{CA5CF6DD-D12D-43B9-A690-F5F4C2A58176}">
      <dgm:prSet/>
      <dgm:spPr/>
      <dgm:t>
        <a:bodyPr/>
        <a:lstStyle/>
        <a:p>
          <a:endParaRPr lang="en-US"/>
        </a:p>
      </dgm:t>
    </dgm:pt>
    <dgm:pt modelId="{2D466BCB-DC54-4F11-9A1E-B3C675BB1D1D}">
      <dgm:prSet phldrT="[Text]" custT="1"/>
      <dgm:spPr/>
      <dgm:t>
        <a:bodyPr/>
        <a:lstStyle/>
        <a:p>
          <a:r>
            <a:rPr lang="en-US" sz="1400" dirty="0"/>
            <a:t>Submit to </a:t>
          </a:r>
          <a:r>
            <a:rPr lang="en-US" sz="1400" dirty="0" err="1"/>
            <a:t>RevCom</a:t>
          </a:r>
          <a:r>
            <a:rPr lang="en-US" sz="1400" dirty="0"/>
            <a:t>**</a:t>
          </a:r>
        </a:p>
      </dgm:t>
    </dgm:pt>
    <dgm:pt modelId="{48D07CCD-9736-46A3-BD29-271A534164A1}" type="parTrans" cxnId="{BF2EE03F-9D37-4ABA-900F-7C2756182CD6}">
      <dgm:prSet/>
      <dgm:spPr/>
      <dgm:t>
        <a:bodyPr/>
        <a:lstStyle/>
        <a:p>
          <a:endParaRPr lang="en-US"/>
        </a:p>
      </dgm:t>
    </dgm:pt>
    <dgm:pt modelId="{6291BD0E-DACB-4B1A-8753-43E4972E3774}" type="sibTrans" cxnId="{BF2EE03F-9D37-4ABA-900F-7C2756182CD6}">
      <dgm:prSet/>
      <dgm:spPr/>
      <dgm:t>
        <a:bodyPr/>
        <a:lstStyle/>
        <a:p>
          <a:endParaRPr lang="en-US"/>
        </a:p>
      </dgm:t>
    </dgm:pt>
    <dgm:pt modelId="{869B4D67-9902-44F7-9FBA-77113EBAF30A}" type="pres">
      <dgm:prSet presAssocID="{3E1D13DF-B7B0-4C34-A106-F5300D9F532E}" presName="Name0" presStyleCnt="0">
        <dgm:presLayoutVars>
          <dgm:chPref val="3"/>
          <dgm:dir/>
          <dgm:animLvl val="lvl"/>
          <dgm:resizeHandles/>
        </dgm:presLayoutVars>
      </dgm:prSet>
      <dgm:spPr/>
    </dgm:pt>
    <dgm:pt modelId="{E4E4E3F8-ACFE-428D-B9A9-621301D90A71}" type="pres">
      <dgm:prSet presAssocID="{4923D391-C882-4EB9-B22C-4E97947C63E5}" presName="horFlow" presStyleCnt="0"/>
      <dgm:spPr/>
    </dgm:pt>
    <dgm:pt modelId="{AFE0BA98-B7E7-466E-AB4F-A5C32A7A2162}" type="pres">
      <dgm:prSet presAssocID="{4923D391-C882-4EB9-B22C-4E97947C63E5}" presName="bigChev" presStyleLbl="node1" presStyleIdx="0" presStyleCnt="1"/>
      <dgm:spPr/>
    </dgm:pt>
    <dgm:pt modelId="{AF697247-ADB5-4174-8CBC-6C8997060DE4}" type="pres">
      <dgm:prSet presAssocID="{D83EC404-ECF2-4538-B58A-FDE8C61CE15B}" presName="parTrans" presStyleCnt="0"/>
      <dgm:spPr/>
    </dgm:pt>
    <dgm:pt modelId="{F1CF7081-DA72-43C3-853D-C689238E78B4}" type="pres">
      <dgm:prSet presAssocID="{6D4F9F6D-AE7F-46F9-8FF9-E0FECC7808DE}" presName="node" presStyleLbl="alignAccFollowNode1" presStyleIdx="0" presStyleCnt="7">
        <dgm:presLayoutVars>
          <dgm:bulletEnabled val="1"/>
        </dgm:presLayoutVars>
      </dgm:prSet>
      <dgm:spPr/>
    </dgm:pt>
    <dgm:pt modelId="{570957E8-0ADD-4A59-A83E-12084EA27996}" type="pres">
      <dgm:prSet presAssocID="{530E602E-AF58-41E3-AB88-26EF8545ED94}" presName="sibTrans" presStyleCnt="0"/>
      <dgm:spPr/>
    </dgm:pt>
    <dgm:pt modelId="{614E4C67-ED2A-4838-BCDC-D7F5A85BAC15}" type="pres">
      <dgm:prSet presAssocID="{166EBA37-C4FA-4683-80CF-81F840F6E21B}" presName="node" presStyleLbl="alignAccFollowNode1" presStyleIdx="1" presStyleCnt="7">
        <dgm:presLayoutVars>
          <dgm:bulletEnabled val="1"/>
        </dgm:presLayoutVars>
      </dgm:prSet>
      <dgm:spPr/>
    </dgm:pt>
    <dgm:pt modelId="{C810B959-5E91-4AE4-A2F2-54BC621FCB55}" type="pres">
      <dgm:prSet presAssocID="{3898B2C8-7123-4865-9226-EEEAE508FC48}" presName="sibTrans" presStyleCnt="0"/>
      <dgm:spPr/>
    </dgm:pt>
    <dgm:pt modelId="{7703E89F-22F8-4427-AB81-8574482A8469}" type="pres">
      <dgm:prSet presAssocID="{A3BBF869-820A-4BE8-ACFB-9A2FB8D18F63}" presName="node" presStyleLbl="alignAccFollowNode1" presStyleIdx="2" presStyleCnt="7">
        <dgm:presLayoutVars>
          <dgm:bulletEnabled val="1"/>
        </dgm:presLayoutVars>
      </dgm:prSet>
      <dgm:spPr/>
    </dgm:pt>
    <dgm:pt modelId="{D6938CFB-5D15-4C02-A261-BF299C4A8C6A}" type="pres">
      <dgm:prSet presAssocID="{834E8AE3-4826-4F50-8BFE-0C5F1B2503E2}" presName="sibTrans" presStyleCnt="0"/>
      <dgm:spPr/>
    </dgm:pt>
    <dgm:pt modelId="{EB109D37-C8A5-4123-8226-2D06E12E3D32}" type="pres">
      <dgm:prSet presAssocID="{7763FBAA-1059-40A2-A985-6EA8DCC4A985}" presName="node" presStyleLbl="alignAccFollowNode1" presStyleIdx="3" presStyleCnt="7">
        <dgm:presLayoutVars>
          <dgm:bulletEnabled val="1"/>
        </dgm:presLayoutVars>
      </dgm:prSet>
      <dgm:spPr/>
    </dgm:pt>
    <dgm:pt modelId="{158F61E4-40D0-4ABC-9DA9-A84E801B6E8C}" type="pres">
      <dgm:prSet presAssocID="{B510B3C0-19A1-408B-8886-0DA1FF228439}" presName="sibTrans" presStyleCnt="0"/>
      <dgm:spPr/>
    </dgm:pt>
    <dgm:pt modelId="{6D9CECF5-AC61-46F0-A937-49170E92298F}" type="pres">
      <dgm:prSet presAssocID="{92B1D69F-80F2-40F2-80CE-E4ECD29C93C7}" presName="node" presStyleLbl="alignAccFollowNode1" presStyleIdx="4" presStyleCnt="7">
        <dgm:presLayoutVars>
          <dgm:bulletEnabled val="1"/>
        </dgm:presLayoutVars>
      </dgm:prSet>
      <dgm:spPr/>
    </dgm:pt>
    <dgm:pt modelId="{5365C0E8-F00B-44DA-9BE5-F7BB623CF1F8}" type="pres">
      <dgm:prSet presAssocID="{5FC750DB-B177-4525-92D0-C2EC4228AD82}" presName="sibTrans" presStyleCnt="0"/>
      <dgm:spPr/>
    </dgm:pt>
    <dgm:pt modelId="{B7B17FF4-1EDC-439B-8670-5814638489ED}" type="pres">
      <dgm:prSet presAssocID="{2D466BCB-DC54-4F11-9A1E-B3C675BB1D1D}" presName="node" presStyleLbl="alignAccFollowNode1" presStyleIdx="5" presStyleCnt="7">
        <dgm:presLayoutVars>
          <dgm:bulletEnabled val="1"/>
        </dgm:presLayoutVars>
      </dgm:prSet>
      <dgm:spPr/>
    </dgm:pt>
    <dgm:pt modelId="{0043FA02-C72F-4840-8A91-FAD5CD04E7E0}" type="pres">
      <dgm:prSet presAssocID="{6291BD0E-DACB-4B1A-8753-43E4972E3774}" presName="sibTrans" presStyleCnt="0"/>
      <dgm:spPr/>
    </dgm:pt>
    <dgm:pt modelId="{E8ECD893-AECD-4D2D-BB0F-4DD07BCE0F8B}" type="pres">
      <dgm:prSet presAssocID="{D8BFAD03-2A71-488C-8FF0-F2FD02DFA87E}" presName="node" presStyleLbl="alignAccFollowNode1" presStyleIdx="6" presStyleCnt="7">
        <dgm:presLayoutVars>
          <dgm:bulletEnabled val="1"/>
        </dgm:presLayoutVars>
      </dgm:prSet>
      <dgm:spPr/>
    </dgm:pt>
  </dgm:ptLst>
  <dgm:cxnLst>
    <dgm:cxn modelId="{D8AEFC04-3B60-472E-A875-F62644D668D8}" type="presOf" srcId="{D8BFAD03-2A71-488C-8FF0-F2FD02DFA87E}" destId="{E8ECD893-AECD-4D2D-BB0F-4DD07BCE0F8B}" srcOrd="0" destOrd="0" presId="urn:microsoft.com/office/officeart/2005/8/layout/lProcess3#1"/>
    <dgm:cxn modelId="{2D61C031-18A9-4540-9683-E95DA975308A}" type="presOf" srcId="{166EBA37-C4FA-4683-80CF-81F840F6E21B}" destId="{614E4C67-ED2A-4838-BCDC-D7F5A85BAC15}" srcOrd="0" destOrd="0" presId="urn:microsoft.com/office/officeart/2005/8/layout/lProcess3#1"/>
    <dgm:cxn modelId="{BF2EE03F-9D37-4ABA-900F-7C2756182CD6}" srcId="{4923D391-C882-4EB9-B22C-4E97947C63E5}" destId="{2D466BCB-DC54-4F11-9A1E-B3C675BB1D1D}" srcOrd="5" destOrd="0" parTransId="{48D07CCD-9736-46A3-BD29-271A534164A1}" sibTransId="{6291BD0E-DACB-4B1A-8753-43E4972E3774}"/>
    <dgm:cxn modelId="{E9D8E05F-1CCA-4FD8-AD6A-1CF15CBF69C3}" srcId="{3E1D13DF-B7B0-4C34-A106-F5300D9F532E}" destId="{4923D391-C882-4EB9-B22C-4E97947C63E5}" srcOrd="0" destOrd="0" parTransId="{099028D9-7DB0-4D9A-84CB-DF69BB35BF33}" sibTransId="{F1A75344-4F3D-4199-AFC4-11D560C05257}"/>
    <dgm:cxn modelId="{C3E80744-B391-40EE-A7E4-357212116896}" srcId="{4923D391-C882-4EB9-B22C-4E97947C63E5}" destId="{6D4F9F6D-AE7F-46F9-8FF9-E0FECC7808DE}" srcOrd="0" destOrd="0" parTransId="{D83EC404-ECF2-4538-B58A-FDE8C61CE15B}" sibTransId="{530E602E-AF58-41E3-AB88-26EF8545ED94}"/>
    <dgm:cxn modelId="{1CF17C48-8FAB-42D0-B386-58D4FA2F7E30}" type="presOf" srcId="{7763FBAA-1059-40A2-A985-6EA8DCC4A985}" destId="{EB109D37-C8A5-4123-8226-2D06E12E3D32}" srcOrd="0" destOrd="0" presId="urn:microsoft.com/office/officeart/2005/8/layout/lProcess3#1"/>
    <dgm:cxn modelId="{B5C53E70-1ED5-4428-A09C-719D9EFF42FF}" type="presOf" srcId="{92B1D69F-80F2-40F2-80CE-E4ECD29C93C7}" destId="{6D9CECF5-AC61-46F0-A937-49170E92298F}" srcOrd="0" destOrd="0" presId="urn:microsoft.com/office/officeart/2005/8/layout/lProcess3#1"/>
    <dgm:cxn modelId="{73823184-5F6E-4CF3-BFF2-708D76E0D872}" srcId="{4923D391-C882-4EB9-B22C-4E97947C63E5}" destId="{92B1D69F-80F2-40F2-80CE-E4ECD29C93C7}" srcOrd="4" destOrd="0" parTransId="{F1138F93-063C-4CD2-A91E-A4DB7D4C4993}" sibTransId="{5FC750DB-B177-4525-92D0-C2EC4228AD82}"/>
    <dgm:cxn modelId="{94A2CE87-1F18-4EA0-9686-CE76D1208B88}" srcId="{4923D391-C882-4EB9-B22C-4E97947C63E5}" destId="{A3BBF869-820A-4BE8-ACFB-9A2FB8D18F63}" srcOrd="2" destOrd="0" parTransId="{89D38382-B2E1-4E3E-8DC6-341D92B33CF1}" sibTransId="{834E8AE3-4826-4F50-8BFE-0C5F1B2503E2}"/>
    <dgm:cxn modelId="{C5840199-3F3A-43DC-B4EE-5976F32EA943}" type="presOf" srcId="{A3BBF869-820A-4BE8-ACFB-9A2FB8D18F63}" destId="{7703E89F-22F8-4427-AB81-8574482A8469}" srcOrd="0" destOrd="0" presId="urn:microsoft.com/office/officeart/2005/8/layout/lProcess3#1"/>
    <dgm:cxn modelId="{FD7FADC2-04F5-4942-B2B8-AF6DD1400670}" type="presOf" srcId="{2D466BCB-DC54-4F11-9A1E-B3C675BB1D1D}" destId="{B7B17FF4-1EDC-439B-8670-5814638489ED}" srcOrd="0" destOrd="0" presId="urn:microsoft.com/office/officeart/2005/8/layout/lProcess3#1"/>
    <dgm:cxn modelId="{BFB818C3-D90F-42EF-843B-294A57189BCE}" srcId="{4923D391-C882-4EB9-B22C-4E97947C63E5}" destId="{7763FBAA-1059-40A2-A985-6EA8DCC4A985}" srcOrd="3" destOrd="0" parTransId="{D957A4E8-0E3B-4E7B-8504-B7F9A7D7CEA9}" sibTransId="{B510B3C0-19A1-408B-8886-0DA1FF228439}"/>
    <dgm:cxn modelId="{C51848C7-3F14-47CF-90B7-7B04989FBC83}" type="presOf" srcId="{3E1D13DF-B7B0-4C34-A106-F5300D9F532E}" destId="{869B4D67-9902-44F7-9FBA-77113EBAF30A}" srcOrd="0" destOrd="0" presId="urn:microsoft.com/office/officeart/2005/8/layout/lProcess3#1"/>
    <dgm:cxn modelId="{CA5CF6DD-D12D-43B9-A690-F5F4C2A58176}" srcId="{4923D391-C882-4EB9-B22C-4E97947C63E5}" destId="{D8BFAD03-2A71-488C-8FF0-F2FD02DFA87E}" srcOrd="6" destOrd="0" parTransId="{F0CB0D08-4BA2-49A8-A5A5-9CCC3CF731B0}" sibTransId="{F9A28B66-E7B4-4527-B1CD-65DD6B1DC0FF}"/>
    <dgm:cxn modelId="{93C80CDE-2568-4939-9A10-5C804E5883C4}" srcId="{4923D391-C882-4EB9-B22C-4E97947C63E5}" destId="{166EBA37-C4FA-4683-80CF-81F840F6E21B}" srcOrd="1" destOrd="0" parTransId="{977EE751-DC95-4F1B-A5EC-4A600067B426}" sibTransId="{3898B2C8-7123-4865-9226-EEEAE508FC48}"/>
    <dgm:cxn modelId="{AD24F0E2-51B9-4247-A6B0-84C760E2CA07}" type="presOf" srcId="{6D4F9F6D-AE7F-46F9-8FF9-E0FECC7808DE}" destId="{F1CF7081-DA72-43C3-853D-C689238E78B4}" srcOrd="0" destOrd="0" presId="urn:microsoft.com/office/officeart/2005/8/layout/lProcess3#1"/>
    <dgm:cxn modelId="{A7914AFB-7301-4122-81A0-2456650BC226}" type="presOf" srcId="{4923D391-C882-4EB9-B22C-4E97947C63E5}" destId="{AFE0BA98-B7E7-466E-AB4F-A5C32A7A2162}" srcOrd="0" destOrd="0" presId="urn:microsoft.com/office/officeart/2005/8/layout/lProcess3#1"/>
    <dgm:cxn modelId="{6C2DA407-341E-45E8-8653-C6F2F1333606}" type="presParOf" srcId="{869B4D67-9902-44F7-9FBA-77113EBAF30A}" destId="{E4E4E3F8-ACFE-428D-B9A9-621301D90A71}" srcOrd="0" destOrd="0" presId="urn:microsoft.com/office/officeart/2005/8/layout/lProcess3#1"/>
    <dgm:cxn modelId="{DE15BFE8-4C4C-464E-8072-17B7B890087E}" type="presParOf" srcId="{E4E4E3F8-ACFE-428D-B9A9-621301D90A71}" destId="{AFE0BA98-B7E7-466E-AB4F-A5C32A7A2162}" srcOrd="0" destOrd="0" presId="urn:microsoft.com/office/officeart/2005/8/layout/lProcess3#1"/>
    <dgm:cxn modelId="{0BA72094-75F0-4DAB-9D8D-197D105C9B03}" type="presParOf" srcId="{E4E4E3F8-ACFE-428D-B9A9-621301D90A71}" destId="{AF697247-ADB5-4174-8CBC-6C8997060DE4}" srcOrd="1" destOrd="0" presId="urn:microsoft.com/office/officeart/2005/8/layout/lProcess3#1"/>
    <dgm:cxn modelId="{652A22CA-A31D-414D-8268-AF4BE04A24C8}" type="presParOf" srcId="{E4E4E3F8-ACFE-428D-B9A9-621301D90A71}" destId="{F1CF7081-DA72-43C3-853D-C689238E78B4}" srcOrd="2" destOrd="0" presId="urn:microsoft.com/office/officeart/2005/8/layout/lProcess3#1"/>
    <dgm:cxn modelId="{31B1B905-6388-4122-849A-9A753EF3317E}" type="presParOf" srcId="{E4E4E3F8-ACFE-428D-B9A9-621301D90A71}" destId="{570957E8-0ADD-4A59-A83E-12084EA27996}" srcOrd="3" destOrd="0" presId="urn:microsoft.com/office/officeart/2005/8/layout/lProcess3#1"/>
    <dgm:cxn modelId="{27678446-8700-4247-8339-CC81460FB1CF}" type="presParOf" srcId="{E4E4E3F8-ACFE-428D-B9A9-621301D90A71}" destId="{614E4C67-ED2A-4838-BCDC-D7F5A85BAC15}" srcOrd="4" destOrd="0" presId="urn:microsoft.com/office/officeart/2005/8/layout/lProcess3#1"/>
    <dgm:cxn modelId="{0A0DE091-435E-4A43-B8CB-A3E077D0C408}" type="presParOf" srcId="{E4E4E3F8-ACFE-428D-B9A9-621301D90A71}" destId="{C810B959-5E91-4AE4-A2F2-54BC621FCB55}" srcOrd="5" destOrd="0" presId="urn:microsoft.com/office/officeart/2005/8/layout/lProcess3#1"/>
    <dgm:cxn modelId="{9C3ED407-52BB-4122-B535-0036F2BADEAA}" type="presParOf" srcId="{E4E4E3F8-ACFE-428D-B9A9-621301D90A71}" destId="{7703E89F-22F8-4427-AB81-8574482A8469}" srcOrd="6" destOrd="0" presId="urn:microsoft.com/office/officeart/2005/8/layout/lProcess3#1"/>
    <dgm:cxn modelId="{137977CA-3ADD-40E7-9057-363083FBDA4F}" type="presParOf" srcId="{E4E4E3F8-ACFE-428D-B9A9-621301D90A71}" destId="{D6938CFB-5D15-4C02-A261-BF299C4A8C6A}" srcOrd="7" destOrd="0" presId="urn:microsoft.com/office/officeart/2005/8/layout/lProcess3#1"/>
    <dgm:cxn modelId="{4428AB01-5346-48CB-85AF-D62676C2BA67}" type="presParOf" srcId="{E4E4E3F8-ACFE-428D-B9A9-621301D90A71}" destId="{EB109D37-C8A5-4123-8226-2D06E12E3D32}" srcOrd="8" destOrd="0" presId="urn:microsoft.com/office/officeart/2005/8/layout/lProcess3#1"/>
    <dgm:cxn modelId="{626987B4-56E9-42EF-BDAF-BF1FB015AA6D}" type="presParOf" srcId="{E4E4E3F8-ACFE-428D-B9A9-621301D90A71}" destId="{158F61E4-40D0-4ABC-9DA9-A84E801B6E8C}" srcOrd="9" destOrd="0" presId="urn:microsoft.com/office/officeart/2005/8/layout/lProcess3#1"/>
    <dgm:cxn modelId="{1CA398E0-C5C1-41E7-98E0-B8DB955F5EC1}" type="presParOf" srcId="{E4E4E3F8-ACFE-428D-B9A9-621301D90A71}" destId="{6D9CECF5-AC61-46F0-A937-49170E92298F}" srcOrd="10" destOrd="0" presId="urn:microsoft.com/office/officeart/2005/8/layout/lProcess3#1"/>
    <dgm:cxn modelId="{79DA0AC0-7BE7-4B40-833D-F8D88D97CD78}" type="presParOf" srcId="{E4E4E3F8-ACFE-428D-B9A9-621301D90A71}" destId="{5365C0E8-F00B-44DA-9BE5-F7BB623CF1F8}" srcOrd="11" destOrd="0" presId="urn:microsoft.com/office/officeart/2005/8/layout/lProcess3#1"/>
    <dgm:cxn modelId="{17A9A61C-3CAC-47B7-9FCE-816E9FCBBDD9}" type="presParOf" srcId="{E4E4E3F8-ACFE-428D-B9A9-621301D90A71}" destId="{B7B17FF4-1EDC-439B-8670-5814638489ED}" srcOrd="12" destOrd="0" presId="urn:microsoft.com/office/officeart/2005/8/layout/lProcess3#1"/>
    <dgm:cxn modelId="{B282C312-93A0-4F50-A527-C624B43D239E}" type="presParOf" srcId="{E4E4E3F8-ACFE-428D-B9A9-621301D90A71}" destId="{0043FA02-C72F-4840-8A91-FAD5CD04E7E0}" srcOrd="13" destOrd="0" presId="urn:microsoft.com/office/officeart/2005/8/layout/lProcess3#1"/>
    <dgm:cxn modelId="{A513EA14-B21D-4114-8C6C-C01E2E012253}" type="presParOf" srcId="{E4E4E3F8-ACFE-428D-B9A9-621301D90A71}" destId="{E8ECD893-AECD-4D2D-BB0F-4DD07BCE0F8B}" srcOrd="14" destOrd="0" presId="urn:microsoft.com/office/officeart/2005/8/layout/lProcess3#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C04DD-673D-4304-ABE0-28A70F7122A2}">
      <dsp:nvSpPr>
        <dsp:cNvPr id="0" name=""/>
        <dsp:cNvSpPr/>
      </dsp:nvSpPr>
      <dsp:spPr>
        <a:xfrm>
          <a:off x="0" y="0"/>
          <a:ext cx="10940560" cy="869805"/>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altLang="zh-CN" sz="2800" b="1" kern="1200" dirty="0">
              <a:solidFill>
                <a:schemeClr val="tx2"/>
              </a:solidFill>
            </a:rPr>
            <a:t>IEEE T&amp;D Representative Speech</a:t>
          </a:r>
          <a:endParaRPr lang="en-US" sz="2800" kern="1200" dirty="0">
            <a:solidFill>
              <a:schemeClr val="tx2"/>
            </a:solidFill>
          </a:endParaRPr>
        </a:p>
      </dsp:txBody>
      <dsp:txXfrm>
        <a:off x="42460" y="42460"/>
        <a:ext cx="10855640" cy="784885"/>
      </dsp:txXfrm>
    </dsp:sp>
    <dsp:sp modelId="{F47AC255-823E-4396-940D-82D571967149}">
      <dsp:nvSpPr>
        <dsp:cNvPr id="0" name=""/>
        <dsp:cNvSpPr/>
      </dsp:nvSpPr>
      <dsp:spPr>
        <a:xfrm>
          <a:off x="0" y="834463"/>
          <a:ext cx="10940560" cy="1293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363" tIns="20320" rIns="113792" bIns="20320" numCol="1" spcCol="1270" anchor="t" anchorCtr="0">
          <a:noAutofit/>
        </a:bodyPr>
        <a:lstStyle/>
        <a:p>
          <a:pPr marL="400050" lvl="1" indent="-342900" algn="l" defTabSz="711200" rtl="0">
            <a:lnSpc>
              <a:spcPct val="90000"/>
            </a:lnSpc>
            <a:spcBef>
              <a:spcPct val="0"/>
            </a:spcBef>
            <a:spcAft>
              <a:spcPct val="20000"/>
            </a:spcAft>
            <a:buChar char="•"/>
          </a:pPr>
          <a:endParaRPr lang="en-US" sz="1600" b="0" kern="1200" dirty="0"/>
        </a:p>
        <a:p>
          <a:pPr marL="400050" lvl="1" indent="-342900" algn="l" defTabSz="1422400" rtl="0">
            <a:lnSpc>
              <a:spcPct val="90000"/>
            </a:lnSpc>
            <a:spcBef>
              <a:spcPct val="0"/>
            </a:spcBef>
            <a:spcAft>
              <a:spcPct val="20000"/>
            </a:spcAft>
            <a:buChar char="•"/>
          </a:pPr>
          <a:r>
            <a:rPr lang="en-US" altLang="zh-CN" sz="3200" b="0" kern="1200" dirty="0"/>
            <a:t> </a:t>
          </a:r>
          <a:r>
            <a:rPr lang="en-US" altLang="zh-CN" sz="2800" b="0" kern="1200" dirty="0"/>
            <a:t>By Daniel Sabin</a:t>
          </a:r>
          <a:endParaRPr lang="en-US" sz="3200" b="0" kern="1200" dirty="0"/>
        </a:p>
      </dsp:txBody>
      <dsp:txXfrm>
        <a:off x="0" y="834463"/>
        <a:ext cx="10940560" cy="1293380"/>
      </dsp:txXfrm>
    </dsp:sp>
    <dsp:sp modelId="{B96E680E-9FE9-447E-9D60-0D503E6AB27D}">
      <dsp:nvSpPr>
        <dsp:cNvPr id="0" name=""/>
        <dsp:cNvSpPr/>
      </dsp:nvSpPr>
      <dsp:spPr>
        <a:xfrm>
          <a:off x="0" y="2120730"/>
          <a:ext cx="10940560" cy="1046545"/>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ts val="1800"/>
            </a:spcAft>
            <a:buNone/>
          </a:pPr>
          <a:r>
            <a:rPr lang="en-US" altLang="zh-CN" sz="2800" b="1" kern="1200" dirty="0">
              <a:solidFill>
                <a:schemeClr val="tx2"/>
              </a:solidFill>
            </a:rPr>
            <a:t>IEC TC8 WG11 Representative Speech(Invited)</a:t>
          </a:r>
          <a:endParaRPr lang="en-US" sz="2800" kern="1200" dirty="0">
            <a:solidFill>
              <a:schemeClr val="tx2"/>
            </a:solidFill>
          </a:endParaRPr>
        </a:p>
      </dsp:txBody>
      <dsp:txXfrm>
        <a:off x="51088" y="2171818"/>
        <a:ext cx="10838384" cy="944369"/>
      </dsp:txXfrm>
    </dsp:sp>
    <dsp:sp modelId="{B6642CB2-6611-44F3-A6E3-297124613B97}">
      <dsp:nvSpPr>
        <dsp:cNvPr id="0" name=""/>
        <dsp:cNvSpPr/>
      </dsp:nvSpPr>
      <dsp:spPr>
        <a:xfrm>
          <a:off x="0" y="3337022"/>
          <a:ext cx="10940560"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363" tIns="35560" rIns="199136" bIns="35560" numCol="1" spcCol="1270" anchor="t" anchorCtr="0">
          <a:noAutofit/>
        </a:bodyPr>
        <a:lstStyle/>
        <a:p>
          <a:pPr marL="396875" lvl="1" indent="-336550" algn="l" defTabSz="1244600" rtl="0">
            <a:lnSpc>
              <a:spcPct val="90000"/>
            </a:lnSpc>
            <a:spcBef>
              <a:spcPct val="0"/>
            </a:spcBef>
            <a:spcAft>
              <a:spcPts val="600"/>
            </a:spcAft>
            <a:buChar char="•"/>
          </a:pPr>
          <a:r>
            <a:rPr lang="en-US" sz="2800" b="0" kern="1200" dirty="0">
              <a:solidFill>
                <a:schemeClr val="tx1"/>
              </a:solidFill>
            </a:rPr>
            <a:t>By </a:t>
          </a:r>
          <a:r>
            <a:rPr lang="en-US" sz="2800" kern="1200" dirty="0" err="1"/>
            <a:t>Juncheng</a:t>
          </a:r>
          <a:r>
            <a:rPr lang="en-US" sz="2800" kern="1200" dirty="0"/>
            <a:t> Liu</a:t>
          </a:r>
          <a:endParaRPr lang="en-US" sz="2800" kern="1200" dirty="0">
            <a:solidFill>
              <a:schemeClr val="tx1"/>
            </a:solidFill>
          </a:endParaRPr>
        </a:p>
      </dsp:txBody>
      <dsp:txXfrm>
        <a:off x="0" y="3337022"/>
        <a:ext cx="10940560" cy="1076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2C04DD-673D-4304-ABE0-28A70F7122A2}">
      <dsp:nvSpPr>
        <dsp:cNvPr id="0" name=""/>
        <dsp:cNvSpPr/>
      </dsp:nvSpPr>
      <dsp:spPr>
        <a:xfrm>
          <a:off x="0" y="0"/>
          <a:ext cx="10940560" cy="44159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en-US" sz="2400" b="1" kern="1200" dirty="0">
              <a:solidFill>
                <a:schemeClr val="tx2"/>
              </a:solidFill>
            </a:rPr>
            <a:t>Individual Method</a:t>
          </a:r>
          <a:endParaRPr lang="en-US" sz="2400" kern="1200" dirty="0">
            <a:solidFill>
              <a:schemeClr val="tx2"/>
            </a:solidFill>
          </a:endParaRPr>
        </a:p>
      </dsp:txBody>
      <dsp:txXfrm>
        <a:off x="21557" y="21557"/>
        <a:ext cx="10897446" cy="398479"/>
      </dsp:txXfrm>
    </dsp:sp>
    <dsp:sp modelId="{F47AC255-823E-4396-940D-82D571967149}">
      <dsp:nvSpPr>
        <dsp:cNvPr id="0" name=""/>
        <dsp:cNvSpPr/>
      </dsp:nvSpPr>
      <dsp:spPr>
        <a:xfrm>
          <a:off x="0" y="392299"/>
          <a:ext cx="10940560" cy="19699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363" tIns="20320" rIns="113792" bIns="20320" numCol="1" spcCol="1270" anchor="t" anchorCtr="0">
          <a:noAutofit/>
        </a:bodyPr>
        <a:lstStyle/>
        <a:p>
          <a:pPr marL="400050" lvl="1" indent="-342900" algn="l" defTabSz="711200" rtl="0">
            <a:lnSpc>
              <a:spcPct val="90000"/>
            </a:lnSpc>
            <a:spcBef>
              <a:spcPct val="0"/>
            </a:spcBef>
            <a:spcAft>
              <a:spcPct val="20000"/>
            </a:spcAft>
            <a:buChar char="•"/>
          </a:pPr>
          <a:endParaRPr lang="en-US" sz="1600" b="0" kern="1200" dirty="0"/>
        </a:p>
        <a:p>
          <a:pPr marL="400050" lvl="1" indent="-342900" algn="l" defTabSz="711200" rtl="0">
            <a:lnSpc>
              <a:spcPct val="90000"/>
            </a:lnSpc>
            <a:spcBef>
              <a:spcPct val="0"/>
            </a:spcBef>
            <a:spcAft>
              <a:spcPct val="20000"/>
            </a:spcAft>
            <a:buChar char="•"/>
          </a:pPr>
          <a:r>
            <a:rPr lang="en-US" sz="1600" b="0" kern="1200" dirty="0"/>
            <a:t>Participants are individual technical experts</a:t>
          </a:r>
        </a:p>
        <a:p>
          <a:pPr marL="400050" lvl="1" indent="-342900" algn="l" defTabSz="711200" rtl="0">
            <a:lnSpc>
              <a:spcPct val="90000"/>
            </a:lnSpc>
            <a:spcBef>
              <a:spcPct val="0"/>
            </a:spcBef>
            <a:spcAft>
              <a:spcPct val="20000"/>
            </a:spcAft>
            <a:buChar char="•"/>
          </a:pPr>
          <a:r>
            <a:rPr lang="en-US" sz="1600" b="0" kern="1200" dirty="0"/>
            <a:t>Individuals represent themselves</a:t>
          </a:r>
        </a:p>
        <a:p>
          <a:pPr marL="400050" lvl="1" indent="-342900" algn="l" defTabSz="711200" rtl="0">
            <a:lnSpc>
              <a:spcPct val="90000"/>
            </a:lnSpc>
            <a:spcBef>
              <a:spcPct val="0"/>
            </a:spcBef>
            <a:spcAft>
              <a:spcPct val="20000"/>
            </a:spcAft>
            <a:buChar char="•"/>
          </a:pPr>
          <a:r>
            <a:rPr lang="en-US" sz="1600" b="1" kern="1200" dirty="0"/>
            <a:t>Each individual participant has 1 vote</a:t>
          </a:r>
        </a:p>
        <a:p>
          <a:pPr marL="400050" lvl="2" indent="-342900" algn="l" defTabSz="711200" rtl="0">
            <a:lnSpc>
              <a:spcPct val="90000"/>
            </a:lnSpc>
            <a:spcBef>
              <a:spcPct val="0"/>
            </a:spcBef>
            <a:spcAft>
              <a:spcPct val="20000"/>
            </a:spcAft>
            <a:buChar char="•"/>
          </a:pPr>
          <a:r>
            <a:rPr lang="en-US" sz="1600" b="0" kern="1200" dirty="0"/>
            <a:t>Ballot groups are made up of a minimum of 10 individuals</a:t>
          </a:r>
        </a:p>
        <a:p>
          <a:pPr marL="400050" lvl="2" indent="-342900" algn="l" defTabSz="711200" rtl="0">
            <a:lnSpc>
              <a:spcPct val="90000"/>
            </a:lnSpc>
            <a:spcBef>
              <a:spcPct val="0"/>
            </a:spcBef>
            <a:spcAft>
              <a:spcPct val="20000"/>
            </a:spcAft>
            <a:buChar char="•"/>
          </a:pPr>
          <a:r>
            <a:rPr lang="en-US" sz="1600" b="0" kern="1200" dirty="0"/>
            <a:t>Ballot group participants must be IEEE-SA individual members</a:t>
          </a:r>
        </a:p>
      </dsp:txBody>
      <dsp:txXfrm>
        <a:off x="0" y="392299"/>
        <a:ext cx="10940560" cy="1969918"/>
      </dsp:txXfrm>
    </dsp:sp>
    <dsp:sp modelId="{B96E680E-9FE9-447E-9D60-0D503E6AB27D}">
      <dsp:nvSpPr>
        <dsp:cNvPr id="0" name=""/>
        <dsp:cNvSpPr/>
      </dsp:nvSpPr>
      <dsp:spPr>
        <a:xfrm>
          <a:off x="0" y="2267706"/>
          <a:ext cx="10940560" cy="531323"/>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ts val="1800"/>
            </a:spcAft>
            <a:buNone/>
          </a:pPr>
          <a:r>
            <a:rPr lang="en-US" sz="2400" b="1" kern="1200" dirty="0">
              <a:solidFill>
                <a:schemeClr val="tx2"/>
              </a:solidFill>
            </a:rPr>
            <a:t>Entity (Corporate) Method (e.g., IEEE P2</a:t>
          </a:r>
          <a:r>
            <a:rPr lang="en-US" altLang="zh-CN" sz="2400" b="1" kern="1200" dirty="0">
              <a:solidFill>
                <a:schemeClr val="tx2"/>
              </a:solidFill>
            </a:rPr>
            <a:t>938</a:t>
          </a:r>
          <a:r>
            <a:rPr lang="en-US" sz="2400" b="1" kern="1200" dirty="0">
              <a:solidFill>
                <a:schemeClr val="tx2"/>
              </a:solidFill>
            </a:rPr>
            <a:t>)</a:t>
          </a:r>
          <a:endParaRPr lang="en-US" sz="2400" kern="1200" dirty="0">
            <a:solidFill>
              <a:schemeClr val="tx2"/>
            </a:solidFill>
          </a:endParaRPr>
        </a:p>
      </dsp:txBody>
      <dsp:txXfrm>
        <a:off x="25937" y="2293643"/>
        <a:ext cx="10888686" cy="479449"/>
      </dsp:txXfrm>
    </dsp:sp>
    <dsp:sp modelId="{B6642CB2-6611-44F3-A6E3-297124613B97}">
      <dsp:nvSpPr>
        <dsp:cNvPr id="0" name=""/>
        <dsp:cNvSpPr/>
      </dsp:nvSpPr>
      <dsp:spPr>
        <a:xfrm>
          <a:off x="0" y="2944757"/>
          <a:ext cx="10940560" cy="14686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7363" tIns="20320" rIns="113792" bIns="20320" numCol="1" spcCol="1270" anchor="t" anchorCtr="0">
          <a:noAutofit/>
        </a:bodyPr>
        <a:lstStyle/>
        <a:p>
          <a:pPr marL="396875" lvl="1" indent="-336550" algn="l" defTabSz="711200" rtl="0">
            <a:lnSpc>
              <a:spcPct val="90000"/>
            </a:lnSpc>
            <a:spcBef>
              <a:spcPct val="0"/>
            </a:spcBef>
            <a:spcAft>
              <a:spcPts val="600"/>
            </a:spcAft>
            <a:buChar char="•"/>
          </a:pPr>
          <a:r>
            <a:rPr lang="en-US" sz="1600" b="0" kern="1200" dirty="0">
              <a:solidFill>
                <a:schemeClr val="tx1"/>
              </a:solidFill>
            </a:rPr>
            <a:t>Participants are “entities,” i.e., companies, universities, government bodies, etc. </a:t>
          </a:r>
          <a:endParaRPr lang="en-US" sz="1600" kern="1200" dirty="0">
            <a:solidFill>
              <a:schemeClr val="tx1"/>
            </a:solidFill>
          </a:endParaRPr>
        </a:p>
        <a:p>
          <a:pPr marL="396875" lvl="1" indent="-336550" algn="l" defTabSz="711200" rtl="0">
            <a:lnSpc>
              <a:spcPct val="90000"/>
            </a:lnSpc>
            <a:spcBef>
              <a:spcPct val="0"/>
            </a:spcBef>
            <a:spcAft>
              <a:spcPts val="600"/>
            </a:spcAft>
            <a:buChar char="•"/>
          </a:pPr>
          <a:r>
            <a:rPr lang="en-US" sz="1600" b="0" kern="1200" dirty="0">
              <a:solidFill>
                <a:schemeClr val="tx1"/>
              </a:solidFill>
            </a:rPr>
            <a:t>Designated representative and alternate represent the entity</a:t>
          </a:r>
        </a:p>
        <a:p>
          <a:pPr marL="396875" lvl="1" indent="-336550" algn="l" defTabSz="711200" rtl="0">
            <a:lnSpc>
              <a:spcPct val="90000"/>
            </a:lnSpc>
            <a:spcBef>
              <a:spcPct val="0"/>
            </a:spcBef>
            <a:spcAft>
              <a:spcPts val="600"/>
            </a:spcAft>
            <a:buChar char="•"/>
          </a:pPr>
          <a:r>
            <a:rPr lang="en-US" sz="1600" b="1" kern="1200" dirty="0">
              <a:solidFill>
                <a:schemeClr val="tx1"/>
              </a:solidFill>
            </a:rPr>
            <a:t>Each entity has 1 vote</a:t>
          </a:r>
        </a:p>
        <a:p>
          <a:pPr marL="396875" lvl="1" indent="-336550" algn="l" defTabSz="711200" rtl="0">
            <a:lnSpc>
              <a:spcPct val="90000"/>
            </a:lnSpc>
            <a:spcBef>
              <a:spcPct val="0"/>
            </a:spcBef>
            <a:spcAft>
              <a:spcPts val="600"/>
            </a:spcAft>
            <a:buChar char="•"/>
          </a:pPr>
          <a:r>
            <a:rPr lang="en-US" sz="1600" b="0" kern="1200" dirty="0">
              <a:solidFill>
                <a:schemeClr val="tx1"/>
              </a:solidFill>
            </a:rPr>
            <a:t>Requires 3 entities to commit to participation at project initiation</a:t>
          </a:r>
        </a:p>
        <a:p>
          <a:pPr marL="396875" lvl="1" indent="-336550" algn="l" defTabSz="711200" rtl="0">
            <a:lnSpc>
              <a:spcPct val="90000"/>
            </a:lnSpc>
            <a:spcBef>
              <a:spcPct val="0"/>
            </a:spcBef>
            <a:spcAft>
              <a:spcPts val="600"/>
            </a:spcAft>
            <a:buChar char="•"/>
          </a:pPr>
          <a:r>
            <a:rPr lang="en-US" sz="1600" b="0" kern="1200" dirty="0">
              <a:solidFill>
                <a:schemeClr val="tx1"/>
              </a:solidFill>
            </a:rPr>
            <a:t>Entity sends representatives to meetings</a:t>
          </a:r>
          <a:endParaRPr lang="en-US" sz="1600" kern="1200" dirty="0">
            <a:solidFill>
              <a:schemeClr val="tx1"/>
            </a:solidFill>
          </a:endParaRPr>
        </a:p>
      </dsp:txBody>
      <dsp:txXfrm>
        <a:off x="0" y="2944757"/>
        <a:ext cx="10940560" cy="14686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E0BA98-B7E7-466E-AB4F-A5C32A7A2162}">
      <dsp:nvSpPr>
        <dsp:cNvPr id="0" name=""/>
        <dsp:cNvSpPr/>
      </dsp:nvSpPr>
      <dsp:spPr>
        <a:xfrm>
          <a:off x="5090" y="1875811"/>
          <a:ext cx="1849658" cy="739863"/>
        </a:xfrm>
        <a:prstGeom prst="chevron">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16510" rIns="0" bIns="16510" numCol="1" spcCol="1270" anchor="ctr" anchorCtr="0">
          <a:noAutofit/>
        </a:bodyPr>
        <a:lstStyle/>
        <a:p>
          <a:pPr marL="0" lvl="0" indent="0" algn="ctr" defTabSz="1155700">
            <a:lnSpc>
              <a:spcPct val="90000"/>
            </a:lnSpc>
            <a:spcBef>
              <a:spcPct val="0"/>
            </a:spcBef>
            <a:spcAft>
              <a:spcPct val="35000"/>
            </a:spcAft>
            <a:buNone/>
          </a:pPr>
          <a:r>
            <a:rPr lang="en-US" sz="2600" kern="1200" dirty="0"/>
            <a:t>P2938</a:t>
          </a:r>
        </a:p>
      </dsp:txBody>
      <dsp:txXfrm>
        <a:off x="375022" y="1875811"/>
        <a:ext cx="1109795" cy="739863"/>
      </dsp:txXfrm>
    </dsp:sp>
    <dsp:sp modelId="{F1CF7081-DA72-43C3-853D-C689238E78B4}">
      <dsp:nvSpPr>
        <dsp:cNvPr id="0" name=""/>
        <dsp:cNvSpPr/>
      </dsp:nvSpPr>
      <dsp:spPr>
        <a:xfrm>
          <a:off x="1614293" y="1938700"/>
          <a:ext cx="1535216" cy="614086"/>
        </a:xfrm>
        <a:prstGeom prst="chevron">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Kick-Off</a:t>
          </a:r>
        </a:p>
      </dsp:txBody>
      <dsp:txXfrm>
        <a:off x="1921336" y="1938700"/>
        <a:ext cx="921130" cy="614086"/>
      </dsp:txXfrm>
    </dsp:sp>
    <dsp:sp modelId="{614E4C67-ED2A-4838-BCDC-D7F5A85BAC15}">
      <dsp:nvSpPr>
        <dsp:cNvPr id="0" name=""/>
        <dsp:cNvSpPr/>
      </dsp:nvSpPr>
      <dsp:spPr>
        <a:xfrm>
          <a:off x="2934579" y="1938700"/>
          <a:ext cx="1535216" cy="614086"/>
        </a:xfrm>
        <a:prstGeom prst="chevron">
          <a:avLst/>
        </a:prstGeom>
        <a:solidFill>
          <a:schemeClr val="accent5">
            <a:tint val="40000"/>
            <a:alpha val="90000"/>
            <a:hueOff val="-2482978"/>
            <a:satOff val="483"/>
            <a:lumOff val="145"/>
            <a:alphaOff val="0"/>
          </a:schemeClr>
        </a:solidFill>
        <a:ln w="25400" cap="flat" cmpd="sng" algn="ctr">
          <a:solidFill>
            <a:schemeClr val="accent5">
              <a:tint val="40000"/>
              <a:alpha val="90000"/>
              <a:hueOff val="-2482978"/>
              <a:satOff val="483"/>
              <a:lumOff val="1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WG Drafting</a:t>
          </a:r>
        </a:p>
      </dsp:txBody>
      <dsp:txXfrm>
        <a:off x="3241622" y="1938700"/>
        <a:ext cx="921130" cy="614086"/>
      </dsp:txXfrm>
    </dsp:sp>
    <dsp:sp modelId="{7703E89F-22F8-4427-AB81-8574482A8469}">
      <dsp:nvSpPr>
        <dsp:cNvPr id="0" name=""/>
        <dsp:cNvSpPr/>
      </dsp:nvSpPr>
      <dsp:spPr>
        <a:xfrm>
          <a:off x="4254865" y="1938700"/>
          <a:ext cx="1535216" cy="614086"/>
        </a:xfrm>
        <a:prstGeom prst="chevron">
          <a:avLst/>
        </a:prstGeom>
        <a:solidFill>
          <a:schemeClr val="accent5">
            <a:tint val="40000"/>
            <a:alpha val="90000"/>
            <a:hueOff val="-4965956"/>
            <a:satOff val="966"/>
            <a:lumOff val="291"/>
            <a:alphaOff val="0"/>
          </a:schemeClr>
        </a:solidFill>
        <a:ln w="25400" cap="flat" cmpd="sng" algn="ctr">
          <a:solidFill>
            <a:schemeClr val="accent5">
              <a:tint val="40000"/>
              <a:alpha val="90000"/>
              <a:hueOff val="-4965956"/>
              <a:satOff val="966"/>
              <a:lumOff val="2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a:t>
          </a:r>
        </a:p>
      </dsp:txBody>
      <dsp:txXfrm>
        <a:off x="4561908" y="1938700"/>
        <a:ext cx="921130" cy="614086"/>
      </dsp:txXfrm>
    </dsp:sp>
    <dsp:sp modelId="{EB109D37-C8A5-4123-8226-2D06E12E3D32}">
      <dsp:nvSpPr>
        <dsp:cNvPr id="0" name=""/>
        <dsp:cNvSpPr/>
      </dsp:nvSpPr>
      <dsp:spPr>
        <a:xfrm>
          <a:off x="5575151" y="1938700"/>
          <a:ext cx="1535216" cy="614086"/>
        </a:xfrm>
        <a:prstGeom prst="chevron">
          <a:avLst/>
        </a:prstGeom>
        <a:solidFill>
          <a:schemeClr val="accent5">
            <a:tint val="40000"/>
            <a:alpha val="90000"/>
            <a:hueOff val="-7448934"/>
            <a:satOff val="1449"/>
            <a:lumOff val="436"/>
            <a:alphaOff val="0"/>
          </a:schemeClr>
        </a:solidFill>
        <a:ln w="25400" cap="flat" cmpd="sng" algn="ctr">
          <a:solidFill>
            <a:schemeClr val="accent5">
              <a:tint val="40000"/>
              <a:alpha val="90000"/>
              <a:hueOff val="-7448934"/>
              <a:satOff val="1449"/>
              <a:lumOff val="4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Initial Sponsor Ballot**</a:t>
          </a:r>
        </a:p>
      </dsp:txBody>
      <dsp:txXfrm>
        <a:off x="5882194" y="1938700"/>
        <a:ext cx="921130" cy="614086"/>
      </dsp:txXfrm>
    </dsp:sp>
    <dsp:sp modelId="{6D9CECF5-AC61-46F0-A937-49170E92298F}">
      <dsp:nvSpPr>
        <dsp:cNvPr id="0" name=""/>
        <dsp:cNvSpPr/>
      </dsp:nvSpPr>
      <dsp:spPr>
        <a:xfrm>
          <a:off x="6895437" y="1938700"/>
          <a:ext cx="1535216" cy="614086"/>
        </a:xfrm>
        <a:prstGeom prst="chevron">
          <a:avLst/>
        </a:prstGeom>
        <a:solidFill>
          <a:schemeClr val="accent5">
            <a:tint val="40000"/>
            <a:alpha val="90000"/>
            <a:hueOff val="-9931912"/>
            <a:satOff val="1931"/>
            <a:lumOff val="581"/>
            <a:alphaOff val="0"/>
          </a:schemeClr>
        </a:solidFill>
        <a:ln w="25400" cap="flat" cmpd="sng" algn="ctr">
          <a:solidFill>
            <a:schemeClr val="accent5">
              <a:tint val="40000"/>
              <a:alpha val="90000"/>
              <a:hueOff val="-9931912"/>
              <a:satOff val="1931"/>
              <a:lumOff val="58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Recirculation</a:t>
          </a:r>
        </a:p>
      </dsp:txBody>
      <dsp:txXfrm>
        <a:off x="7202480" y="1938700"/>
        <a:ext cx="921130" cy="614086"/>
      </dsp:txXfrm>
    </dsp:sp>
    <dsp:sp modelId="{B7B17FF4-1EDC-439B-8670-5814638489ED}">
      <dsp:nvSpPr>
        <dsp:cNvPr id="0" name=""/>
        <dsp:cNvSpPr/>
      </dsp:nvSpPr>
      <dsp:spPr>
        <a:xfrm>
          <a:off x="8215724" y="1938700"/>
          <a:ext cx="1535216" cy="614086"/>
        </a:xfrm>
        <a:prstGeom prst="chevron">
          <a:avLst/>
        </a:prstGeom>
        <a:solidFill>
          <a:schemeClr val="accent5">
            <a:tint val="40000"/>
            <a:alpha val="90000"/>
            <a:hueOff val="-12414890"/>
            <a:satOff val="2414"/>
            <a:lumOff val="727"/>
            <a:alphaOff val="0"/>
          </a:schemeClr>
        </a:solidFill>
        <a:ln w="25400" cap="flat" cmpd="sng" algn="ctr">
          <a:solidFill>
            <a:schemeClr val="accent5">
              <a:tint val="40000"/>
              <a:alpha val="90000"/>
              <a:hueOff val="-12414890"/>
              <a:satOff val="2414"/>
              <a:lumOff val="72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Submit to </a:t>
          </a:r>
          <a:r>
            <a:rPr lang="en-US" sz="1400" kern="1200" dirty="0" err="1"/>
            <a:t>RevCom</a:t>
          </a:r>
          <a:r>
            <a:rPr lang="en-US" sz="1400" kern="1200" dirty="0"/>
            <a:t>**</a:t>
          </a:r>
        </a:p>
      </dsp:txBody>
      <dsp:txXfrm>
        <a:off x="8522767" y="1938700"/>
        <a:ext cx="921130" cy="614086"/>
      </dsp:txXfrm>
    </dsp:sp>
    <dsp:sp modelId="{E8ECD893-AECD-4D2D-BB0F-4DD07BCE0F8B}">
      <dsp:nvSpPr>
        <dsp:cNvPr id="0" name=""/>
        <dsp:cNvSpPr/>
      </dsp:nvSpPr>
      <dsp:spPr>
        <a:xfrm>
          <a:off x="9536010" y="1938700"/>
          <a:ext cx="1535216" cy="614086"/>
        </a:xfrm>
        <a:prstGeom prst="chevron">
          <a:avLst/>
        </a:prstGeom>
        <a:solidFill>
          <a:schemeClr val="accent5">
            <a:tint val="40000"/>
            <a:alpha val="90000"/>
            <a:hueOff val="-14897867"/>
            <a:satOff val="2897"/>
            <a:lumOff val="872"/>
            <a:alphaOff val="0"/>
          </a:schemeClr>
        </a:solidFill>
        <a:ln w="25400" cap="flat" cmpd="sng" algn="ctr">
          <a:solidFill>
            <a:schemeClr val="accent5">
              <a:tint val="40000"/>
              <a:alpha val="90000"/>
              <a:hueOff val="-14897867"/>
              <a:satOff val="2897"/>
              <a:lumOff val="87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780" tIns="8890" rIns="0" bIns="8890" numCol="1" spcCol="1270" anchor="ctr" anchorCtr="0">
          <a:noAutofit/>
        </a:bodyPr>
        <a:lstStyle/>
        <a:p>
          <a:pPr marL="0" lvl="0" indent="0" algn="ctr" defTabSz="622300">
            <a:lnSpc>
              <a:spcPct val="90000"/>
            </a:lnSpc>
            <a:spcBef>
              <a:spcPct val="0"/>
            </a:spcBef>
            <a:spcAft>
              <a:spcPct val="35000"/>
            </a:spcAft>
            <a:buNone/>
          </a:pPr>
          <a:r>
            <a:rPr lang="en-US" sz="1400" kern="1200" dirty="0"/>
            <a:t>Publication</a:t>
          </a:r>
        </a:p>
      </dsp:txBody>
      <dsp:txXfrm>
        <a:off x="9843053" y="1938700"/>
        <a:ext cx="921130" cy="614086"/>
      </dsp:txXfrm>
    </dsp:sp>
  </dsp:spTree>
</dsp:drawing>
</file>

<file path=ppt/diagrams/layout1.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1">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nodeVertAlign" val="t"/>
          <dgm:param type="vertAlign" val="mid"/>
          <dgm:param type="nodeHorzAlign" val="l"/>
          <dgm:param type="fallback" val="2D"/>
        </dgm:alg>
      </dgm:if>
      <dgm:else name="Name3">
        <dgm:alg type="lin">
          <dgm:param type="linDir" val="fromT"/>
          <dgm:param type="nodeVertAlign" val="t"/>
          <dgm:param type="vertAlign" val="mid"/>
          <dgm:param type="nodeHorzAlign" val="r"/>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VertAlign" val="mid"/>
              <dgm:param type="nodeHorzAlign" val="l"/>
              <dgm:param type="fallback" val="2D"/>
            </dgm:alg>
          </dgm:if>
          <dgm:else name="Name7">
            <dgm:alg type="lin">
              <dgm:param type="linDir" val="fromR"/>
              <dgm:param type="nodeVertAlign" val="mid"/>
              <dgm:param type="nodeHorzAlign" val="r"/>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1">
  <dgm:title val=""/>
  <dgm:desc val=""/>
  <dgm:catLst>
    <dgm:cat type="simple" pri="103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7" cy="479425"/>
          </a:xfrm>
          <a:prstGeom prst="rect">
            <a:avLst/>
          </a:prstGeom>
        </p:spPr>
        <p:txBody>
          <a:bodyPr vert="horz" wrap="square" lIns="96639" tIns="48320" rIns="96639" bIns="48320" numCol="1" anchor="t" anchorCtr="0" compatLnSpc="1"/>
          <a:lstStyle>
            <a:lvl1pPr eaLnBrk="0" hangingPunct="0">
              <a:defRPr sz="1200">
                <a:latin typeface="Arial" panose="020B0604020202020204" pitchFamily="34" charset="0"/>
                <a:ea typeface="MS PGothic" panose="020B0600070205080204" charset="-128"/>
                <a:cs typeface="+mn-cs"/>
              </a:defRPr>
            </a:lvl1pPr>
          </a:lstStyle>
          <a:p>
            <a:pPr>
              <a:defRPr/>
            </a:pPr>
            <a:endParaRPr lang="en-US" dirty="0"/>
          </a:p>
        </p:txBody>
      </p:sp>
      <p:sp>
        <p:nvSpPr>
          <p:cNvPr id="3" name="Date Placeholder 2"/>
          <p:cNvSpPr>
            <a:spLocks noGrp="1"/>
          </p:cNvSpPr>
          <p:nvPr>
            <p:ph type="dt" sz="quarter" idx="1"/>
          </p:nvPr>
        </p:nvSpPr>
        <p:spPr>
          <a:xfrm>
            <a:off x="4143376" y="4"/>
            <a:ext cx="3170237" cy="479425"/>
          </a:xfrm>
          <a:prstGeom prst="rect">
            <a:avLst/>
          </a:prstGeom>
        </p:spPr>
        <p:txBody>
          <a:bodyPr vert="horz" wrap="square" lIns="96639" tIns="48320" rIns="96639" bIns="48320" numCol="1" anchor="t" anchorCtr="0" compatLnSpc="1"/>
          <a:lstStyle>
            <a:lvl1pPr algn="r" eaLnBrk="0" hangingPunct="0">
              <a:defRPr sz="1200">
                <a:latin typeface="Arial" panose="020B0604020202020204" pitchFamily="34" charset="0"/>
                <a:ea typeface="MS PGothic" panose="020B0600070205080204" charset="-128"/>
                <a:cs typeface="+mn-cs"/>
              </a:defRPr>
            </a:lvl1pPr>
          </a:lstStyle>
          <a:p>
            <a:pPr>
              <a:defRPr/>
            </a:pPr>
            <a:fld id="{45972807-FE75-481A-AE4F-7480576472AB}" type="datetime1">
              <a:rPr lang="en-US"/>
              <a:t>12/23/2020</a:t>
            </a:fld>
            <a:endParaRPr lang="en-US" dirty="0"/>
          </a:p>
        </p:txBody>
      </p:sp>
      <p:sp>
        <p:nvSpPr>
          <p:cNvPr id="4" name="Footer Placeholder 3"/>
          <p:cNvSpPr>
            <a:spLocks noGrp="1"/>
          </p:cNvSpPr>
          <p:nvPr>
            <p:ph type="ftr" sz="quarter" idx="2"/>
          </p:nvPr>
        </p:nvSpPr>
        <p:spPr>
          <a:xfrm>
            <a:off x="3" y="9120191"/>
            <a:ext cx="3170237" cy="479425"/>
          </a:xfrm>
          <a:prstGeom prst="rect">
            <a:avLst/>
          </a:prstGeom>
        </p:spPr>
        <p:txBody>
          <a:bodyPr vert="horz" wrap="square" lIns="96639" tIns="48320" rIns="96639" bIns="48320" numCol="1" anchor="b" anchorCtr="0" compatLnSpc="1"/>
          <a:lstStyle>
            <a:lvl1pPr eaLnBrk="0" hangingPunct="0">
              <a:defRPr sz="1200">
                <a:latin typeface="Arial" panose="020B0604020202020204" pitchFamily="34" charset="0"/>
                <a:ea typeface="MS PGothic" panose="020B0600070205080204" charset="-128"/>
                <a:cs typeface="+mn-cs"/>
              </a:defRPr>
            </a:lvl1pPr>
          </a:lstStyle>
          <a:p>
            <a:pPr>
              <a:defRPr/>
            </a:pPr>
            <a:endParaRPr lang="en-US" dirty="0"/>
          </a:p>
        </p:txBody>
      </p:sp>
      <p:sp>
        <p:nvSpPr>
          <p:cNvPr id="5" name="Slide Number Placeholder 4"/>
          <p:cNvSpPr>
            <a:spLocks noGrp="1"/>
          </p:cNvSpPr>
          <p:nvPr>
            <p:ph type="sldNum" sz="quarter" idx="3"/>
          </p:nvPr>
        </p:nvSpPr>
        <p:spPr>
          <a:xfrm>
            <a:off x="4143376" y="9120191"/>
            <a:ext cx="3170237" cy="479425"/>
          </a:xfrm>
          <a:prstGeom prst="rect">
            <a:avLst/>
          </a:prstGeom>
        </p:spPr>
        <p:txBody>
          <a:bodyPr vert="horz" wrap="square" lIns="96639" tIns="48320" rIns="96639" bIns="48320" numCol="1" anchor="b" anchorCtr="0" compatLnSpc="1"/>
          <a:lstStyle>
            <a:lvl1pPr algn="r" eaLnBrk="0" hangingPunct="0">
              <a:defRPr sz="1200">
                <a:latin typeface="Arial" panose="020B0604020202020204" pitchFamily="34" charset="0"/>
                <a:ea typeface="MS PGothic" panose="020B0600070205080204" charset="-128"/>
                <a:cs typeface="+mn-cs"/>
              </a:defRPr>
            </a:lvl1pPr>
          </a:lstStyle>
          <a:p>
            <a:pPr>
              <a:defRPr/>
            </a:pPr>
            <a:fld id="{B34247D2-E3C0-4E1D-B360-CBA2B12F3836}" type="slidenum">
              <a:rPr lang="en-US"/>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3170237" cy="479425"/>
          </a:xfrm>
          <a:prstGeom prst="rect">
            <a:avLst/>
          </a:prstGeom>
        </p:spPr>
        <p:txBody>
          <a:bodyPr vert="horz" wrap="square" lIns="96639" tIns="48320" rIns="96639" bIns="48320" numCol="1" anchor="t" anchorCtr="0" compatLnSpc="1"/>
          <a:lstStyle>
            <a:lvl1pPr eaLnBrk="0" hangingPunct="0">
              <a:defRPr sz="1200">
                <a:latin typeface="Arial" panose="020B0604020202020204" pitchFamily="34" charset="0"/>
                <a:ea typeface="MS PGothic" panose="020B0600070205080204" charset="-128"/>
                <a:cs typeface="+mn-cs"/>
              </a:defRPr>
            </a:lvl1pPr>
          </a:lstStyle>
          <a:p>
            <a:pPr>
              <a:defRPr/>
            </a:pPr>
            <a:endParaRPr lang="en-US" dirty="0"/>
          </a:p>
        </p:txBody>
      </p:sp>
      <p:sp>
        <p:nvSpPr>
          <p:cNvPr id="3" name="Date Placeholder 2"/>
          <p:cNvSpPr>
            <a:spLocks noGrp="1"/>
          </p:cNvSpPr>
          <p:nvPr>
            <p:ph type="dt" idx="1"/>
          </p:nvPr>
        </p:nvSpPr>
        <p:spPr>
          <a:xfrm>
            <a:off x="4143376" y="4"/>
            <a:ext cx="3170237" cy="479425"/>
          </a:xfrm>
          <a:prstGeom prst="rect">
            <a:avLst/>
          </a:prstGeom>
        </p:spPr>
        <p:txBody>
          <a:bodyPr vert="horz" wrap="square" lIns="96639" tIns="48320" rIns="96639" bIns="48320" numCol="1" anchor="t" anchorCtr="0" compatLnSpc="1"/>
          <a:lstStyle>
            <a:lvl1pPr algn="r" eaLnBrk="0" hangingPunct="0">
              <a:defRPr sz="1200">
                <a:latin typeface="Arial" panose="020B0604020202020204" pitchFamily="34" charset="0"/>
                <a:ea typeface="MS PGothic" panose="020B0600070205080204" charset="-128"/>
                <a:cs typeface="+mn-cs"/>
              </a:defRPr>
            </a:lvl1pPr>
          </a:lstStyle>
          <a:p>
            <a:pPr>
              <a:defRPr/>
            </a:pPr>
            <a:fld id="{0F0D0482-487E-41F4-8E40-FBDD90C9141A}" type="datetime1">
              <a:rPr lang="en-US"/>
              <a:t>12/23/2020</a:t>
            </a:fld>
            <a:endParaRPr lang="en-US" dirty="0"/>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wrap="square" lIns="96639" tIns="48320" rIns="96639" bIns="48320" numCol="1" anchor="ctr" anchorCtr="0" compatLnSpc="1"/>
          <a:lstStyle/>
          <a:p>
            <a:pPr lvl="0"/>
            <a:endParaRPr lang="en-US" noProof="0" dirty="0"/>
          </a:p>
        </p:txBody>
      </p:sp>
      <p:sp>
        <p:nvSpPr>
          <p:cNvPr id="5" name="Notes Placeholder 4"/>
          <p:cNvSpPr>
            <a:spLocks noGrp="1"/>
          </p:cNvSpPr>
          <p:nvPr>
            <p:ph type="body" sz="quarter" idx="3"/>
          </p:nvPr>
        </p:nvSpPr>
        <p:spPr>
          <a:xfrm>
            <a:off x="731840" y="4560891"/>
            <a:ext cx="5851526" cy="4319587"/>
          </a:xfrm>
          <a:prstGeom prst="rect">
            <a:avLst/>
          </a:prstGeom>
        </p:spPr>
        <p:txBody>
          <a:bodyPr vert="horz" wrap="square" lIns="96639" tIns="48320" rIns="96639" bIns="48320" numCol="1" anchor="t" anchorCtr="0" compatLnSpc="1">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3" y="9120191"/>
            <a:ext cx="3170237" cy="479425"/>
          </a:xfrm>
          <a:prstGeom prst="rect">
            <a:avLst/>
          </a:prstGeom>
        </p:spPr>
        <p:txBody>
          <a:bodyPr vert="horz" wrap="square" lIns="96639" tIns="48320" rIns="96639" bIns="48320" numCol="1" anchor="b" anchorCtr="0" compatLnSpc="1"/>
          <a:lstStyle>
            <a:lvl1pPr eaLnBrk="0" hangingPunct="0">
              <a:defRPr sz="1200">
                <a:latin typeface="Arial" panose="020B0604020202020204" pitchFamily="34" charset="0"/>
                <a:ea typeface="MS PGothic" panose="020B0600070205080204" charset="-128"/>
                <a:cs typeface="+mn-cs"/>
              </a:defRPr>
            </a:lvl1pPr>
          </a:lstStyle>
          <a:p>
            <a:pPr>
              <a:defRPr/>
            </a:pPr>
            <a:endParaRPr lang="en-US" dirty="0"/>
          </a:p>
        </p:txBody>
      </p:sp>
      <p:sp>
        <p:nvSpPr>
          <p:cNvPr id="7" name="Slide Number Placeholder 6"/>
          <p:cNvSpPr>
            <a:spLocks noGrp="1"/>
          </p:cNvSpPr>
          <p:nvPr>
            <p:ph type="sldNum" sz="quarter" idx="5"/>
          </p:nvPr>
        </p:nvSpPr>
        <p:spPr>
          <a:xfrm>
            <a:off x="4143376" y="9120191"/>
            <a:ext cx="3170237" cy="479425"/>
          </a:xfrm>
          <a:prstGeom prst="rect">
            <a:avLst/>
          </a:prstGeom>
        </p:spPr>
        <p:txBody>
          <a:bodyPr vert="horz" wrap="square" lIns="96639" tIns="48320" rIns="96639" bIns="48320" numCol="1" anchor="b" anchorCtr="0" compatLnSpc="1"/>
          <a:lstStyle>
            <a:lvl1pPr algn="r" eaLnBrk="0" hangingPunct="0">
              <a:defRPr sz="1200">
                <a:latin typeface="Arial" panose="020B0604020202020204" pitchFamily="34" charset="0"/>
                <a:ea typeface="MS PGothic" panose="020B0600070205080204" charset="-128"/>
                <a:cs typeface="+mn-cs"/>
              </a:defRPr>
            </a:lvl1pPr>
          </a:lstStyle>
          <a:p>
            <a:pPr>
              <a:defRPr/>
            </a:pPr>
            <a:fld id="{788F5048-40C7-42E4-A2D8-FD919BA8164C}" type="slidenum">
              <a:rPr lang="en-US"/>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charset="-128"/>
        <a:cs typeface="MS PGothic" panose="020B060007020508020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a:cs typeface="Geneva"/>
              </a:defRPr>
            </a:lvl1pPr>
            <a:lvl2pPr marL="748665" indent="-287655">
              <a:spcBef>
                <a:spcPct val="30000"/>
              </a:spcBef>
              <a:defRPr sz="1200">
                <a:solidFill>
                  <a:schemeClr val="tx1"/>
                </a:solidFill>
                <a:latin typeface="Calibri" panose="020F0502020204030204" pitchFamily="34" charset="0"/>
                <a:ea typeface="Geneva"/>
                <a:cs typeface="Geneva"/>
              </a:defRPr>
            </a:lvl2pPr>
            <a:lvl3pPr marL="1151255" indent="-230505">
              <a:spcBef>
                <a:spcPct val="30000"/>
              </a:spcBef>
              <a:defRPr sz="1200">
                <a:solidFill>
                  <a:schemeClr val="tx1"/>
                </a:solidFill>
                <a:latin typeface="Calibri" panose="020F0502020204030204" pitchFamily="34" charset="0"/>
                <a:ea typeface="Geneva"/>
                <a:cs typeface="Geneva"/>
              </a:defRPr>
            </a:lvl3pPr>
            <a:lvl4pPr marL="1612265" indent="-230505">
              <a:spcBef>
                <a:spcPct val="30000"/>
              </a:spcBef>
              <a:defRPr sz="1200">
                <a:solidFill>
                  <a:schemeClr val="tx1"/>
                </a:solidFill>
                <a:latin typeface="Calibri" panose="020F0502020204030204" pitchFamily="34" charset="0"/>
                <a:ea typeface="Geneva"/>
                <a:cs typeface="Geneva"/>
              </a:defRPr>
            </a:lvl4pPr>
            <a:lvl5pPr marL="2072640" indent="-230505">
              <a:spcBef>
                <a:spcPct val="30000"/>
              </a:spcBef>
              <a:defRPr sz="1200">
                <a:solidFill>
                  <a:schemeClr val="tx1"/>
                </a:solidFill>
                <a:latin typeface="Calibri" panose="020F0502020204030204" pitchFamily="34" charset="0"/>
                <a:ea typeface="Geneva"/>
                <a:cs typeface="Geneva"/>
              </a:defRPr>
            </a:lvl5pPr>
            <a:lvl6pPr marL="253301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6pPr>
            <a:lvl7pPr marL="299402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7pPr>
            <a:lvl8pPr marL="3454400"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8pPr>
            <a:lvl9pPr marL="391477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9pPr>
          </a:lstStyle>
          <a:p>
            <a:pPr eaLnBrk="1" hangingPunct="1">
              <a:spcBef>
                <a:spcPct val="0"/>
              </a:spcBef>
            </a:pPr>
            <a:fld id="{BB0FBFD8-325A-403F-99CF-AFEAF1D611DF}" type="slidenum">
              <a:rPr lang="en-US" altLang="en-US">
                <a:solidFill>
                  <a:srgbClr val="000000"/>
                </a:solidFill>
                <a:latin typeface="Arial" panose="020B0604020202020204" pitchFamily="34" charset="0"/>
                <a:ea typeface="MS PGothic" panose="020B0600070205080204" charset="-128"/>
                <a:cs typeface="Arial" panose="020B0604020202020204" pitchFamily="34" charset="0"/>
              </a:rPr>
              <a:t>2</a:t>
            </a:fld>
            <a:endParaRPr lang="en-US" altLang="en-US">
              <a:solidFill>
                <a:srgbClr val="000000"/>
              </a:solidFill>
              <a:latin typeface="Arial" panose="020B0604020202020204" pitchFamily="34" charset="0"/>
              <a:ea typeface="MS PGothic" panose="020B0600070205080204" charset="-128"/>
              <a:cs typeface="Arial" panose="020B0604020202020204" pitchFamily="34"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rtl="0" fontAlgn="base"/>
            <a:r>
              <a:rPr lang="en-US" sz="1200" b="0" i="0" kern="1200" dirty="0">
                <a:solidFill>
                  <a:schemeClr val="tx1"/>
                </a:solidFill>
                <a:effectLst/>
                <a:latin typeface="+mj-lt"/>
                <a:ea typeface="Geneva" charset="-128"/>
                <a:cs typeface="Geneva" charset="-128"/>
              </a:rPr>
              <a:t>IEEE Standards Association has 2 types of Standards Development process,  Individual and Entity corporate process. </a:t>
            </a:r>
          </a:p>
          <a:p>
            <a:pPr rtl="0" fontAlgn="base"/>
            <a:endParaRPr lang="en-US" sz="1200" b="0" i="0" kern="1200" dirty="0">
              <a:solidFill>
                <a:schemeClr val="tx1"/>
              </a:solidFill>
              <a:effectLst/>
              <a:latin typeface="+mj-lt"/>
              <a:ea typeface="Geneva" charset="-128"/>
              <a:cs typeface="Geneva" charset="-128"/>
            </a:endParaRPr>
          </a:p>
          <a:p>
            <a:pPr rtl="0" fontAlgn="base"/>
            <a:r>
              <a:rPr lang="en-US" sz="1200" b="0" i="0" kern="1200" dirty="0">
                <a:solidFill>
                  <a:schemeClr val="tx1"/>
                </a:solidFill>
                <a:effectLst/>
                <a:latin typeface="+mj-lt"/>
                <a:ea typeface="Geneva" charset="-128"/>
                <a:cs typeface="Geneva" charset="-128"/>
              </a:rPr>
              <a:t>The individual process allows for 1 individual 1 vote whereas the  Entity process allows for One company one vote methods. </a:t>
            </a:r>
          </a:p>
          <a:p>
            <a:pPr rtl="0" fontAlgn="base"/>
            <a:r>
              <a:rPr lang="en-US" sz="1200" b="0" i="0" kern="1200" dirty="0">
                <a:solidFill>
                  <a:schemeClr val="tx1"/>
                </a:solidFill>
                <a:effectLst/>
                <a:latin typeface="+mj-lt"/>
                <a:ea typeface="Geneva" charset="-128"/>
                <a:cs typeface="Geneva" charset="-128"/>
              </a:rPr>
              <a:t>According to the IEEE-SA Bylaws, Participants in the IEEE standards development </a:t>
            </a:r>
            <a:r>
              <a:rPr lang="en-US" sz="1200" b="0" i="1" kern="1200" dirty="0">
                <a:solidFill>
                  <a:schemeClr val="tx1"/>
                </a:solidFill>
                <a:effectLst/>
                <a:latin typeface="+mj-lt"/>
                <a:ea typeface="Geneva" charset="-128"/>
                <a:cs typeface="Geneva" charset="-128"/>
              </a:rPr>
              <a:t>individual </a:t>
            </a:r>
            <a:r>
              <a:rPr lang="en-US" sz="1200" b="0" i="0" kern="1200" dirty="0">
                <a:solidFill>
                  <a:schemeClr val="tx1"/>
                </a:solidFill>
                <a:effectLst/>
                <a:latin typeface="+mj-lt"/>
                <a:ea typeface="Geneva" charset="-128"/>
                <a:cs typeface="Geneva" charset="-128"/>
              </a:rPr>
              <a:t>process shall act based on their qualifications and experience. </a:t>
            </a:r>
          </a:p>
          <a:p>
            <a:pPr marL="0" marR="0" lvl="0" indent="0" algn="l" defTabSz="914400" rtl="0" eaLnBrk="0" fontAlgn="base" latinLnBrk="0" hangingPunct="0">
              <a:lnSpc>
                <a:spcPct val="100000"/>
              </a:lnSpc>
              <a:spcBef>
                <a:spcPct val="30000"/>
              </a:spcBef>
              <a:spcAft>
                <a:spcPct val="0"/>
              </a:spcAft>
              <a:buClrTx/>
              <a:buSzTx/>
              <a:buFontTx/>
              <a:buNone/>
              <a:defRPr/>
            </a:pPr>
            <a:r>
              <a:rPr lang="en-US" sz="1200" b="0" i="0" kern="1200" dirty="0">
                <a:solidFill>
                  <a:schemeClr val="tx1"/>
                </a:solidFill>
                <a:effectLst/>
                <a:latin typeface="+mj-lt"/>
                <a:ea typeface="Geneva" charset="-128"/>
                <a:cs typeface="Geneva" charset="-128"/>
              </a:rPr>
              <a:t>In the Individual Process while participants may represent the interests of their employers, individual members participate in the process and ballot as individuals, rather than as a corporate entity. Individual process actions are based on their experience and qualifications and only represent themselves.</a:t>
            </a:r>
            <a:r>
              <a:rPr lang="en-US" sz="1200" b="0" i="0" kern="1200" baseline="0" dirty="0">
                <a:solidFill>
                  <a:schemeClr val="tx1"/>
                </a:solidFill>
                <a:effectLst/>
                <a:latin typeface="+mj-lt"/>
                <a:ea typeface="Geneva" charset="-128"/>
                <a:cs typeface="Geneva" charset="-128"/>
              </a:rPr>
              <a:t> </a:t>
            </a:r>
            <a:endParaRPr lang="en-US" sz="1200" b="0" i="0" kern="1200" dirty="0">
              <a:solidFill>
                <a:schemeClr val="tx1"/>
              </a:solidFill>
              <a:effectLst/>
              <a:latin typeface="+mj-lt"/>
              <a:ea typeface="Geneva" charset="-128"/>
              <a:cs typeface="Geneva" charset="-128"/>
            </a:endParaRPr>
          </a:p>
          <a:p>
            <a:pPr rtl="0" fontAlgn="base"/>
            <a:endParaRPr lang="en-US" sz="1200" b="0" i="0" kern="1200" dirty="0">
              <a:solidFill>
                <a:schemeClr val="tx1"/>
              </a:solidFill>
              <a:effectLst/>
              <a:latin typeface="+mj-lt"/>
              <a:ea typeface="Geneva" charset="-128"/>
              <a:cs typeface="Geneva" charset="-128"/>
            </a:endParaRPr>
          </a:p>
          <a:p>
            <a:pPr rtl="0" fontAlgn="base"/>
            <a:r>
              <a:rPr lang="en-US" sz="1200" b="0" i="0" kern="1200" dirty="0">
                <a:solidFill>
                  <a:schemeClr val="tx1"/>
                </a:solidFill>
                <a:effectLst/>
                <a:latin typeface="+mj-lt"/>
                <a:ea typeface="Geneva" charset="-128"/>
                <a:cs typeface="Geneva" charset="-128"/>
              </a:rPr>
              <a:t>Entity representative participants in the IEEE standards development entity process are appointed by an entity to represent that entity and act on its behalf. </a:t>
            </a:r>
          </a:p>
          <a:p>
            <a:pPr rtl="0" fontAlgn="base"/>
            <a:r>
              <a:rPr lang="en-US" sz="1200" b="0" i="0" kern="1200" dirty="0">
                <a:solidFill>
                  <a:schemeClr val="tx1"/>
                </a:solidFill>
                <a:effectLst/>
                <a:latin typeface="+mj-lt"/>
                <a:ea typeface="Geneva" charset="-128"/>
                <a:cs typeface="Geneva" charset="-128"/>
              </a:rPr>
              <a:t>Such representatives may participate in IEEE standards development activities and take action based upon the instruction from the entity for which they have been appointed as an entity representative.</a:t>
            </a:r>
            <a:r>
              <a:rPr lang="en-US" sz="1200" b="0" i="0" kern="1200" baseline="0" dirty="0">
                <a:solidFill>
                  <a:schemeClr val="tx1"/>
                </a:solidFill>
                <a:effectLst/>
                <a:latin typeface="+mj-lt"/>
                <a:ea typeface="Geneva" charset="-128"/>
                <a:cs typeface="Geneva" charset="-128"/>
              </a:rPr>
              <a:t> </a:t>
            </a:r>
            <a:r>
              <a:rPr lang="en-US" sz="1200" b="0" i="0" u="none" strike="noStrike" kern="1200" dirty="0" err="1">
                <a:solidFill>
                  <a:schemeClr val="tx1"/>
                </a:solidFill>
                <a:effectLst/>
                <a:latin typeface="+mj-lt"/>
                <a:ea typeface="Geneva" charset="-128"/>
                <a:cs typeface="Geneva" charset="-128"/>
              </a:rPr>
              <a:t>lt</a:t>
            </a:r>
            <a:r>
              <a:rPr lang="en-US" sz="1200" b="0" i="0" u="none" strike="noStrike" kern="1200" dirty="0">
                <a:solidFill>
                  <a:schemeClr val="tx1"/>
                </a:solidFill>
                <a:effectLst/>
                <a:latin typeface="+mj-lt"/>
                <a:ea typeface="Geneva" charset="-128"/>
                <a:cs typeface="Geneva" charset="-128"/>
              </a:rPr>
              <a:t> enables organizations to contribute and define market-relevant technology standards. IEEE-SA corporate membership allows companies and entities to engage in the standards development process to ensure their business interests are heard and represented.  </a:t>
            </a:r>
            <a:br>
              <a:rPr lang="en-US" b="0" dirty="0">
                <a:effectLst/>
              </a:rPr>
            </a:br>
            <a:br>
              <a:rPr lang="en-US" b="0" dirty="0">
                <a:effectLst/>
              </a:rPr>
            </a:br>
            <a:r>
              <a:rPr lang="en-US" sz="1200" b="0" i="0" u="none" strike="noStrike" kern="1200" dirty="0">
                <a:solidFill>
                  <a:schemeClr val="tx1"/>
                </a:solidFill>
                <a:effectLst/>
                <a:latin typeface="+mj-lt"/>
                <a:ea typeface="Geneva" charset="-128"/>
                <a:cs typeface="Geneva" charset="-128"/>
              </a:rPr>
              <a:t>Participants of the corporate model process are representatives of “entities,” (universities, government bodies, </a:t>
            </a:r>
            <a:r>
              <a:rPr lang="en-US" sz="1200" b="0" i="0" u="none" strike="noStrike" kern="1200" dirty="0" err="1">
                <a:solidFill>
                  <a:schemeClr val="tx1"/>
                </a:solidFill>
                <a:effectLst/>
                <a:latin typeface="+mj-lt"/>
                <a:ea typeface="Geneva" charset="-128"/>
                <a:cs typeface="Geneva" charset="-128"/>
              </a:rPr>
              <a:t>etc</a:t>
            </a:r>
            <a:r>
              <a:rPr lang="en-US" sz="1200" b="0" i="0" u="none" strike="noStrike" kern="1200" dirty="0">
                <a:solidFill>
                  <a:schemeClr val="tx1"/>
                </a:solidFill>
                <a:effectLst/>
                <a:latin typeface="+mj-lt"/>
                <a:ea typeface="Geneva" charset="-128"/>
                <a:cs typeface="Geneva" charset="-128"/>
              </a:rPr>
              <a:t>).   IEEE-SA corporate membership consists of two types of membership; basic and advanced, where both can send member representative(s) to observe any entity-based standards Working Group meetings Only Advanced Corporate Membership holders  are eligible to drive the initiation and creation of entity-based standards by participating, voting and submitting technical contributions to the Working Group for consideration.</a:t>
            </a:r>
            <a:endParaRPr lang="en-US" b="0" dirty="0">
              <a:effectLst/>
            </a:endParaRPr>
          </a:p>
          <a:p>
            <a:pPr rtl="0"/>
            <a:endParaRPr lang="en-US" b="0" dirty="0">
              <a:effectLst/>
            </a:endParaRPr>
          </a:p>
          <a:p>
            <a:br>
              <a:rPr lang="en-US" dirty="0"/>
            </a:br>
            <a:endParaRPr lang="en-US" dirty="0"/>
          </a:p>
          <a:p>
            <a:endParaRPr lang="en-US" altLang="en-US" dirty="0">
              <a:latin typeface="Arial" panose="020B0604020202020204" pitchFamily="34" charset="0"/>
              <a:ea typeface="Geneva"/>
              <a:cs typeface="Geneva"/>
            </a:endParaRPr>
          </a:p>
        </p:txBody>
      </p:sp>
    </p:spTree>
    <p:extLst>
      <p:ext uri="{BB962C8B-B14F-4D97-AF65-F5344CB8AC3E}">
        <p14:creationId xmlns:p14="http://schemas.microsoft.com/office/powerpoint/2010/main" val="2569222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8F5048-40C7-42E4-A2D8-FD919BA8164C}" type="slidenum">
              <a:rPr lang="en-US" smtClean="0"/>
              <a:t>48</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788F5048-40C7-42E4-A2D8-FD919BA8164C}" type="slidenum">
              <a:rPr lang="en-US" smtClean="0"/>
              <a:t>49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a:cs typeface="Geneva"/>
              </a:defRPr>
            </a:lvl1pPr>
            <a:lvl2pPr marL="748665" indent="-287655">
              <a:spcBef>
                <a:spcPct val="30000"/>
              </a:spcBef>
              <a:defRPr sz="1200">
                <a:solidFill>
                  <a:schemeClr val="tx1"/>
                </a:solidFill>
                <a:latin typeface="Calibri" panose="020F0502020204030204" pitchFamily="34" charset="0"/>
                <a:ea typeface="Geneva"/>
                <a:cs typeface="Geneva"/>
              </a:defRPr>
            </a:lvl2pPr>
            <a:lvl3pPr marL="1151255" indent="-230505">
              <a:spcBef>
                <a:spcPct val="30000"/>
              </a:spcBef>
              <a:defRPr sz="1200">
                <a:solidFill>
                  <a:schemeClr val="tx1"/>
                </a:solidFill>
                <a:latin typeface="Calibri" panose="020F0502020204030204" pitchFamily="34" charset="0"/>
                <a:ea typeface="Geneva"/>
                <a:cs typeface="Geneva"/>
              </a:defRPr>
            </a:lvl3pPr>
            <a:lvl4pPr marL="1612265" indent="-230505">
              <a:spcBef>
                <a:spcPct val="30000"/>
              </a:spcBef>
              <a:defRPr sz="1200">
                <a:solidFill>
                  <a:schemeClr val="tx1"/>
                </a:solidFill>
                <a:latin typeface="Calibri" panose="020F0502020204030204" pitchFamily="34" charset="0"/>
                <a:ea typeface="Geneva"/>
                <a:cs typeface="Geneva"/>
              </a:defRPr>
            </a:lvl4pPr>
            <a:lvl5pPr marL="2072640" indent="-230505">
              <a:spcBef>
                <a:spcPct val="30000"/>
              </a:spcBef>
              <a:defRPr sz="1200">
                <a:solidFill>
                  <a:schemeClr val="tx1"/>
                </a:solidFill>
                <a:latin typeface="Calibri" panose="020F0502020204030204" pitchFamily="34" charset="0"/>
                <a:ea typeface="Geneva"/>
                <a:cs typeface="Geneva"/>
              </a:defRPr>
            </a:lvl5pPr>
            <a:lvl6pPr marL="253301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6pPr>
            <a:lvl7pPr marL="299402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7pPr>
            <a:lvl8pPr marL="3454400"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8pPr>
            <a:lvl9pPr marL="391477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9pPr>
          </a:lstStyle>
          <a:p>
            <a:pPr eaLnBrk="1" hangingPunct="1">
              <a:spcBef>
                <a:spcPct val="0"/>
              </a:spcBef>
            </a:pPr>
            <a:fld id="{BB0FBFD8-325A-403F-99CF-AFEAF1D611DF}" type="slidenum">
              <a:rPr lang="en-US" altLang="en-US">
                <a:solidFill>
                  <a:srgbClr val="000000"/>
                </a:solidFill>
                <a:latin typeface="Arial" panose="020B0604020202020204" pitchFamily="34" charset="0"/>
                <a:ea typeface="MS PGothic" panose="020B0600070205080204" charset="-128"/>
                <a:cs typeface="Arial" panose="020B0604020202020204" pitchFamily="34" charset="0"/>
              </a:rPr>
              <a:t>3</a:t>
            </a:fld>
            <a:endParaRPr lang="en-US" altLang="en-US">
              <a:solidFill>
                <a:srgbClr val="000000"/>
              </a:solidFill>
              <a:latin typeface="Arial" panose="020B0604020202020204" pitchFamily="34" charset="0"/>
              <a:ea typeface="MS PGothic" panose="020B0600070205080204" charset="-128"/>
              <a:cs typeface="Arial" panose="020B0604020202020204" pitchFamily="34"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85000" lnSpcReduction="20000"/>
          </a:bodyPr>
          <a:lstStyle/>
          <a:p>
            <a:pPr rtl="0" fontAlgn="base"/>
            <a:r>
              <a:rPr lang="en-US" sz="1200" b="0" i="0" kern="1200" dirty="0">
                <a:solidFill>
                  <a:schemeClr val="tx1"/>
                </a:solidFill>
                <a:effectLst/>
                <a:latin typeface="+mj-lt"/>
                <a:ea typeface="Geneva" charset="-128"/>
                <a:cs typeface="Geneva" charset="-128"/>
              </a:rPr>
              <a:t>IEEE Standards Association has 2 types of Standards Development process,  Individual and Entity corporate process. </a:t>
            </a:r>
          </a:p>
          <a:p>
            <a:pPr rtl="0" fontAlgn="base"/>
            <a:endParaRPr lang="en-US" sz="1200" b="0" i="0" kern="1200" dirty="0">
              <a:solidFill>
                <a:schemeClr val="tx1"/>
              </a:solidFill>
              <a:effectLst/>
              <a:latin typeface="+mj-lt"/>
              <a:ea typeface="Geneva" charset="-128"/>
              <a:cs typeface="Geneva" charset="-128"/>
            </a:endParaRPr>
          </a:p>
          <a:p>
            <a:pPr rtl="0" fontAlgn="base"/>
            <a:r>
              <a:rPr lang="en-US" sz="1200" b="0" i="0" kern="1200" dirty="0">
                <a:solidFill>
                  <a:schemeClr val="tx1"/>
                </a:solidFill>
                <a:effectLst/>
                <a:latin typeface="+mj-lt"/>
                <a:ea typeface="Geneva" charset="-128"/>
                <a:cs typeface="Geneva" charset="-128"/>
              </a:rPr>
              <a:t>The individual process allows for 1 individual 1 vote whereas the  Entity process allows for One company one vote methods. </a:t>
            </a:r>
          </a:p>
          <a:p>
            <a:pPr rtl="0" fontAlgn="base"/>
            <a:r>
              <a:rPr lang="en-US" sz="1200" b="0" i="0" kern="1200" dirty="0">
                <a:solidFill>
                  <a:schemeClr val="tx1"/>
                </a:solidFill>
                <a:effectLst/>
                <a:latin typeface="+mj-lt"/>
                <a:ea typeface="Geneva" charset="-128"/>
                <a:cs typeface="Geneva" charset="-128"/>
              </a:rPr>
              <a:t>According to the IEEE-SA Bylaws, Participants in the IEEE standards development </a:t>
            </a:r>
            <a:r>
              <a:rPr lang="en-US" sz="1200" b="0" i="1" kern="1200" dirty="0">
                <a:solidFill>
                  <a:schemeClr val="tx1"/>
                </a:solidFill>
                <a:effectLst/>
                <a:latin typeface="+mj-lt"/>
                <a:ea typeface="Geneva" charset="-128"/>
                <a:cs typeface="Geneva" charset="-128"/>
              </a:rPr>
              <a:t>individual </a:t>
            </a:r>
            <a:r>
              <a:rPr lang="en-US" sz="1200" b="0" i="0" kern="1200" dirty="0">
                <a:solidFill>
                  <a:schemeClr val="tx1"/>
                </a:solidFill>
                <a:effectLst/>
                <a:latin typeface="+mj-lt"/>
                <a:ea typeface="Geneva" charset="-128"/>
                <a:cs typeface="Geneva" charset="-128"/>
              </a:rPr>
              <a:t>process shall act based on their qualifications and experience. </a:t>
            </a:r>
          </a:p>
          <a:p>
            <a:pPr marL="0" marR="0" lvl="0" indent="0" algn="l" defTabSz="914400" rtl="0" eaLnBrk="0" fontAlgn="base" latinLnBrk="0" hangingPunct="0">
              <a:lnSpc>
                <a:spcPct val="100000"/>
              </a:lnSpc>
              <a:spcBef>
                <a:spcPct val="30000"/>
              </a:spcBef>
              <a:spcAft>
                <a:spcPct val="0"/>
              </a:spcAft>
              <a:buClrTx/>
              <a:buSzTx/>
              <a:buFontTx/>
              <a:buNone/>
              <a:defRPr/>
            </a:pPr>
            <a:r>
              <a:rPr lang="en-US" sz="1200" b="0" i="0" kern="1200" dirty="0">
                <a:solidFill>
                  <a:schemeClr val="tx1"/>
                </a:solidFill>
                <a:effectLst/>
                <a:latin typeface="+mj-lt"/>
                <a:ea typeface="Geneva" charset="-128"/>
                <a:cs typeface="Geneva" charset="-128"/>
              </a:rPr>
              <a:t>In the Individual Process while participants may represent the interests of their employers, individual members participate in the process and ballot as individuals, rather than as a corporate entity. Individual process actions are based on their experience and qualifications and only represent themselves.</a:t>
            </a:r>
            <a:r>
              <a:rPr lang="en-US" sz="1200" b="0" i="0" kern="1200" baseline="0" dirty="0">
                <a:solidFill>
                  <a:schemeClr val="tx1"/>
                </a:solidFill>
                <a:effectLst/>
                <a:latin typeface="+mj-lt"/>
                <a:ea typeface="Geneva" charset="-128"/>
                <a:cs typeface="Geneva" charset="-128"/>
              </a:rPr>
              <a:t> </a:t>
            </a:r>
            <a:endParaRPr lang="en-US" sz="1200" b="0" i="0" kern="1200" dirty="0">
              <a:solidFill>
                <a:schemeClr val="tx1"/>
              </a:solidFill>
              <a:effectLst/>
              <a:latin typeface="+mj-lt"/>
              <a:ea typeface="Geneva" charset="-128"/>
              <a:cs typeface="Geneva" charset="-128"/>
            </a:endParaRPr>
          </a:p>
          <a:p>
            <a:pPr rtl="0" fontAlgn="base"/>
            <a:endParaRPr lang="en-US" sz="1200" b="0" i="0" kern="1200" dirty="0">
              <a:solidFill>
                <a:schemeClr val="tx1"/>
              </a:solidFill>
              <a:effectLst/>
              <a:latin typeface="+mj-lt"/>
              <a:ea typeface="Geneva" charset="-128"/>
              <a:cs typeface="Geneva" charset="-128"/>
            </a:endParaRPr>
          </a:p>
          <a:p>
            <a:pPr rtl="0" fontAlgn="base"/>
            <a:r>
              <a:rPr lang="en-US" sz="1200" b="0" i="0" kern="1200" dirty="0">
                <a:solidFill>
                  <a:schemeClr val="tx1"/>
                </a:solidFill>
                <a:effectLst/>
                <a:latin typeface="+mj-lt"/>
                <a:ea typeface="Geneva" charset="-128"/>
                <a:cs typeface="Geneva" charset="-128"/>
              </a:rPr>
              <a:t>Entity representative participants in the IEEE standards development entity process are appointed by an entity to represent that entity and act on its behalf. </a:t>
            </a:r>
          </a:p>
          <a:p>
            <a:pPr rtl="0" fontAlgn="base"/>
            <a:r>
              <a:rPr lang="en-US" sz="1200" b="0" i="0" kern="1200" dirty="0">
                <a:solidFill>
                  <a:schemeClr val="tx1"/>
                </a:solidFill>
                <a:effectLst/>
                <a:latin typeface="+mj-lt"/>
                <a:ea typeface="Geneva" charset="-128"/>
                <a:cs typeface="Geneva" charset="-128"/>
              </a:rPr>
              <a:t>Such representatives may participate in IEEE standards development activities and take action based upon the instruction from the entity for which they have been appointed as an entity representative.</a:t>
            </a:r>
            <a:r>
              <a:rPr lang="en-US" sz="1200" b="0" i="0" kern="1200" baseline="0" dirty="0">
                <a:solidFill>
                  <a:schemeClr val="tx1"/>
                </a:solidFill>
                <a:effectLst/>
                <a:latin typeface="+mj-lt"/>
                <a:ea typeface="Geneva" charset="-128"/>
                <a:cs typeface="Geneva" charset="-128"/>
              </a:rPr>
              <a:t> </a:t>
            </a:r>
            <a:r>
              <a:rPr lang="en-US" sz="1200" b="0" i="0" u="none" strike="noStrike" kern="1200" dirty="0" err="1">
                <a:solidFill>
                  <a:schemeClr val="tx1"/>
                </a:solidFill>
                <a:effectLst/>
                <a:latin typeface="+mj-lt"/>
                <a:ea typeface="Geneva" charset="-128"/>
                <a:cs typeface="Geneva" charset="-128"/>
              </a:rPr>
              <a:t>lt</a:t>
            </a:r>
            <a:r>
              <a:rPr lang="en-US" sz="1200" b="0" i="0" u="none" strike="noStrike" kern="1200" dirty="0">
                <a:solidFill>
                  <a:schemeClr val="tx1"/>
                </a:solidFill>
                <a:effectLst/>
                <a:latin typeface="+mj-lt"/>
                <a:ea typeface="Geneva" charset="-128"/>
                <a:cs typeface="Geneva" charset="-128"/>
              </a:rPr>
              <a:t> enables organizations to contribute and define market-relevant technology standards. IEEE-SA corporate membership allows companies and entities to engage in the standards development process to ensure their business interests are heard and represented.  </a:t>
            </a:r>
            <a:br>
              <a:rPr lang="en-US" b="0" dirty="0">
                <a:effectLst/>
              </a:rPr>
            </a:br>
            <a:br>
              <a:rPr lang="en-US" b="0" dirty="0">
                <a:effectLst/>
              </a:rPr>
            </a:br>
            <a:r>
              <a:rPr lang="en-US" sz="1200" b="0" i="0" u="none" strike="noStrike" kern="1200" dirty="0">
                <a:solidFill>
                  <a:schemeClr val="tx1"/>
                </a:solidFill>
                <a:effectLst/>
                <a:latin typeface="+mj-lt"/>
                <a:ea typeface="Geneva" charset="-128"/>
                <a:cs typeface="Geneva" charset="-128"/>
              </a:rPr>
              <a:t>Participants of the corporate model process are representatives of “entities,” (universities, government bodies, </a:t>
            </a:r>
            <a:r>
              <a:rPr lang="en-US" sz="1200" b="0" i="0" u="none" strike="noStrike" kern="1200" dirty="0" err="1">
                <a:solidFill>
                  <a:schemeClr val="tx1"/>
                </a:solidFill>
                <a:effectLst/>
                <a:latin typeface="+mj-lt"/>
                <a:ea typeface="Geneva" charset="-128"/>
                <a:cs typeface="Geneva" charset="-128"/>
              </a:rPr>
              <a:t>etc</a:t>
            </a:r>
            <a:r>
              <a:rPr lang="en-US" sz="1200" b="0" i="0" u="none" strike="noStrike" kern="1200" dirty="0">
                <a:solidFill>
                  <a:schemeClr val="tx1"/>
                </a:solidFill>
                <a:effectLst/>
                <a:latin typeface="+mj-lt"/>
                <a:ea typeface="Geneva" charset="-128"/>
                <a:cs typeface="Geneva" charset="-128"/>
              </a:rPr>
              <a:t>).   IEEE-SA corporate membership consists of two types of membership; basic and advanced, where both can send member representative(s) to observe any entity-based standards Working Group meetings Only Advanced Corporate Membership holders  are eligible to drive the initiation and creation of entity-based standards by participating, voting and submitting technical contributions to the Working Group for consideration.</a:t>
            </a:r>
            <a:endParaRPr lang="en-US" b="0" dirty="0">
              <a:effectLst/>
            </a:endParaRPr>
          </a:p>
          <a:p>
            <a:pPr rtl="0"/>
            <a:endParaRPr lang="en-US" b="0" dirty="0">
              <a:effectLst/>
            </a:endParaRPr>
          </a:p>
          <a:p>
            <a:br>
              <a:rPr lang="en-US" dirty="0"/>
            </a:br>
            <a:endParaRPr lang="en-US" dirty="0"/>
          </a:p>
          <a:p>
            <a:endParaRPr lang="en-US" altLang="en-US" dirty="0">
              <a:latin typeface="Arial" panose="020B0604020202020204" pitchFamily="34" charset="0"/>
              <a:ea typeface="Geneva"/>
              <a:cs typeface="Geneva"/>
            </a:endParaRPr>
          </a:p>
        </p:txBody>
      </p:sp>
    </p:spTree>
    <p:extLst>
      <p:ext uri="{BB962C8B-B14F-4D97-AF65-F5344CB8AC3E}">
        <p14:creationId xmlns:p14="http://schemas.microsoft.com/office/powerpoint/2010/main" val="35049489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New Patent Slides</a:t>
            </a:r>
          </a:p>
        </p:txBody>
      </p:sp>
      <p:sp>
        <p:nvSpPr>
          <p:cNvPr id="4" name="Slide Number Placeholder 3"/>
          <p:cNvSpPr>
            <a:spLocks noGrp="1"/>
          </p:cNvSpPr>
          <p:nvPr>
            <p:ph type="sldNum" sz="quarter" idx="10"/>
          </p:nvPr>
        </p:nvSpPr>
        <p:spPr/>
        <p:txBody>
          <a:bodyPr/>
          <a:lstStyle/>
          <a:p>
            <a:fld id="{00A54C40-EDFA-4897-9762-8768E6071B73}" type="slidenum">
              <a:rPr lang="en-US" smtClean="0"/>
              <a:t>9</a:t>
            </a:fld>
            <a:endParaRPr lang="en-US"/>
          </a:p>
        </p:txBody>
      </p:sp>
    </p:spTree>
    <p:extLst>
      <p:ext uri="{BB962C8B-B14F-4D97-AF65-F5344CB8AC3E}">
        <p14:creationId xmlns:p14="http://schemas.microsoft.com/office/powerpoint/2010/main" val="1515029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70" eaLnBrk="0" hangingPunct="0">
              <a:spcBef>
                <a:spcPct val="30000"/>
              </a:spcBef>
              <a:defRPr sz="1200">
                <a:solidFill>
                  <a:schemeClr val="tx1"/>
                </a:solidFill>
                <a:latin typeface="Times New Roman" panose="02020603050405020304" pitchFamily="18" charset="0"/>
              </a:defRPr>
            </a:lvl1pPr>
            <a:lvl2pPr marL="742950" indent="-285750" defTabSz="966470" eaLnBrk="0" hangingPunct="0">
              <a:spcBef>
                <a:spcPct val="30000"/>
              </a:spcBef>
              <a:defRPr sz="1200">
                <a:solidFill>
                  <a:schemeClr val="tx1"/>
                </a:solidFill>
                <a:latin typeface="Times New Roman" panose="02020603050405020304" pitchFamily="18" charset="0"/>
              </a:defRPr>
            </a:lvl2pPr>
            <a:lvl3pPr marL="1143000" indent="-228600" defTabSz="966470" eaLnBrk="0" hangingPunct="0">
              <a:spcBef>
                <a:spcPct val="30000"/>
              </a:spcBef>
              <a:defRPr sz="1200">
                <a:solidFill>
                  <a:schemeClr val="tx1"/>
                </a:solidFill>
                <a:latin typeface="Times New Roman" panose="02020603050405020304" pitchFamily="18" charset="0"/>
              </a:defRPr>
            </a:lvl3pPr>
            <a:lvl4pPr marL="1600200" indent="-228600" defTabSz="966470" eaLnBrk="0" hangingPunct="0">
              <a:spcBef>
                <a:spcPct val="30000"/>
              </a:spcBef>
              <a:defRPr sz="1200">
                <a:solidFill>
                  <a:schemeClr val="tx1"/>
                </a:solidFill>
                <a:latin typeface="Times New Roman" panose="02020603050405020304" pitchFamily="18" charset="0"/>
              </a:defRPr>
            </a:lvl4pPr>
            <a:lvl5pPr marL="2057400" indent="-228600" defTabSz="966470" eaLnBrk="0" hangingPunct="0">
              <a:spcBef>
                <a:spcPct val="30000"/>
              </a:spcBef>
              <a:defRPr sz="1200">
                <a:solidFill>
                  <a:schemeClr val="tx1"/>
                </a:solidFill>
                <a:latin typeface="Times New Roman" panose="02020603050405020304" pitchFamily="18" charset="0"/>
              </a:defRPr>
            </a:lvl5pPr>
            <a:lvl6pPr marL="2514600" indent="-228600" defTabSz="96647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47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47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47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3A871-1D64-4FB0-A0BA-1CF97A4EC9C7}" type="slidenum">
              <a:rPr lang="en-US" altLang="en-US" sz="1300"/>
              <a:t>11</a:t>
            </a:fld>
            <a:endParaRPr lang="en-US" altLang="en-US" sz="1300"/>
          </a:p>
        </p:txBody>
      </p:sp>
      <p:sp>
        <p:nvSpPr>
          <p:cNvPr id="14339" name="Rectangle 2"/>
          <p:cNvSpPr>
            <a:spLocks noGrp="1" noRot="1" noChangeAspect="1" noChangeArrowheads="1" noTextEdit="1"/>
          </p:cNvSpPr>
          <p:nvPr>
            <p:ph type="sldImg"/>
          </p:nvPr>
        </p:nvSpPr>
        <p:spPr>
          <a:xfrm>
            <a:off x="685800" y="1143000"/>
            <a:ext cx="5486400" cy="3086100"/>
          </a:xfrm>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20418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70" eaLnBrk="0" hangingPunct="0">
              <a:spcBef>
                <a:spcPct val="30000"/>
              </a:spcBef>
              <a:defRPr sz="1200">
                <a:solidFill>
                  <a:schemeClr val="tx1"/>
                </a:solidFill>
                <a:latin typeface="Times New Roman" panose="02020603050405020304" pitchFamily="18" charset="0"/>
              </a:defRPr>
            </a:lvl1pPr>
            <a:lvl2pPr marL="742950" indent="-285750" defTabSz="966470" eaLnBrk="0" hangingPunct="0">
              <a:spcBef>
                <a:spcPct val="30000"/>
              </a:spcBef>
              <a:defRPr sz="1200">
                <a:solidFill>
                  <a:schemeClr val="tx1"/>
                </a:solidFill>
                <a:latin typeface="Times New Roman" panose="02020603050405020304" pitchFamily="18" charset="0"/>
              </a:defRPr>
            </a:lvl2pPr>
            <a:lvl3pPr marL="1143000" indent="-228600" defTabSz="966470" eaLnBrk="0" hangingPunct="0">
              <a:spcBef>
                <a:spcPct val="30000"/>
              </a:spcBef>
              <a:defRPr sz="1200">
                <a:solidFill>
                  <a:schemeClr val="tx1"/>
                </a:solidFill>
                <a:latin typeface="Times New Roman" panose="02020603050405020304" pitchFamily="18" charset="0"/>
              </a:defRPr>
            </a:lvl3pPr>
            <a:lvl4pPr marL="1600200" indent="-228600" defTabSz="966470" eaLnBrk="0" hangingPunct="0">
              <a:spcBef>
                <a:spcPct val="30000"/>
              </a:spcBef>
              <a:defRPr sz="1200">
                <a:solidFill>
                  <a:schemeClr val="tx1"/>
                </a:solidFill>
                <a:latin typeface="Times New Roman" panose="02020603050405020304" pitchFamily="18" charset="0"/>
              </a:defRPr>
            </a:lvl4pPr>
            <a:lvl5pPr marL="2057400" indent="-228600" defTabSz="966470" eaLnBrk="0" hangingPunct="0">
              <a:spcBef>
                <a:spcPct val="30000"/>
              </a:spcBef>
              <a:defRPr sz="1200">
                <a:solidFill>
                  <a:schemeClr val="tx1"/>
                </a:solidFill>
                <a:latin typeface="Times New Roman" panose="02020603050405020304" pitchFamily="18" charset="0"/>
              </a:defRPr>
            </a:lvl5pPr>
            <a:lvl6pPr marL="2514600" indent="-228600" defTabSz="96647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47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47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47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3A871-1D64-4FB0-A0BA-1CF97A4EC9C7}" type="slidenum">
              <a:rPr lang="en-US" altLang="en-US" sz="1300"/>
              <a:t>12</a:t>
            </a:fld>
            <a:endParaRPr lang="en-US" altLang="en-US" sz="1300"/>
          </a:p>
        </p:txBody>
      </p:sp>
      <p:sp>
        <p:nvSpPr>
          <p:cNvPr id="14339" name="Rectangle 2"/>
          <p:cNvSpPr>
            <a:spLocks noGrp="1" noRot="1" noChangeAspect="1" noChangeArrowheads="1" noTextEdit="1"/>
          </p:cNvSpPr>
          <p:nvPr>
            <p:ph type="sldImg"/>
          </p:nvPr>
        </p:nvSpPr>
        <p:spPr>
          <a:xfrm>
            <a:off x="685800" y="1143000"/>
            <a:ext cx="5486400" cy="3086100"/>
          </a:xfrm>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390638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470" eaLnBrk="0" hangingPunct="0">
              <a:spcBef>
                <a:spcPct val="30000"/>
              </a:spcBef>
              <a:defRPr sz="1200">
                <a:solidFill>
                  <a:schemeClr val="tx1"/>
                </a:solidFill>
                <a:latin typeface="Times New Roman" panose="02020603050405020304" pitchFamily="18" charset="0"/>
              </a:defRPr>
            </a:lvl1pPr>
            <a:lvl2pPr marL="742950" indent="-285750" defTabSz="966470" eaLnBrk="0" hangingPunct="0">
              <a:spcBef>
                <a:spcPct val="30000"/>
              </a:spcBef>
              <a:defRPr sz="1200">
                <a:solidFill>
                  <a:schemeClr val="tx1"/>
                </a:solidFill>
                <a:latin typeface="Times New Roman" panose="02020603050405020304" pitchFamily="18" charset="0"/>
              </a:defRPr>
            </a:lvl2pPr>
            <a:lvl3pPr marL="1143000" indent="-228600" defTabSz="966470" eaLnBrk="0" hangingPunct="0">
              <a:spcBef>
                <a:spcPct val="30000"/>
              </a:spcBef>
              <a:defRPr sz="1200">
                <a:solidFill>
                  <a:schemeClr val="tx1"/>
                </a:solidFill>
                <a:latin typeface="Times New Roman" panose="02020603050405020304" pitchFamily="18" charset="0"/>
              </a:defRPr>
            </a:lvl3pPr>
            <a:lvl4pPr marL="1600200" indent="-228600" defTabSz="966470" eaLnBrk="0" hangingPunct="0">
              <a:spcBef>
                <a:spcPct val="30000"/>
              </a:spcBef>
              <a:defRPr sz="1200">
                <a:solidFill>
                  <a:schemeClr val="tx1"/>
                </a:solidFill>
                <a:latin typeface="Times New Roman" panose="02020603050405020304" pitchFamily="18" charset="0"/>
              </a:defRPr>
            </a:lvl4pPr>
            <a:lvl5pPr marL="2057400" indent="-228600" defTabSz="966470" eaLnBrk="0" hangingPunct="0">
              <a:spcBef>
                <a:spcPct val="30000"/>
              </a:spcBef>
              <a:defRPr sz="1200">
                <a:solidFill>
                  <a:schemeClr val="tx1"/>
                </a:solidFill>
                <a:latin typeface="Times New Roman" panose="02020603050405020304" pitchFamily="18" charset="0"/>
              </a:defRPr>
            </a:lvl5pPr>
            <a:lvl6pPr marL="2514600" indent="-228600" defTabSz="96647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6647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6647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6647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653A871-1D64-4FB0-A0BA-1CF97A4EC9C7}" type="slidenum">
              <a:rPr lang="en-US" altLang="en-US" sz="1300"/>
              <a:t>13</a:t>
            </a:fld>
            <a:endParaRPr lang="en-US" altLang="en-US" sz="1300"/>
          </a:p>
        </p:txBody>
      </p:sp>
      <p:sp>
        <p:nvSpPr>
          <p:cNvPr id="14339" name="Rectangle 2"/>
          <p:cNvSpPr>
            <a:spLocks noGrp="1" noRot="1" noChangeAspect="1" noChangeArrowheads="1" noTextEdit="1"/>
          </p:cNvSpPr>
          <p:nvPr>
            <p:ph type="sldImg"/>
          </p:nvPr>
        </p:nvSpPr>
        <p:spPr>
          <a:xfrm>
            <a:off x="685800" y="1143000"/>
            <a:ext cx="5486400" cy="3086100"/>
          </a:xfrm>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p>
        </p:txBody>
      </p:sp>
    </p:spTree>
    <p:extLst>
      <p:ext uri="{BB962C8B-B14F-4D97-AF65-F5344CB8AC3E}">
        <p14:creationId xmlns:p14="http://schemas.microsoft.com/office/powerpoint/2010/main" val="1744030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fld id="{834B57B1-3634-4B7D-9545-88867F5AC9CD}" type="slidenum">
              <a:rPr lang="en-US" altLang="en-US">
                <a:solidFill>
                  <a:prstClr val="black"/>
                </a:solidFill>
                <a:latin typeface="Arial" panose="020B0604020202020204" pitchFamily="34" charset="0"/>
                <a:ea typeface="Geneva"/>
                <a:cs typeface="Geneva"/>
              </a:rPr>
              <a:t>14</a:t>
            </a:fld>
            <a:endParaRPr lang="en-US" altLang="en-US">
              <a:solidFill>
                <a:prstClr val="black"/>
              </a:solidFill>
              <a:latin typeface="Arial" panose="020B0604020202020204" pitchFamily="34" charset="0"/>
              <a:ea typeface="Geneva"/>
              <a:cs typeface="Geneva"/>
            </a:endParaRPr>
          </a:p>
        </p:txBody>
      </p:sp>
    </p:spTree>
    <p:extLst>
      <p:ext uri="{BB962C8B-B14F-4D97-AF65-F5344CB8AC3E}">
        <p14:creationId xmlns:p14="http://schemas.microsoft.com/office/powerpoint/2010/main" val="2139268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a typeface="Geneva"/>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112" charset="0"/>
                <a:ea typeface="MS PGothic" panose="020B0600070205080204" charset="-128"/>
              </a:defRPr>
            </a:lvl1pPr>
            <a:lvl2pPr marL="748665" indent="-287655" eaLnBrk="0" hangingPunct="0">
              <a:defRPr>
                <a:solidFill>
                  <a:schemeClr val="tx1"/>
                </a:solidFill>
                <a:latin typeface="Verdana" panose="020B0604030504040204" pitchFamily="-112" charset="0"/>
                <a:ea typeface="MS PGothic" panose="020B0600070205080204" charset="-128"/>
              </a:defRPr>
            </a:lvl2pPr>
            <a:lvl3pPr marL="1151255" indent="-230505" eaLnBrk="0" hangingPunct="0">
              <a:defRPr>
                <a:solidFill>
                  <a:schemeClr val="tx1"/>
                </a:solidFill>
                <a:latin typeface="Verdana" panose="020B0604030504040204" pitchFamily="-112" charset="0"/>
                <a:ea typeface="MS PGothic" panose="020B0600070205080204" charset="-128"/>
              </a:defRPr>
            </a:lvl3pPr>
            <a:lvl4pPr marL="1612265" indent="-230505" eaLnBrk="0" hangingPunct="0">
              <a:defRPr>
                <a:solidFill>
                  <a:schemeClr val="tx1"/>
                </a:solidFill>
                <a:latin typeface="Verdana" panose="020B0604030504040204" pitchFamily="-112" charset="0"/>
                <a:ea typeface="MS PGothic" panose="020B0600070205080204" charset="-128"/>
              </a:defRPr>
            </a:lvl4pPr>
            <a:lvl5pPr marL="2072640" indent="-230505" eaLnBrk="0" hangingPunct="0">
              <a:defRPr>
                <a:solidFill>
                  <a:schemeClr val="tx1"/>
                </a:solidFill>
                <a:latin typeface="Verdana" panose="020B0604030504040204" pitchFamily="-112" charset="0"/>
                <a:ea typeface="MS PGothic" panose="020B0600070205080204" charset="-128"/>
              </a:defRPr>
            </a:lvl5pPr>
            <a:lvl6pPr marL="253301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6pPr>
            <a:lvl7pPr marL="299402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7pPr>
            <a:lvl8pPr marL="3454400"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8pPr>
            <a:lvl9pPr marL="3914775" indent="-230505" eaLnBrk="0" fontAlgn="base" hangingPunct="0">
              <a:spcBef>
                <a:spcPct val="0"/>
              </a:spcBef>
              <a:spcAft>
                <a:spcPct val="0"/>
              </a:spcAft>
              <a:defRPr>
                <a:solidFill>
                  <a:schemeClr val="tx1"/>
                </a:solidFill>
                <a:latin typeface="Verdana" panose="020B0604030504040204" pitchFamily="-112" charset="0"/>
                <a:ea typeface="MS PGothic" panose="020B0600070205080204" charset="-128"/>
              </a:defRPr>
            </a:lvl9pPr>
          </a:lstStyle>
          <a:p>
            <a:fld id="{834B57B1-3634-4B7D-9545-88867F5AC9CD}" type="slidenum">
              <a:rPr lang="en-US" altLang="en-US">
                <a:solidFill>
                  <a:prstClr val="black"/>
                </a:solidFill>
                <a:latin typeface="Arial" panose="020B0604020202020204" pitchFamily="34" charset="0"/>
                <a:ea typeface="Geneva"/>
                <a:cs typeface="Geneva"/>
              </a:rPr>
              <a:t>15</a:t>
            </a:fld>
            <a:endParaRPr lang="en-US" altLang="en-US">
              <a:solidFill>
                <a:prstClr val="black"/>
              </a:solidFill>
              <a:latin typeface="Arial" panose="020B0604020202020204" pitchFamily="34" charset="0"/>
              <a:ea typeface="Geneva"/>
              <a:cs typeface="Geneva"/>
            </a:endParaRPr>
          </a:p>
        </p:txBody>
      </p:sp>
    </p:spTree>
    <p:extLst>
      <p:ext uri="{BB962C8B-B14F-4D97-AF65-F5344CB8AC3E}">
        <p14:creationId xmlns:p14="http://schemas.microsoft.com/office/powerpoint/2010/main" val="19801425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Geneva"/>
                <a:cs typeface="Geneva"/>
              </a:defRPr>
            </a:lvl1pPr>
            <a:lvl2pPr marL="748665" indent="-287655">
              <a:spcBef>
                <a:spcPct val="30000"/>
              </a:spcBef>
              <a:defRPr sz="1200">
                <a:solidFill>
                  <a:schemeClr val="tx1"/>
                </a:solidFill>
                <a:latin typeface="Calibri" panose="020F0502020204030204" pitchFamily="34" charset="0"/>
                <a:ea typeface="Geneva"/>
                <a:cs typeface="Geneva"/>
              </a:defRPr>
            </a:lvl2pPr>
            <a:lvl3pPr marL="1151255" indent="-230505">
              <a:spcBef>
                <a:spcPct val="30000"/>
              </a:spcBef>
              <a:defRPr sz="1200">
                <a:solidFill>
                  <a:schemeClr val="tx1"/>
                </a:solidFill>
                <a:latin typeface="Calibri" panose="020F0502020204030204" pitchFamily="34" charset="0"/>
                <a:ea typeface="Geneva"/>
                <a:cs typeface="Geneva"/>
              </a:defRPr>
            </a:lvl3pPr>
            <a:lvl4pPr marL="1612265" indent="-230505">
              <a:spcBef>
                <a:spcPct val="30000"/>
              </a:spcBef>
              <a:defRPr sz="1200">
                <a:solidFill>
                  <a:schemeClr val="tx1"/>
                </a:solidFill>
                <a:latin typeface="Calibri" panose="020F0502020204030204" pitchFamily="34" charset="0"/>
                <a:ea typeface="Geneva"/>
                <a:cs typeface="Geneva"/>
              </a:defRPr>
            </a:lvl4pPr>
            <a:lvl5pPr marL="2072640" indent="-230505">
              <a:spcBef>
                <a:spcPct val="30000"/>
              </a:spcBef>
              <a:defRPr sz="1200">
                <a:solidFill>
                  <a:schemeClr val="tx1"/>
                </a:solidFill>
                <a:latin typeface="Calibri" panose="020F0502020204030204" pitchFamily="34" charset="0"/>
                <a:ea typeface="Geneva"/>
                <a:cs typeface="Geneva"/>
              </a:defRPr>
            </a:lvl5pPr>
            <a:lvl6pPr marL="253301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6pPr>
            <a:lvl7pPr marL="299402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7pPr>
            <a:lvl8pPr marL="3454400"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8pPr>
            <a:lvl9pPr marL="3914775" indent="-230505" eaLnBrk="0" fontAlgn="base" hangingPunct="0">
              <a:spcBef>
                <a:spcPct val="30000"/>
              </a:spcBef>
              <a:spcAft>
                <a:spcPct val="0"/>
              </a:spcAft>
              <a:defRPr sz="1200">
                <a:solidFill>
                  <a:schemeClr val="tx1"/>
                </a:solidFill>
                <a:latin typeface="Calibri" panose="020F0502020204030204" pitchFamily="34" charset="0"/>
                <a:ea typeface="Geneva"/>
                <a:cs typeface="Geneva"/>
              </a:defRPr>
            </a:lvl9pPr>
          </a:lstStyle>
          <a:p>
            <a:pPr eaLnBrk="1" hangingPunct="1">
              <a:spcBef>
                <a:spcPct val="0"/>
              </a:spcBef>
            </a:pPr>
            <a:fld id="{BB0FBFD8-325A-403F-99CF-AFEAF1D611DF}" type="slidenum">
              <a:rPr lang="en-US" altLang="en-US">
                <a:solidFill>
                  <a:srgbClr val="000000"/>
                </a:solidFill>
                <a:latin typeface="Arial" panose="020B0604020202020204" pitchFamily="34" charset="0"/>
                <a:ea typeface="MS PGothic" panose="020B0600070205080204" charset="-128"/>
                <a:cs typeface="Arial" panose="020B0604020202020204" pitchFamily="34" charset="0"/>
              </a:rPr>
              <a:t>27</a:t>
            </a:fld>
            <a:endParaRPr lang="en-US" altLang="en-US">
              <a:solidFill>
                <a:srgbClr val="000000"/>
              </a:solidFill>
              <a:latin typeface="Arial" panose="020B0604020202020204" pitchFamily="34" charset="0"/>
              <a:ea typeface="MS PGothic" panose="020B0600070205080204" charset="-128"/>
              <a:cs typeface="Arial" panose="020B0604020202020204" pitchFamily="34" charset="0"/>
            </a:endParaRPr>
          </a:p>
        </p:txBody>
      </p:sp>
      <p:sp>
        <p:nvSpPr>
          <p:cNvPr id="74755" name="Rectangle 2"/>
          <p:cNvSpPr>
            <a:spLocks noGrp="1" noRot="1" noChangeAspect="1" noChangeArrowheads="1" noTextEdit="1"/>
          </p:cNvSpPr>
          <p:nvPr>
            <p:ph type="sldImg"/>
          </p:nvPr>
        </p:nvSpPr>
        <p:spPr/>
      </p:sp>
      <p:sp>
        <p:nvSpPr>
          <p:cNvPr id="7475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endParaRPr lang="en-US" altLang="en-US" dirty="0">
              <a:latin typeface="Arial" panose="020B0604020202020204" pitchFamily="34" charset="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IEEE_TAG_BLUE.png"/>
          <p:cNvPicPr>
            <a:picLocks noChangeAspect="1"/>
          </p:cNvPicPr>
          <p:nvPr/>
        </p:nvPicPr>
        <p:blipFill>
          <a:blip r:embed="rId3"/>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1727200" y="822325"/>
            <a:ext cx="9550400" cy="1143000"/>
          </a:xfrm>
        </p:spPr>
        <p:txBody>
          <a:bodyPr/>
          <a:lstStyle>
            <a:lvl1pPr>
              <a:lnSpc>
                <a:spcPct val="90000"/>
              </a:lnSpc>
              <a:defRPr sz="4400">
                <a:solidFill>
                  <a:schemeClr val="bg1"/>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1695452" y="3962400"/>
            <a:ext cx="5226049" cy="1752600"/>
          </a:xfrm>
        </p:spPr>
        <p:txBody>
          <a:bodyPr/>
          <a:lstStyle>
            <a:lvl1pPr marL="0" indent="0">
              <a:lnSpc>
                <a:spcPct val="90000"/>
              </a:lnSpc>
              <a:buFont typeface="Wingdings" panose="05000000000000000000" pitchFamily="2" charset="2"/>
              <a:buNone/>
              <a:defRPr sz="2200" b="1">
                <a:solidFill>
                  <a:schemeClr val="tx2"/>
                </a:solidFill>
              </a:defRPr>
            </a:lvl1pPr>
          </a:lstStyle>
          <a:p>
            <a:r>
              <a:rPr lang="en-US"/>
              <a:t>Click to edit Master subtitle style</a:t>
            </a:r>
            <a:endParaRPr lang="en-US" dirty="0"/>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F23CE833-7969-4272-9288-528683B94749}" type="slidenum">
              <a:rPr lang="en-US"/>
              <a:t>‹#›</a:t>
            </a:fld>
            <a:endParaRPr lang="en-US" dirty="0"/>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193C6B1F-5EE3-4851-9F6C-65CECE485D11}" type="slidenum">
              <a:rPr lang="en-US"/>
              <a:t>‹#›</a:t>
            </a:fld>
            <a:endParaRPr lang="en-US" dirty="0"/>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p:txBody>
          <a:bodyPr/>
          <a:lstStyle>
            <a:lvl1pPr>
              <a:defRPr/>
            </a:lvl1pPr>
          </a:lstStyle>
          <a:p>
            <a:pPr>
              <a:defRPr/>
            </a:pPr>
            <a:fld id="{61C03469-14AC-4B1C-8AC1-7F6D02D3DD38}" type="slidenum">
              <a:rPr lang="en-US"/>
              <a:t>‹#›</a:t>
            </a:fld>
            <a:endParaRPr 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01700" y="609600"/>
            <a:ext cx="10464800" cy="1143000"/>
          </a:xfrm>
        </p:spPr>
        <p:txBody>
          <a:bodyPr/>
          <a:lstStyle/>
          <a:p>
            <a:r>
              <a:rPr lang="en-US"/>
              <a:t>Click to edit Master title style</a:t>
            </a:r>
          </a:p>
        </p:txBody>
      </p:sp>
      <p:sp>
        <p:nvSpPr>
          <p:cNvPr id="3" name="Text Placeholder 2"/>
          <p:cNvSpPr>
            <a:spLocks noGrp="1"/>
          </p:cNvSpPr>
          <p:nvPr>
            <p:ph type="body" sz="half" idx="1"/>
          </p:nvPr>
        </p:nvSpPr>
        <p:spPr>
          <a:xfrm>
            <a:off x="901700" y="200025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35700" y="200025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35700" y="413385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889000" y="590550"/>
            <a:ext cx="10464800" cy="1143000"/>
          </a:xfrm>
        </p:spPr>
        <p:txBody>
          <a:bodyPr/>
          <a:lstStyle/>
          <a:p>
            <a:r>
              <a:rPr lang="en-US"/>
              <a:t>Click to edit Master title style</a:t>
            </a:r>
            <a:endParaRPr lang="en-US" dirty="0"/>
          </a:p>
        </p:txBody>
      </p:sp>
      <p:sp>
        <p:nvSpPr>
          <p:cNvPr id="3" name="Content Placeholder 2"/>
          <p:cNvSpPr>
            <a:spLocks noGrp="1"/>
          </p:cNvSpPr>
          <p:nvPr>
            <p:ph sz="quarter" idx="1"/>
          </p:nvPr>
        </p:nvSpPr>
        <p:spPr>
          <a:xfrm>
            <a:off x="8128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1468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8128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468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59055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271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quarter" idx="2"/>
          </p:nvPr>
        </p:nvSpPr>
        <p:spPr>
          <a:xfrm>
            <a:off x="6261100" y="19812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261100" y="4114800"/>
            <a:ext cx="51308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01700" y="609600"/>
            <a:ext cx="10464800" cy="1143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128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46800" y="1981200"/>
            <a:ext cx="51308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Topic</a:t>
            </a:r>
          </a:p>
        </p:txBody>
      </p:sp>
      <p:sp>
        <p:nvSpPr>
          <p:cNvPr id="10" name="Text Placeholder 9"/>
          <p:cNvSpPr>
            <a:spLocks noGrp="1"/>
          </p:cNvSpPr>
          <p:nvPr>
            <p:ph type="body" sz="quarter" idx="13"/>
          </p:nvPr>
        </p:nvSpPr>
        <p:spPr>
          <a:xfrm>
            <a:off x="838200" y="1825625"/>
            <a:ext cx="10515600" cy="394335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Slide Number Placeholder 11"/>
          <p:cNvSpPr>
            <a:spLocks noGrp="1"/>
          </p:cNvSpPr>
          <p:nvPr>
            <p:ph type="sldNum" sz="quarter" idx="14"/>
          </p:nvPr>
        </p:nvSpPr>
        <p:spPr/>
        <p:txBody>
          <a:bodyPr/>
          <a:lstStyle/>
          <a:p>
            <a:fld id="{3DD97BEB-BAEF-0344-9D5C-EC73E478698A}" type="slidenum">
              <a:rPr lang="en-US" smtClean="0"/>
              <a:t>‹#›</a:t>
            </a:fld>
            <a:endParaRPr lang="en-US" dirty="0"/>
          </a:p>
        </p:txBody>
      </p:sp>
      <p:sp>
        <p:nvSpPr>
          <p:cNvPr id="4" name="Text Placeholder 3"/>
          <p:cNvSpPr>
            <a:spLocks noGrp="1"/>
          </p:cNvSpPr>
          <p:nvPr>
            <p:ph type="body" sz="quarter" idx="15" hasCustomPrompt="1"/>
          </p:nvPr>
        </p:nvSpPr>
        <p:spPr>
          <a:xfrm>
            <a:off x="838200" y="1106198"/>
            <a:ext cx="10515600" cy="356843"/>
          </a:xfrm>
        </p:spPr>
        <p:txBody>
          <a:bodyPr>
            <a:normAutofit/>
          </a:bodyPr>
          <a:lstStyle>
            <a:lvl1pPr marL="0" indent="0">
              <a:buNone/>
              <a:defRPr sz="2400" b="1" i="1">
                <a:solidFill>
                  <a:schemeClr val="tx1">
                    <a:lumMod val="50000"/>
                    <a:lumOff val="50000"/>
                  </a:schemeClr>
                </a:solidFill>
              </a:defRPr>
            </a:lvl1pPr>
          </a:lstStyle>
          <a:p>
            <a:pPr lvl="0"/>
            <a:r>
              <a:rPr lang="en-US" dirty="0"/>
              <a:t>Subhead</a:t>
            </a: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1_Historical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B.png"/>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933495" y="1150964"/>
            <a:ext cx="10616800" cy="1143000"/>
          </a:xfrm>
        </p:spPr>
        <p:txBody>
          <a:bodyPr/>
          <a:lstStyle>
            <a:lvl1pPr>
              <a:lnSpc>
                <a:spcPct val="90000"/>
              </a:lnSpc>
              <a:defRPr sz="4400">
                <a:solidFill>
                  <a:srgbClr val="005582"/>
                </a:solidFill>
              </a:defRPr>
            </a:lvl1pPr>
          </a:lstStyle>
          <a:p>
            <a:r>
              <a:rPr lang="en-US" dirty="0"/>
              <a:t>Click to edit Master title style</a:t>
            </a:r>
          </a:p>
        </p:txBody>
      </p:sp>
      <p:sp>
        <p:nvSpPr>
          <p:cNvPr id="3075" name="Rectangle 3"/>
          <p:cNvSpPr>
            <a:spLocks noGrp="1" noChangeArrowheads="1"/>
          </p:cNvSpPr>
          <p:nvPr>
            <p:ph type="subTitle" idx="1"/>
          </p:nvPr>
        </p:nvSpPr>
        <p:spPr>
          <a:xfrm>
            <a:off x="940975" y="3297303"/>
            <a:ext cx="9013855" cy="1234440"/>
          </a:xfrm>
        </p:spPr>
        <p:txBody>
          <a:bodyPr/>
          <a:lstStyle>
            <a:lvl1pPr marL="0" indent="0">
              <a:lnSpc>
                <a:spcPct val="90000"/>
              </a:lnSpc>
              <a:buFont typeface="Wingdings" panose="05000000000000000000" pitchFamily="2" charset="2"/>
              <a:buNone/>
              <a:defRPr sz="2200" b="1">
                <a:solidFill>
                  <a:srgbClr val="808080"/>
                </a:solidFill>
              </a:defRPr>
            </a:lvl1pPr>
          </a:lstStyle>
          <a:p>
            <a:r>
              <a:rPr lang="en-US" dirty="0"/>
              <a:t>Click to edit Master subtitle style</a:t>
            </a: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2_Users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C.png"/>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939607" y="1155210"/>
            <a:ext cx="10464800"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940975" y="3297304"/>
            <a:ext cx="9013855" cy="1234440"/>
          </a:xfrm>
        </p:spPr>
        <p:txBody>
          <a:bodyPr/>
          <a:lstStyle>
            <a:lvl1pPr marL="0" indent="0">
              <a:lnSpc>
                <a:spcPct val="90000"/>
              </a:lnSpc>
              <a:buFont typeface="Wingdings" panose="05000000000000000000" pitchFamily="2" charset="2"/>
              <a:buNone/>
              <a:defRPr sz="2200" b="1">
                <a:solidFill>
                  <a:srgbClr val="808080"/>
                </a:solidFill>
              </a:defRPr>
            </a:lvl1pPr>
          </a:lstStyle>
          <a:p>
            <a:r>
              <a:rPr lang="en-US" dirty="0"/>
              <a:t>Click to edit Master subtitle style</a:t>
            </a: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Tx/>
              <a:buBlip>
                <a:blip r:embed="rId2"/>
              </a:buBlip>
              <a:defRPr/>
            </a:lvl1pPr>
            <a:lvl2pPr>
              <a:buClr>
                <a:schemeClr val="tx1">
                  <a:lumMod val="65000"/>
                  <a:lumOff val="35000"/>
                </a:schemeClr>
              </a:buClr>
              <a:defRPr/>
            </a:lvl2pPr>
            <a:lvl3pPr>
              <a:buClr>
                <a:schemeClr val="tx1">
                  <a:lumMod val="65000"/>
                  <a:lumOff val="35000"/>
                </a:schemeClr>
              </a:buClr>
              <a:defRPr/>
            </a:lvl3pPr>
            <a:lvl4pPr>
              <a:buClr>
                <a:schemeClr val="tx1">
                  <a:lumMod val="65000"/>
                  <a:lumOff val="35000"/>
                </a:schemeClr>
              </a:buClr>
              <a:defRPr/>
            </a:lvl4pPr>
            <a:lvl5pPr>
              <a:buClr>
                <a:schemeClr val="tx1">
                  <a:lumMod val="65000"/>
                  <a:lumOff val="3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a:xfrm>
            <a:off x="0" y="6172201"/>
            <a:ext cx="914400" cy="365125"/>
          </a:xfrm>
        </p:spPr>
        <p:txBody>
          <a:bodyPr/>
          <a:lstStyle>
            <a:lvl1pPr>
              <a:defRPr/>
            </a:lvl1pPr>
          </a:lstStyle>
          <a:p>
            <a:pPr>
              <a:defRPr/>
            </a:pPr>
            <a:fld id="{A5B1E9C8-DB28-4CE8-909B-C1EAE1CB45AD}" type="slidenum">
              <a:rPr lang="en-US"/>
              <a:t>‹#›</a:t>
            </a:fld>
            <a:endParaRPr 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3_Technology Layou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6" descr="TitleSlide_D.png"/>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pic>
        <p:nvPicPr>
          <p:cNvPr id="5" name="Picture 7" descr="IEEE_TAG_WHITE.png"/>
          <p:cNvPicPr>
            <a:picLocks noChangeAspect="1"/>
          </p:cNvPicPr>
          <p:nvPr/>
        </p:nvPicPr>
        <p:blipFill>
          <a:blip r:embed="rId4"/>
          <a:srcRect/>
          <a:stretch>
            <a:fillRect/>
          </a:stretch>
        </p:blipFill>
        <p:spPr bwMode="auto">
          <a:xfrm>
            <a:off x="10363200" y="6019800"/>
            <a:ext cx="1524000" cy="641350"/>
          </a:xfrm>
          <a:prstGeom prst="rect">
            <a:avLst/>
          </a:prstGeom>
          <a:noFill/>
          <a:ln w="9525">
            <a:noFill/>
            <a:miter lim="800000"/>
            <a:headEnd/>
            <a:tailEnd/>
          </a:ln>
        </p:spPr>
      </p:pic>
      <p:sp>
        <p:nvSpPr>
          <p:cNvPr id="3074" name="Rectangle 2"/>
          <p:cNvSpPr>
            <a:spLocks noGrp="1" noChangeArrowheads="1"/>
          </p:cNvSpPr>
          <p:nvPr>
            <p:ph type="ctrTitle"/>
          </p:nvPr>
        </p:nvSpPr>
        <p:spPr>
          <a:xfrm>
            <a:off x="938784" y="1152144"/>
            <a:ext cx="10619232" cy="1143000"/>
          </a:xfrm>
        </p:spPr>
        <p:txBody>
          <a:bodyPr/>
          <a:lstStyle>
            <a:lvl1pPr>
              <a:lnSpc>
                <a:spcPct val="90000"/>
              </a:lnSpc>
              <a:defRPr sz="4400">
                <a:solidFill>
                  <a:srgbClr val="005087"/>
                </a:solidFill>
              </a:defRPr>
            </a:lvl1pPr>
          </a:lstStyle>
          <a:p>
            <a:r>
              <a:rPr lang="en-US" dirty="0"/>
              <a:t>Click to edit Master title style</a:t>
            </a:r>
          </a:p>
        </p:txBody>
      </p:sp>
      <p:sp>
        <p:nvSpPr>
          <p:cNvPr id="6" name="Rectangle 3"/>
          <p:cNvSpPr>
            <a:spLocks noGrp="1" noChangeArrowheads="1"/>
          </p:cNvSpPr>
          <p:nvPr>
            <p:ph type="subTitle" idx="1"/>
          </p:nvPr>
        </p:nvSpPr>
        <p:spPr>
          <a:xfrm>
            <a:off x="940975" y="3297304"/>
            <a:ext cx="9013855" cy="1234440"/>
          </a:xfrm>
        </p:spPr>
        <p:txBody>
          <a:bodyPr/>
          <a:lstStyle>
            <a:lvl1pPr marL="0" indent="0">
              <a:lnSpc>
                <a:spcPct val="90000"/>
              </a:lnSpc>
              <a:buFont typeface="Wingdings" panose="05000000000000000000" pitchFamily="2" charset="2"/>
              <a:buNone/>
              <a:defRPr sz="2200" b="1">
                <a:solidFill>
                  <a:srgbClr val="808080"/>
                </a:solidFill>
              </a:defRPr>
            </a:lvl1pPr>
          </a:lstStyle>
          <a:p>
            <a:r>
              <a:rPr lang="en-US" dirty="0"/>
              <a:t>Click to edit Master subtitle style</a:t>
            </a: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2"/>
          <p:cNvSpPr>
            <a:spLocks noGrp="1"/>
          </p:cNvSpPr>
          <p:nvPr>
            <p:ph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3834" y="6172201"/>
            <a:ext cx="914400" cy="365125"/>
          </a:xfrm>
        </p:spPr>
        <p:txBody>
          <a:bodyPr/>
          <a:lstStyle>
            <a:lvl1pPr>
              <a:defRPr/>
            </a:lvl1pPr>
          </a:lstStyle>
          <a:p>
            <a:pPr>
              <a:defRPr/>
            </a:pPr>
            <a:fld id="{9A07C5C9-53A3-4E55-9F2B-5C34E35F336A}" type="slidenum">
              <a:rPr lang="en-US"/>
              <a:t>‹#›</a:t>
            </a:fld>
            <a:endParaRPr lang="en-US" dirty="0"/>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0" y="6172201"/>
            <a:ext cx="914400" cy="365125"/>
          </a:xfrm>
        </p:spPr>
        <p:txBody>
          <a:bodyPr/>
          <a:lstStyle>
            <a:lvl1pPr>
              <a:defRPr/>
            </a:lvl1pPr>
          </a:lstStyle>
          <a:p>
            <a:pPr>
              <a:defRPr/>
            </a:pPr>
            <a:fld id="{6434DF61-388D-4D2C-B02D-CC1A9F4E407E}" type="slidenum">
              <a:rPr lang="en-US"/>
              <a:t>‹#›</a:t>
            </a:fld>
            <a:endParaRPr lang="en-US" dirty="0"/>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a:xfrm>
            <a:off x="0" y="6172201"/>
            <a:ext cx="914400" cy="365125"/>
          </a:xfrm>
        </p:spPr>
        <p:txBody>
          <a:bodyPr/>
          <a:lstStyle>
            <a:lvl1pPr>
              <a:defRPr/>
            </a:lvl1pPr>
          </a:lstStyle>
          <a:p>
            <a:pPr>
              <a:defRPr/>
            </a:pPr>
            <a:fld id="{536F716F-CF63-45A2-93F8-83B56D35E4C4}" type="slidenum">
              <a:rPr lang="en-US"/>
              <a:t>‹#›</a:t>
            </a:fld>
            <a:endParaRPr lang="en-US" dirty="0"/>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8" name="Slide Number Placeholder 10"/>
          <p:cNvSpPr>
            <a:spLocks noGrp="1"/>
          </p:cNvSpPr>
          <p:nvPr>
            <p:ph type="sldNum" sz="quarter" idx="11"/>
          </p:nvPr>
        </p:nvSpPr>
        <p:spPr>
          <a:xfrm>
            <a:off x="0" y="6172201"/>
            <a:ext cx="914400" cy="365125"/>
          </a:xfrm>
        </p:spPr>
        <p:txBody>
          <a:bodyPr/>
          <a:lstStyle>
            <a:lvl1pPr>
              <a:defRPr/>
            </a:lvl1pPr>
          </a:lstStyle>
          <a:p>
            <a:pPr>
              <a:defRPr/>
            </a:pPr>
            <a:fld id="{F8F618D0-2B88-4E97-8789-513F0398ECBB}" type="slidenum">
              <a:rPr lang="en-US"/>
              <a:t>‹#›</a:t>
            </a:fld>
            <a:endParaRPr lang="en-US" dirty="0"/>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5" name="Slide Number Placeholder 10"/>
          <p:cNvSpPr>
            <a:spLocks noGrp="1"/>
          </p:cNvSpPr>
          <p:nvPr>
            <p:ph type="sldNum" sz="quarter" idx="11"/>
          </p:nvPr>
        </p:nvSpPr>
        <p:spPr>
          <a:xfrm>
            <a:off x="0" y="6172201"/>
            <a:ext cx="914400" cy="365125"/>
          </a:xfrm>
        </p:spPr>
        <p:txBody>
          <a:bodyPr/>
          <a:lstStyle>
            <a:lvl1pPr>
              <a:defRPr/>
            </a:lvl1pPr>
          </a:lstStyle>
          <a:p>
            <a:pPr>
              <a:defRPr/>
            </a:pPr>
            <a:fld id="{E5039A30-150A-4DA1-AC47-53FC8CEF9050}" type="slidenum">
              <a:rPr lang="en-US"/>
              <a:t>‹#›</a:t>
            </a:fld>
            <a:endParaRPr lang="en-US" dirty="0"/>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3" name="Slide Number Placeholder 10"/>
          <p:cNvSpPr>
            <a:spLocks noGrp="1"/>
          </p:cNvSpPr>
          <p:nvPr>
            <p:ph type="sldNum" sz="quarter" idx="11"/>
          </p:nvPr>
        </p:nvSpPr>
        <p:spPr>
          <a:xfrm>
            <a:off x="0" y="6172201"/>
            <a:ext cx="914400" cy="365125"/>
          </a:xfrm>
        </p:spPr>
        <p:txBody>
          <a:bodyPr/>
          <a:lstStyle>
            <a:lvl1pPr>
              <a:defRPr/>
            </a:lvl1pPr>
          </a:lstStyle>
          <a:p>
            <a:pPr>
              <a:defRPr/>
            </a:pPr>
            <a:fld id="{A4D019C0-20F9-4492-B562-0F701A6D1D8E}" type="slidenum">
              <a:rPr lang="en-US"/>
              <a:t>‹#›</a:t>
            </a:fld>
            <a:endParaRPr lang="en-US" dirty="0"/>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9"/>
          <p:cNvSpPr>
            <a:spLocks noGrp="1"/>
          </p:cNvSpPr>
          <p:nvPr>
            <p:ph type="dt" sz="half" idx="10"/>
          </p:nvPr>
        </p:nvSpPr>
        <p:spPr>
          <a:xfrm>
            <a:off x="1625600" y="6172201"/>
            <a:ext cx="4165600" cy="365125"/>
          </a:xfrm>
          <a:prstGeom prst="rect">
            <a:avLst/>
          </a:prstGeom>
        </p:spPr>
        <p:txBody>
          <a:bodyPr/>
          <a:lstStyle>
            <a:lvl1pPr>
              <a:defRPr/>
            </a:lvl1pPr>
          </a:lstStyle>
          <a:p>
            <a:pPr>
              <a:defRPr/>
            </a:pPr>
            <a:endParaRPr lang="en-US" dirty="0"/>
          </a:p>
        </p:txBody>
      </p:sp>
      <p:sp>
        <p:nvSpPr>
          <p:cNvPr id="6" name="Slide Number Placeholder 10"/>
          <p:cNvSpPr>
            <a:spLocks noGrp="1"/>
          </p:cNvSpPr>
          <p:nvPr>
            <p:ph type="sldNum" sz="quarter" idx="11"/>
          </p:nvPr>
        </p:nvSpPr>
        <p:spPr/>
        <p:txBody>
          <a:bodyPr/>
          <a:lstStyle>
            <a:lvl1pPr>
              <a:defRPr/>
            </a:lvl1pPr>
          </a:lstStyle>
          <a:p>
            <a:pPr>
              <a:defRPr/>
            </a:pPr>
            <a:fld id="{B760EBE6-E69E-4DA3-9DD9-E1B299AB6466}" type="slidenum">
              <a:rPr lang="en-US"/>
              <a:t>‹#›</a:t>
            </a:fld>
            <a:endParaRPr lang="en-US" dirty="0"/>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ln>
        </p:spPr>
        <p:txBody>
          <a:bodyPr vert="horz" wrap="square" lIns="91440" tIns="45720" rIns="91440" bIns="45720" numCol="1" anchor="t" anchorCtr="0" compatLnSpc="1"/>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Placeholder 10"/>
          <p:cNvSpPr>
            <a:spLocks noGrp="1"/>
          </p:cNvSpPr>
          <p:nvPr>
            <p:ph type="sldNum" sz="quarter" idx="4"/>
          </p:nvPr>
        </p:nvSpPr>
        <p:spPr>
          <a:xfrm>
            <a:off x="0" y="6172201"/>
            <a:ext cx="914400" cy="365125"/>
          </a:xfrm>
          <a:prstGeom prst="rect">
            <a:avLst/>
          </a:prstGeom>
        </p:spPr>
        <p:txBody>
          <a:bodyPr vert="horz" wrap="square" lIns="91440" tIns="45720" rIns="91440" bIns="45720" numCol="1" anchor="ctr" anchorCtr="0" compatLnSpc="1"/>
          <a:lstStyle>
            <a:lvl1pPr eaLnBrk="0" hangingPunct="0">
              <a:defRPr sz="1000">
                <a:solidFill>
                  <a:srgbClr val="898989"/>
                </a:solidFill>
                <a:latin typeface="Arial" panose="020B0604020202020204" pitchFamily="34" charset="0"/>
                <a:ea typeface="MS PGothic" panose="020B0600070205080204" charset="-128"/>
                <a:cs typeface="+mn-cs"/>
              </a:defRPr>
            </a:lvl1pPr>
          </a:lstStyle>
          <a:p>
            <a:pPr>
              <a:defRPr/>
            </a:pPr>
            <a:fld id="{C4E1A38C-45E3-487D-988A-E8832D8E4C53}" type="slidenum">
              <a:rPr lang="en-US"/>
              <a:t>‹#›</a:t>
            </a:fld>
            <a:endParaRPr lang="en-US" dirty="0"/>
          </a:p>
        </p:txBody>
      </p:sp>
      <p:pic>
        <p:nvPicPr>
          <p:cNvPr id="1030" name="Picture 7" descr="IEEE_TAG_BLUE.png"/>
          <p:cNvPicPr>
            <a:picLocks noChangeAspect="1"/>
          </p:cNvPicPr>
          <p:nvPr/>
        </p:nvPicPr>
        <p:blipFill>
          <a:blip r:embed="rId20"/>
          <a:srcRect/>
          <a:stretch>
            <a:fillRect/>
          </a:stretch>
        </p:blipFill>
        <p:spPr bwMode="auto">
          <a:xfrm>
            <a:off x="10668000" y="5924551"/>
            <a:ext cx="1219200" cy="51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p:titleStyle>
    <p:bodyStyle>
      <a:lvl1pPr marL="342900" indent="-342900" algn="l" rtl="0" eaLnBrk="0" fontAlgn="base" hangingPunct="0">
        <a:spcBef>
          <a:spcPct val="20000"/>
        </a:spcBef>
        <a:spcAft>
          <a:spcPct val="0"/>
        </a:spcAft>
        <a:buClr>
          <a:schemeClr val="bg2"/>
        </a:buClr>
        <a:buSzPct val="80000"/>
        <a:buBlip>
          <a:blip r:embed="rId21"/>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rgbClr val="595959"/>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rgbClr val="595959"/>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rgbClr val="595959"/>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rgbClr val="595959"/>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914400" y="609600"/>
            <a:ext cx="10363200" cy="1143000"/>
          </a:xfrm>
          <a:prstGeom prst="rect">
            <a:avLst/>
          </a:prstGeom>
          <a:noFill/>
          <a:ln w="9525">
            <a:noFill/>
            <a:miter lim="800000"/>
          </a:ln>
        </p:spPr>
        <p:txBody>
          <a:bodyPr vert="horz" wrap="square" lIns="91440" tIns="45720" rIns="91440" bIns="45720" numCol="1" anchor="t" anchorCtr="0" compatLnSpc="1"/>
          <a:lstStyle/>
          <a:p>
            <a:pPr lvl="0"/>
            <a:r>
              <a:rPr lang="en-US"/>
              <a:t>Click to edit Master title style</a:t>
            </a:r>
          </a:p>
        </p:txBody>
      </p:sp>
      <p:sp>
        <p:nvSpPr>
          <p:cNvPr id="2051" name="Rectangle 3"/>
          <p:cNvSpPr>
            <a:spLocks noGrp="1" noChangeArrowheads="1"/>
          </p:cNvSpPr>
          <p:nvPr>
            <p:ph type="body" idx="1"/>
          </p:nvPr>
        </p:nvSpPr>
        <p:spPr bwMode="auto">
          <a:xfrm>
            <a:off x="914400" y="1981200"/>
            <a:ext cx="10363200" cy="4114800"/>
          </a:xfrm>
          <a:prstGeom prst="rect">
            <a:avLst/>
          </a:prstGeom>
          <a:noFill/>
          <a:ln w="9525">
            <a:noFill/>
            <a:miter lim="800000"/>
          </a:ln>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 </a:t>
            </a:r>
          </a:p>
        </p:txBody>
      </p:sp>
      <p:sp>
        <p:nvSpPr>
          <p:cNvPr id="10" name="Date Placeholder 9"/>
          <p:cNvSpPr>
            <a:spLocks noGrp="1"/>
          </p:cNvSpPr>
          <p:nvPr>
            <p:ph type="dt" sz="half" idx="2"/>
          </p:nvPr>
        </p:nvSpPr>
        <p:spPr>
          <a:xfrm>
            <a:off x="1625600" y="6172201"/>
            <a:ext cx="4165600" cy="365125"/>
          </a:xfrm>
          <a:prstGeom prst="rect">
            <a:avLst/>
          </a:prstGeom>
        </p:spPr>
        <p:txBody>
          <a:bodyPr vert="horz" wrap="square" lIns="91440" tIns="45720" rIns="91440" bIns="45720" numCol="1" anchor="ctr" anchorCtr="0" compatLnSpc="1"/>
          <a:lstStyle>
            <a:lvl1pPr eaLnBrk="0" hangingPunct="0">
              <a:defRPr sz="1000">
                <a:solidFill>
                  <a:srgbClr val="898989"/>
                </a:solidFill>
                <a:latin typeface="Arial" panose="020B0604020202020204" pitchFamily="34" charset="0"/>
                <a:ea typeface="MS PGothic" panose="020B0600070205080204" charset="-128"/>
                <a:cs typeface="+mn-cs"/>
              </a:defRPr>
            </a:lvl1pPr>
          </a:lstStyle>
          <a:p>
            <a:pPr>
              <a:defRPr/>
            </a:pPr>
            <a:endParaRPr lang="en-US" dirty="0"/>
          </a:p>
        </p:txBody>
      </p:sp>
      <p:sp>
        <p:nvSpPr>
          <p:cNvPr id="11" name="Slide Number Placeholder 10"/>
          <p:cNvSpPr>
            <a:spLocks noGrp="1"/>
          </p:cNvSpPr>
          <p:nvPr>
            <p:ph type="sldNum" sz="quarter" idx="4"/>
          </p:nvPr>
        </p:nvSpPr>
        <p:spPr>
          <a:xfrm>
            <a:off x="0" y="6172201"/>
            <a:ext cx="914400" cy="365125"/>
          </a:xfrm>
          <a:prstGeom prst="rect">
            <a:avLst/>
          </a:prstGeom>
        </p:spPr>
        <p:txBody>
          <a:bodyPr vert="horz" wrap="square" lIns="91440" tIns="45720" rIns="91440" bIns="45720" numCol="1" anchor="ctr" anchorCtr="0" compatLnSpc="1"/>
          <a:lstStyle>
            <a:lvl1pPr eaLnBrk="0" hangingPunct="0">
              <a:defRPr sz="1000">
                <a:solidFill>
                  <a:srgbClr val="898989"/>
                </a:solidFill>
                <a:latin typeface="Arial" panose="020B0604020202020204" pitchFamily="34" charset="0"/>
                <a:ea typeface="MS PGothic" panose="020B0600070205080204" charset="-128"/>
                <a:cs typeface="+mn-cs"/>
              </a:defRPr>
            </a:lvl1pPr>
          </a:lstStyle>
          <a:p>
            <a:pPr>
              <a:defRPr/>
            </a:pPr>
            <a:fld id="{DE4633CE-5F0C-4318-9FCB-C38EF83E1BCA}" type="slidenum">
              <a:rPr lang="en-US"/>
              <a:t>‹#›</a:t>
            </a:fld>
            <a:endParaRPr lang="en-US" dirty="0"/>
          </a:p>
        </p:txBody>
      </p:sp>
      <p:pic>
        <p:nvPicPr>
          <p:cNvPr id="2054" name="Picture 7" descr="IEEE_TAG_BLUE.png"/>
          <p:cNvPicPr>
            <a:picLocks noChangeAspect="1"/>
          </p:cNvPicPr>
          <p:nvPr/>
        </p:nvPicPr>
        <p:blipFill>
          <a:blip r:embed="rId6"/>
          <a:srcRect/>
          <a:stretch>
            <a:fillRect/>
          </a:stretch>
        </p:blipFill>
        <p:spPr bwMode="auto">
          <a:xfrm>
            <a:off x="10668000" y="5924551"/>
            <a:ext cx="1219200" cy="5127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ftr="0" dt="0"/>
  <p:txStyles>
    <p:title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p:titleStyle>
    <p:bodyStyle>
      <a:lvl1pPr marL="342900" indent="-342900" algn="l" rtl="0" eaLnBrk="0" fontAlgn="base" hangingPunct="0">
        <a:spcBef>
          <a:spcPct val="20000"/>
        </a:spcBef>
        <a:spcAft>
          <a:spcPct val="0"/>
        </a:spcAft>
        <a:buClr>
          <a:schemeClr val="bg2"/>
        </a:buClr>
        <a:buSzPct val="80000"/>
        <a:buBlip>
          <a:blip r:embed="rId7"/>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chemeClr val="bg2"/>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chemeClr val="bg2"/>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chemeClr val="bg2"/>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development.standards.ieee.org/myproject-web/app#mygrouplist" TargetMode="External"/><Relationship Id="rId2" Type="http://schemas.openxmlformats.org/officeDocument/2006/relationships/hyperlink" Target="http://sites.ieee.org/pes-edpgcom-wsppidsc/working-groups-and-task-forces/wind-and-solar-plant-interconnection-working-grou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tandards.ieee.org/about/sasb/patcom/materials.htm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mailto:patcom@ieee.org"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faqs/copyrights.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K0yGy_k741A" TargetMode="External"/><Relationship Id="rId7" Type="http://schemas.openxmlformats.org/officeDocument/2006/relationships/hyperlink" Target="http://standards.ieee.org/about/sasb/audcom/bops.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tandards.ieee.org/develop/policies/opman/" TargetMode="External"/><Relationship Id="rId5" Type="http://schemas.openxmlformats.org/officeDocument/2006/relationships/hyperlink" Target="http://standards.ieee.org/develop/policies/bylaws/" TargetMode="External"/><Relationship Id="rId4" Type="http://schemas.openxmlformats.org/officeDocument/2006/relationships/hyperlink" Target="https://www.youtube.com/watch?v=FEd-xKu5rO8"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8_baseline_wg_entity%20p2938%20v3.do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standards.ieee.org/faqs/cmm.html" TargetMode="External"/><Relationship Id="rId2" Type="http://schemas.openxmlformats.org/officeDocument/2006/relationships/hyperlink" Target="https://development.standards.ieee.org/P1072400033/par?t=587200054" TargetMode="External"/><Relationship Id="rId1" Type="http://schemas.openxmlformats.org/officeDocument/2006/relationships/slideLayout" Target="../slideLayouts/slideLayout7.xml"/><Relationship Id="rId6" Type="http://schemas.openxmlformats.org/officeDocument/2006/relationships/image" Target="../media/image12.wmf"/><Relationship Id="rId5" Type="http://schemas.openxmlformats.org/officeDocument/2006/relationships/oleObject" Target="../embeddings/oleObject1.bin"/><Relationship Id="rId4" Type="http://schemas.openxmlformats.org/officeDocument/2006/relationships/hyperlink" Target="mailto:hup21@hb.sgcc.com.cn" TargetMode="External"/></Relationships>
</file>

<file path=ppt/slides/_rels/slide23.xml.rels><?xml version="1.0" encoding="UTF-8" standalone="yes"?>
<Relationships xmlns="http://schemas.openxmlformats.org/package/2006/relationships"><Relationship Id="rId2" Type="http://schemas.openxmlformats.org/officeDocument/2006/relationships/hyperlink" Target="mailto:Dingka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oleObject" Target="../embeddings/oleObject8.bin"/><Relationship Id="rId3" Type="http://schemas.openxmlformats.org/officeDocument/2006/relationships/image" Target="../media/image15.wmf"/><Relationship Id="rId7" Type="http://schemas.openxmlformats.org/officeDocument/2006/relationships/image" Target="../media/image17.wmf"/><Relationship Id="rId12" Type="http://schemas.openxmlformats.org/officeDocument/2006/relationships/oleObject" Target="../embeddings/oleObject7.bin"/><Relationship Id="rId2" Type="http://schemas.openxmlformats.org/officeDocument/2006/relationships/oleObject" Target="../embeddings/oleObject2.bin"/><Relationship Id="rId1" Type="http://schemas.openxmlformats.org/officeDocument/2006/relationships/slideLayout" Target="../slideLayouts/slideLayout2.xml"/><Relationship Id="rId6" Type="http://schemas.openxmlformats.org/officeDocument/2006/relationships/oleObject" Target="../embeddings/oleObject4.bin"/><Relationship Id="rId11" Type="http://schemas.openxmlformats.org/officeDocument/2006/relationships/image" Target="../media/image19.wmf"/><Relationship Id="rId5" Type="http://schemas.openxmlformats.org/officeDocument/2006/relationships/image" Target="../media/image16.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18.w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package" Target="../embeddings/Microsoft_Visio_Drawing.vsdx"/><Relationship Id="rId1" Type="http://schemas.openxmlformats.org/officeDocument/2006/relationships/slideLayout" Target="../slideLayouts/slideLayout2.xml"/><Relationship Id="rId5" Type="http://schemas.openxmlformats.org/officeDocument/2006/relationships/image" Target="../media/image21.emf"/><Relationship Id="rId4" Type="http://schemas.openxmlformats.org/officeDocument/2006/relationships/oleObject" Target="../embeddings/oleObject9.bin"/></Relationships>
</file>

<file path=ppt/slides/_rels/slide4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mailto:hupaninwh@whu.edu.cn"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2938_kick-off%20&amp;%201st%20WG%20meetingAgenda.doc"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a:xfrm>
            <a:off x="1695453" y="3962400"/>
            <a:ext cx="8181792" cy="1752600"/>
          </a:xfrm>
          <a:ln>
            <a:noFill/>
          </a:ln>
        </p:spPr>
        <p:txBody>
          <a:bodyPr/>
          <a:lstStyle/>
          <a:p>
            <a:r>
              <a:rPr lang="en-US" b="1" dirty="0"/>
              <a:t>Pan Hu, WG Chair (acting)*</a:t>
            </a:r>
            <a:endParaRPr lang="en-US" dirty="0"/>
          </a:p>
          <a:p>
            <a:r>
              <a:rPr lang="en-US" dirty="0"/>
              <a:t>Vice-Chair(s): </a:t>
            </a:r>
            <a:r>
              <a:rPr lang="en-US" dirty="0" err="1"/>
              <a:t>tbd</a:t>
            </a:r>
            <a:r>
              <a:rPr lang="en-US" dirty="0"/>
              <a:t>.</a:t>
            </a:r>
          </a:p>
          <a:p>
            <a:r>
              <a:rPr lang="en-US" b="1" dirty="0"/>
              <a:t>Secretary: </a:t>
            </a:r>
            <a:r>
              <a:rPr lang="en-US" b="1" dirty="0" err="1"/>
              <a:t>tbd</a:t>
            </a:r>
            <a:r>
              <a:rPr lang="en-US" b="1" dirty="0"/>
              <a:t>.</a:t>
            </a:r>
          </a:p>
          <a:p>
            <a:endParaRPr lang="en-US" dirty="0"/>
          </a:p>
          <a:p>
            <a:r>
              <a:rPr lang="en-US" b="1" dirty="0"/>
              <a:t>Conference Call</a:t>
            </a:r>
          </a:p>
          <a:p>
            <a:r>
              <a:rPr lang="en-US" dirty="0"/>
              <a:t>December 1</a:t>
            </a:r>
            <a:r>
              <a:rPr lang="en-US" altLang="zh-CN" dirty="0"/>
              <a:t>8</a:t>
            </a:r>
            <a:r>
              <a:rPr lang="en-US" dirty="0"/>
              <a:t>, 2020</a:t>
            </a:r>
          </a:p>
        </p:txBody>
      </p:sp>
      <p:sp>
        <p:nvSpPr>
          <p:cNvPr id="3" name="Title 2"/>
          <p:cNvSpPr>
            <a:spLocks noGrp="1"/>
          </p:cNvSpPr>
          <p:nvPr>
            <p:ph type="ctrTitle" sz="quarter"/>
          </p:nvPr>
        </p:nvSpPr>
        <p:spPr>
          <a:ln>
            <a:noFill/>
          </a:ln>
        </p:spPr>
        <p:txBody>
          <a:bodyPr/>
          <a:lstStyle/>
          <a:p>
            <a:r>
              <a:rPr lang="en-US" dirty="0"/>
              <a:t>IEEE P2938</a:t>
            </a:r>
            <a:br>
              <a:rPr lang="en-US" dirty="0"/>
            </a:br>
            <a:r>
              <a:rPr lang="en-US" sz="3600" i="1" dirty="0">
                <a:solidFill>
                  <a:schemeClr val="bg1">
                    <a:lumMod val="95000"/>
                  </a:schemeClr>
                </a:solidFill>
              </a:rPr>
              <a:t>Kick-Off </a:t>
            </a:r>
            <a:r>
              <a:rPr lang="en-US" altLang="zh-CN" sz="3600" i="1" dirty="0">
                <a:solidFill>
                  <a:schemeClr val="bg1">
                    <a:lumMod val="95000"/>
                  </a:schemeClr>
                </a:solidFill>
              </a:rPr>
              <a:t>&amp; 1st WG </a:t>
            </a:r>
            <a:r>
              <a:rPr lang="en-US" sz="3600" i="1" dirty="0">
                <a:solidFill>
                  <a:schemeClr val="bg1">
                    <a:lumMod val="95000"/>
                  </a:schemeClr>
                </a:solidFill>
              </a:rPr>
              <a:t>meeting</a:t>
            </a:r>
            <a:br>
              <a:rPr lang="en-US" sz="3600" i="1" dirty="0">
                <a:solidFill>
                  <a:schemeClr val="bg1">
                    <a:lumMod val="95000"/>
                  </a:schemeClr>
                </a:solidFill>
              </a:rPr>
            </a:br>
            <a:endParaRPr lang="en-US" sz="2800" i="1" dirty="0">
              <a:solidFill>
                <a:schemeClr val="bg1">
                  <a:lumMod val="95000"/>
                </a:schemeClr>
              </a:solidFill>
            </a:endParaRPr>
          </a:p>
        </p:txBody>
      </p:sp>
      <p:sp>
        <p:nvSpPr>
          <p:cNvPr id="4" name="Rectangle 3"/>
          <p:cNvSpPr/>
          <p:nvPr/>
        </p:nvSpPr>
        <p:spPr>
          <a:xfrm>
            <a:off x="5782574" y="5207168"/>
            <a:ext cx="4094671" cy="1015663"/>
          </a:xfrm>
          <a:prstGeom prst="rect">
            <a:avLst/>
          </a:prstGeom>
        </p:spPr>
        <p:txBody>
          <a:bodyPr wrap="square">
            <a:spAutoFit/>
          </a:bodyPr>
          <a:lstStyle/>
          <a:p>
            <a:r>
              <a:rPr lang="en-US" sz="2000" dirty="0"/>
              <a:t>W</a:t>
            </a:r>
            <a:r>
              <a:rPr lang="en-US" altLang="zh-CN" sz="2000" dirty="0"/>
              <a:t>orking group</a:t>
            </a:r>
            <a:r>
              <a:rPr lang="en-US" sz="2000" dirty="0"/>
              <a:t> </a:t>
            </a:r>
            <a:br>
              <a:rPr lang="en-US" sz="2000" dirty="0"/>
            </a:br>
            <a:r>
              <a:rPr lang="en-US" sz="2000" u="sng" dirty="0">
                <a:hlinkClick r:id="rId2"/>
              </a:rPr>
              <a:t>PE/T&amp;D/PQ/</a:t>
            </a:r>
            <a:r>
              <a:rPr lang="en-US" sz="2000" u="sng" dirty="0">
                <a:hlinkClick r:id="rId3"/>
              </a:rPr>
              <a:t>Economic Evaluation of Voltage Sags Working Grou</a:t>
            </a:r>
            <a:r>
              <a:rPr lang="en-US" sz="2000" u="sng" dirty="0">
                <a:hlinkClick r:id="rId2"/>
              </a:rPr>
              <a:t>p </a:t>
            </a:r>
            <a:endParaRPr lang="en-US" sz="2000" u="sng"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zh-CN" dirty="0"/>
              <a:t>Patent Policy-</a:t>
            </a:r>
            <a:r>
              <a:rPr lang="en-US" altLang="en-US" dirty="0"/>
              <a:t>Ways to inform IEEE</a:t>
            </a:r>
          </a:p>
        </p:txBody>
      </p:sp>
      <p:sp>
        <p:nvSpPr>
          <p:cNvPr id="9219" name="Rectangle 3"/>
          <p:cNvSpPr>
            <a:spLocks noGrp="1" noChangeArrowheads="1"/>
          </p:cNvSpPr>
          <p:nvPr>
            <p:ph idx="1"/>
          </p:nvPr>
        </p:nvSpPr>
        <p:spPr/>
        <p:txBody>
          <a:bodyPr/>
          <a:lstStyle/>
          <a:p>
            <a:r>
              <a:rPr lang="en-US" altLang="en-US" sz="2000" dirty="0"/>
              <a:t>Cause an </a:t>
            </a:r>
            <a:r>
              <a:rPr lang="en-US" altLang="en-US" sz="2000" b="1" dirty="0"/>
              <a:t>LOA to be submitted </a:t>
            </a:r>
            <a:r>
              <a:rPr lang="en-US" altLang="en-US" sz="2000" dirty="0"/>
              <a:t>to the IEEE-SA (patcom@ieee.org); or</a:t>
            </a:r>
          </a:p>
          <a:p>
            <a:endParaRPr lang="en-US" altLang="en-US" sz="2000" dirty="0"/>
          </a:p>
          <a:p>
            <a:r>
              <a:rPr lang="en-US" altLang="en-US" sz="2000" dirty="0"/>
              <a:t>Provide the </a:t>
            </a:r>
            <a:r>
              <a:rPr lang="en-US" altLang="en-US" sz="2000" b="1" dirty="0"/>
              <a:t>chair of this group </a:t>
            </a:r>
            <a:r>
              <a:rPr lang="en-US" altLang="en-US" sz="2000" dirty="0"/>
              <a:t>with the identity of the holder(s) of any and all such claims as soon as possible; or</a:t>
            </a:r>
          </a:p>
          <a:p>
            <a:endParaRPr lang="en-US" altLang="en-US" sz="2000" dirty="0"/>
          </a:p>
          <a:p>
            <a:r>
              <a:rPr lang="en-US" altLang="en-US" sz="2000" b="1" dirty="0"/>
              <a:t>Speak up now </a:t>
            </a:r>
            <a:r>
              <a:rPr lang="en-US" altLang="en-US" sz="2000" dirty="0"/>
              <a:t>and respond to this Call for Potentially Essential Patents</a:t>
            </a:r>
          </a:p>
          <a:p>
            <a:endParaRPr lang="en-US" altLang="en-US" sz="2000" dirty="0"/>
          </a:p>
          <a:p>
            <a:r>
              <a:rPr lang="en-US" altLang="en-US" sz="2000" dirty="0"/>
              <a:t>If anyone in this meeting is personally aware of the holder of </a:t>
            </a:r>
            <a:r>
              <a:rPr lang="en-US" altLang="en-US" sz="2000" b="1" dirty="0"/>
              <a:t>any patent </a:t>
            </a:r>
            <a:r>
              <a:rPr lang="en-US" altLang="en-US" sz="2000" dirty="0"/>
              <a:t>claims that are </a:t>
            </a:r>
            <a:r>
              <a:rPr lang="en-US" altLang="en-US" sz="2000" b="1" dirty="0"/>
              <a:t>potentially essential to implementation of the proposed standard(s) </a:t>
            </a:r>
            <a:r>
              <a:rPr lang="en-US" altLang="en-US" sz="2000" dirty="0"/>
              <a:t>under consideration by this group and that are not already the subject of an Accepted Letter of Assurance, </a:t>
            </a:r>
            <a:r>
              <a:rPr lang="en-US" altLang="en-US" sz="2000" b="1" dirty="0"/>
              <a:t>please respond at this time</a:t>
            </a:r>
            <a:r>
              <a:rPr lang="en-US" altLang="en-US" sz="2000" dirty="0"/>
              <a:t> by providing relevant information to the WG Chair</a:t>
            </a:r>
            <a:br>
              <a:rPr lang="en-US" altLang="en-US" sz="2000" dirty="0"/>
            </a:br>
            <a:endParaRPr lang="en-US" altLang="en-US" sz="2000" dirty="0"/>
          </a:p>
        </p:txBody>
      </p:sp>
      <p:sp>
        <p:nvSpPr>
          <p:cNvPr id="2" name="灯片编号占位符 1"/>
          <p:cNvSpPr>
            <a:spLocks noGrp="1"/>
          </p:cNvSpPr>
          <p:nvPr>
            <p:ph type="sldNum" sz="quarter" idx="11"/>
          </p:nvPr>
        </p:nvSpPr>
        <p:spPr/>
        <p:txBody>
          <a:bodyPr/>
          <a:lstStyle/>
          <a:p>
            <a:pPr>
              <a:defRPr/>
            </a:pPr>
            <a:fld id="{A5B1E9C8-DB28-4CE8-909B-C1EAE1CB45AD}" type="slidenum">
              <a:rPr lang="en-US"/>
              <a:t>10</a:t>
            </a:fld>
            <a:endParaRPr lang="en-US" dirty="0"/>
          </a:p>
        </p:txBody>
      </p:sp>
    </p:spTree>
    <p:extLst>
      <p:ext uri="{BB962C8B-B14F-4D97-AF65-F5344CB8AC3E}">
        <p14:creationId xmlns:p14="http://schemas.microsoft.com/office/powerpoint/2010/main" val="1394801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a:t>Patent-related information</a:t>
            </a:r>
            <a:endParaRPr lang="en-US" altLang="en-US" dirty="0"/>
          </a:p>
        </p:txBody>
      </p:sp>
      <p:sp>
        <p:nvSpPr>
          <p:cNvPr id="3" name="Content Placeholder 2"/>
          <p:cNvSpPr>
            <a:spLocks noGrp="1"/>
          </p:cNvSpPr>
          <p:nvPr>
            <p:ph idx="1"/>
          </p:nvPr>
        </p:nvSpPr>
        <p:spPr/>
        <p:txBody>
          <a:bodyPr>
            <a:noAutofit/>
          </a:bodyPr>
          <a:lstStyle/>
          <a:p>
            <a:pPr marL="209550" lvl="1">
              <a:lnSpc>
                <a:spcPct val="90000"/>
              </a:lnSpc>
              <a:buNone/>
            </a:pPr>
            <a:r>
              <a:rPr lang="en-US" altLang="en-US" sz="1800" dirty="0">
                <a:latin typeface="+mj-lt"/>
                <a:cs typeface="Calibri" panose="020F0502020204030204" pitchFamily="34" charset="0"/>
              </a:rPr>
              <a:t>The patent policy and the procedures used to execute that policy are documented in the:</a:t>
            </a:r>
          </a:p>
          <a:p>
            <a:pPr marL="209550" lvl="2" indent="-209550">
              <a:lnSpc>
                <a:spcPct val="90000"/>
              </a:lnSpc>
              <a:buSzPct val="150000"/>
              <a:buFont typeface="Arial" panose="020B0604020202020204" pitchFamily="34" charset="0"/>
              <a:buChar char="•"/>
            </a:pPr>
            <a:r>
              <a:rPr lang="en-US" altLang="en-US" sz="1800" i="1" dirty="0">
                <a:latin typeface="+mj-lt"/>
                <a:cs typeface="Calibri" panose="020F0502020204030204" pitchFamily="34" charset="0"/>
              </a:rPr>
              <a:t>IEEE-SA Standards Board Bylaws</a:t>
            </a:r>
            <a:r>
              <a:rPr lang="en-US" altLang="en-US" sz="1800" dirty="0">
                <a:latin typeface="+mj-lt"/>
                <a:cs typeface="Calibri" panose="020F0502020204030204" pitchFamily="34" charset="0"/>
              </a:rPr>
              <a:t> </a:t>
            </a:r>
            <a:br>
              <a:rPr lang="en-US" altLang="en-US" sz="1800" dirty="0">
                <a:latin typeface="+mj-lt"/>
                <a:cs typeface="Calibri" panose="020F0502020204030204" pitchFamily="34" charset="0"/>
              </a:rPr>
            </a:br>
            <a:r>
              <a:rPr lang="en-US" altLang="en-US" sz="1400" dirty="0">
                <a:latin typeface="+mj-lt"/>
                <a:cs typeface="Calibri" panose="020F0502020204030204" pitchFamily="34" charset="0"/>
              </a:rPr>
              <a:t>(http://standards.ieee.org/develop/policies/bylaws/sect6-7.html#6) </a:t>
            </a:r>
          </a:p>
          <a:p>
            <a:pPr marL="209550" lvl="2" indent="-209550">
              <a:lnSpc>
                <a:spcPct val="90000"/>
              </a:lnSpc>
              <a:buSzPct val="150000"/>
              <a:buFont typeface="Arial" panose="020B0604020202020204" pitchFamily="34" charset="0"/>
              <a:buChar char="•"/>
            </a:pPr>
            <a:r>
              <a:rPr lang="en-US" altLang="en-US" sz="1800" i="1" dirty="0">
                <a:latin typeface="+mj-lt"/>
                <a:cs typeface="Calibri" panose="020F0502020204030204" pitchFamily="34" charset="0"/>
              </a:rPr>
              <a:t>IEEE-SA Standards Board Operations Manual</a:t>
            </a:r>
            <a:r>
              <a:rPr lang="en-US" altLang="en-US" sz="1800" dirty="0">
                <a:latin typeface="+mj-lt"/>
                <a:cs typeface="Calibri" panose="020F0502020204030204" pitchFamily="34" charset="0"/>
              </a:rPr>
              <a:t> </a:t>
            </a:r>
            <a:br>
              <a:rPr lang="en-US" altLang="en-US" sz="1800" dirty="0">
                <a:latin typeface="+mj-lt"/>
                <a:cs typeface="Calibri" panose="020F0502020204030204" pitchFamily="34" charset="0"/>
              </a:rPr>
            </a:br>
            <a:r>
              <a:rPr lang="en-US" altLang="en-US" sz="1400" dirty="0">
                <a:latin typeface="+mj-lt"/>
                <a:cs typeface="Calibri" panose="020F0502020204030204" pitchFamily="34" charset="0"/>
              </a:rPr>
              <a:t>(http://standards.ieee.org/develop/policies/opman/sect6.html#6.3)</a:t>
            </a:r>
          </a:p>
          <a:p>
            <a:pPr marL="209550" lvl="1">
              <a:lnSpc>
                <a:spcPct val="90000"/>
              </a:lnSpc>
              <a:buFont typeface="Monotype Sorts"/>
              <a:buNone/>
            </a:pPr>
            <a:endParaRPr lang="en-US" altLang="en-US" sz="1800" dirty="0">
              <a:latin typeface="+mj-lt"/>
            </a:endParaRPr>
          </a:p>
          <a:p>
            <a:pPr marL="209550" lvl="1">
              <a:lnSpc>
                <a:spcPct val="90000"/>
              </a:lnSpc>
              <a:buNone/>
            </a:pPr>
            <a:r>
              <a:rPr lang="en-US" altLang="en-US" sz="1800" dirty="0">
                <a:latin typeface="+mj-lt"/>
                <a:cs typeface="Calibri" panose="020F0502020204030204" pitchFamily="34" charset="0"/>
              </a:rPr>
              <a:t>Material about the patent policy is available at </a:t>
            </a:r>
          </a:p>
          <a:p>
            <a:pPr marL="209550" lvl="1">
              <a:lnSpc>
                <a:spcPct val="90000"/>
              </a:lnSpc>
              <a:buNone/>
            </a:pPr>
            <a:r>
              <a:rPr lang="en-US" altLang="en-US" sz="1800" i="1" dirty="0">
                <a:latin typeface="+mj-lt"/>
                <a:cs typeface="Calibri" panose="020F0502020204030204" pitchFamily="34" charset="0"/>
                <a:hlinkClick r:id="rId3"/>
              </a:rPr>
              <a:t>http://standards.ieee.org/about/sasb/patcom/materials.html</a:t>
            </a:r>
            <a:r>
              <a:rPr lang="en-US" altLang="en-US" sz="1800" i="1" dirty="0">
                <a:latin typeface="+mj-lt"/>
                <a:cs typeface="Calibri" panose="020F0502020204030204" pitchFamily="34" charset="0"/>
              </a:rPr>
              <a:t> </a:t>
            </a:r>
          </a:p>
        </p:txBody>
      </p:sp>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p:cNvSpPr>
            <a:spLocks noChangeArrowheads="1"/>
          </p:cNvSpPr>
          <p:nvPr/>
        </p:nvSpPr>
        <p:spPr bwMode="auto">
          <a:xfrm>
            <a:off x="18288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505" indent="-23050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555"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4" name="Rectangle 3"/>
          <p:cNvSpPr/>
          <p:nvPr/>
        </p:nvSpPr>
        <p:spPr>
          <a:xfrm>
            <a:off x="1253705" y="4494074"/>
            <a:ext cx="9960634" cy="1754326"/>
          </a:xfrm>
          <a:prstGeom prst="rect">
            <a:avLst/>
          </a:prstGeom>
        </p:spPr>
        <p:txBody>
          <a:bodyPr wrap="square">
            <a:spAutoFit/>
          </a:bodyPr>
          <a:lstStyle/>
          <a:p>
            <a:pPr algn="ctr"/>
            <a:r>
              <a:rPr lang="en-US" altLang="en-US" sz="3600" kern="0" dirty="0">
                <a:solidFill>
                  <a:srgbClr val="000000"/>
                </a:solidFill>
                <a:latin typeface="Calibri" panose="020F0502020204030204" pitchFamily="34" charset="0"/>
                <a:ea typeface="MS PGothic" panose="020B0600070205080204" charset="-128"/>
                <a:cs typeface="Calibri" panose="020F0502020204030204" pitchFamily="34" charset="0"/>
              </a:rPr>
              <a:t>If you have questions, contact the IEEE-SA Standards Board Patent Committee Administrator at </a:t>
            </a:r>
            <a:r>
              <a:rPr lang="en-US" altLang="en-US" sz="3600" kern="0" dirty="0">
                <a:solidFill>
                  <a:srgbClr val="000000"/>
                </a:solidFill>
                <a:latin typeface="Calibri" panose="020F0502020204030204" pitchFamily="34" charset="0"/>
                <a:ea typeface="MS PGothic" panose="020B0600070205080204" charset="-128"/>
                <a:cs typeface="Calibri" panose="020F0502020204030204" pitchFamily="34" charset="0"/>
                <a:hlinkClick r:id="rId4"/>
              </a:rPr>
              <a:t>patcom@ieee.org</a:t>
            </a:r>
            <a:r>
              <a:rPr lang="en-US" altLang="en-US" i="1" kern="0" dirty="0">
                <a:solidFill>
                  <a:srgbClr val="000000"/>
                </a:solidFill>
                <a:latin typeface="Calibri" panose="020F0502020204030204" pitchFamily="34" charset="0"/>
                <a:ea typeface="MS PGothic" panose="020B0600070205080204" charset="-128"/>
                <a:cs typeface="Calibri" panose="020F0502020204030204" pitchFamily="34" charset="0"/>
              </a:rPr>
              <a:t> </a:t>
            </a:r>
            <a:endParaRPr lang="en-US" dirty="0"/>
          </a:p>
        </p:txBody>
      </p:sp>
      <p:sp>
        <p:nvSpPr>
          <p:cNvPr id="2" name="灯片编号占位符 1"/>
          <p:cNvSpPr>
            <a:spLocks noGrp="1"/>
          </p:cNvSpPr>
          <p:nvPr>
            <p:ph type="sldNum" sz="quarter" idx="11"/>
          </p:nvPr>
        </p:nvSpPr>
        <p:spPr/>
        <p:txBody>
          <a:bodyPr/>
          <a:lstStyle/>
          <a:p>
            <a:pPr>
              <a:defRPr/>
            </a:pPr>
            <a:fld id="{A5B1E9C8-DB28-4CE8-909B-C1EAE1CB45AD}" type="slidenum">
              <a:rPr lang="en-US"/>
              <a:t>11</a:t>
            </a:fld>
            <a:endParaRPr lang="en-US" dirty="0"/>
          </a:p>
        </p:txBody>
      </p:sp>
    </p:spTree>
    <p:extLst>
      <p:ext uri="{BB962C8B-B14F-4D97-AF65-F5344CB8AC3E}">
        <p14:creationId xmlns:p14="http://schemas.microsoft.com/office/powerpoint/2010/main" val="3016361537"/>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altLang="en-US" dirty="0"/>
              <a:t>IEEE SA Copyright Policy</a:t>
            </a:r>
            <a:endParaRPr lang="en-US" altLang="en-US" dirty="0"/>
          </a:p>
        </p:txBody>
      </p:sp>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p:cNvSpPr>
            <a:spLocks noChangeArrowheads="1"/>
          </p:cNvSpPr>
          <p:nvPr/>
        </p:nvSpPr>
        <p:spPr bwMode="auto">
          <a:xfrm>
            <a:off x="1828800" y="1066800"/>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505" indent="-23050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555"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2" name="灯片编号占位符 1"/>
          <p:cNvSpPr>
            <a:spLocks noGrp="1"/>
          </p:cNvSpPr>
          <p:nvPr>
            <p:ph type="sldNum" sz="quarter" idx="11"/>
          </p:nvPr>
        </p:nvSpPr>
        <p:spPr/>
        <p:txBody>
          <a:bodyPr/>
          <a:lstStyle/>
          <a:p>
            <a:pPr>
              <a:defRPr/>
            </a:pPr>
            <a:fld id="{A5B1E9C8-DB28-4CE8-909B-C1EAE1CB45AD}" type="slidenum">
              <a:rPr lang="en-US"/>
              <a:t>12</a:t>
            </a:fld>
            <a:endParaRPr lang="en-US" dirty="0"/>
          </a:p>
        </p:txBody>
      </p:sp>
      <p:sp>
        <p:nvSpPr>
          <p:cNvPr id="6" name="内容占位符 5">
            <a:extLst>
              <a:ext uri="{FF2B5EF4-FFF2-40B4-BE49-F238E27FC236}">
                <a16:creationId xmlns:a16="http://schemas.microsoft.com/office/drawing/2014/main" id="{B94EAB9E-7495-497F-8284-B60EFA211393}"/>
              </a:ext>
            </a:extLst>
          </p:cNvPr>
          <p:cNvSpPr>
            <a:spLocks noGrp="1"/>
          </p:cNvSpPr>
          <p:nvPr>
            <p:ph idx="1"/>
          </p:nvPr>
        </p:nvSpPr>
        <p:spPr/>
        <p:txBody>
          <a:bodyPr/>
          <a:lstStyle/>
          <a:p>
            <a:r>
              <a:rPr lang="en-US" altLang="en-US" sz="1800" dirty="0"/>
              <a:t>By participating in this activity, you agree to </a:t>
            </a:r>
            <a:r>
              <a:rPr lang="en-US" altLang="en-US" sz="1800" b="1" dirty="0"/>
              <a:t>comply with the IEEE Code of Ethics</a:t>
            </a:r>
            <a:r>
              <a:rPr lang="en-US" altLang="en-US" sz="1800" dirty="0"/>
              <a:t>, all applicable laws, and all IEEE policies and procedures including, but not limited to, the </a:t>
            </a:r>
            <a:r>
              <a:rPr lang="en-US" altLang="en-US" sz="1800" b="1" dirty="0"/>
              <a:t>IEEE SA Copyright Policy</a:t>
            </a:r>
            <a:r>
              <a:rPr lang="en-US" altLang="en-US" sz="1800" dirty="0"/>
              <a:t>. </a:t>
            </a:r>
          </a:p>
          <a:p>
            <a:pPr lvl="0">
              <a:spcBef>
                <a:spcPts val="0"/>
              </a:spcBef>
              <a:spcAft>
                <a:spcPts val="0"/>
              </a:spcAft>
              <a:buClr>
                <a:srgbClr val="CC3300"/>
              </a:buClr>
              <a:buSzPct val="50000"/>
            </a:pPr>
            <a:endParaRPr lang="en-US" altLang="en-US" sz="2200" dirty="0">
              <a:latin typeface="Calibri" pitchFamily="34" charset="0"/>
              <a:cs typeface="Calibri" pitchFamily="34" charset="0"/>
            </a:endParaRPr>
          </a:p>
          <a:p>
            <a:pPr lvl="2">
              <a:buSzPct val="150000"/>
            </a:pPr>
            <a:r>
              <a:rPr lang="en-US" altLang="en-US" sz="1600" b="1" dirty="0"/>
              <a:t>Previously Published material </a:t>
            </a:r>
            <a:r>
              <a:rPr lang="en-US" altLang="en-US" sz="1600" dirty="0"/>
              <a:t>(copyright assertion indicated) shall not be presented/submitted to the Working Group nor incorporated into a Working Group draft unless permission is granted. </a:t>
            </a:r>
          </a:p>
          <a:p>
            <a:pPr lvl="2">
              <a:buSzPct val="150000"/>
            </a:pPr>
            <a:r>
              <a:rPr lang="en-US" altLang="en-US" sz="1600" b="1" dirty="0"/>
              <a:t>Prior to presentation or submission</a:t>
            </a:r>
            <a:r>
              <a:rPr lang="en-US" altLang="en-US" sz="1600" dirty="0"/>
              <a:t>, you shall notify the Working Group Chair of previously Published material and should assist the Chair in obtaining copyright permission acceptable to IEEE SA.</a:t>
            </a:r>
          </a:p>
          <a:p>
            <a:pPr lvl="2">
              <a:buSzPct val="150000"/>
            </a:pPr>
            <a:r>
              <a:rPr lang="en-US" altLang="en-US" sz="1600" dirty="0"/>
              <a:t>For material that is not previously Published, </a:t>
            </a:r>
            <a:r>
              <a:rPr lang="en-US" altLang="en-US" sz="1600" b="1" dirty="0"/>
              <a:t>IEEE is automatically granted a license </a:t>
            </a:r>
            <a:r>
              <a:rPr lang="en-US" altLang="en-US" sz="1600" dirty="0"/>
              <a:t>to use any material that is presented or submitted.</a:t>
            </a:r>
          </a:p>
          <a:p>
            <a:endParaRPr lang="zh-CN" altLang="en-US" dirty="0"/>
          </a:p>
        </p:txBody>
      </p:sp>
    </p:spTree>
    <p:extLst>
      <p:ext uri="{BB962C8B-B14F-4D97-AF65-F5344CB8AC3E}">
        <p14:creationId xmlns:p14="http://schemas.microsoft.com/office/powerpoint/2010/main" val="222419880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737714" y="546003"/>
            <a:ext cx="10363200" cy="1143000"/>
          </a:xfrm>
        </p:spPr>
        <p:txBody>
          <a:bodyPr/>
          <a:lstStyle/>
          <a:p>
            <a:r>
              <a:rPr lang="en-GB" altLang="en-US" dirty="0"/>
              <a:t>Copyright-related information</a:t>
            </a:r>
            <a:endParaRPr lang="en-US" altLang="en-US" dirty="0"/>
          </a:p>
        </p:txBody>
      </p:sp>
      <p:sp>
        <p:nvSpPr>
          <p:cNvPr id="3" name="Content Placeholder 2"/>
          <p:cNvSpPr>
            <a:spLocks noGrp="1"/>
          </p:cNvSpPr>
          <p:nvPr>
            <p:ph idx="1"/>
          </p:nvPr>
        </p:nvSpPr>
        <p:spPr>
          <a:xfrm>
            <a:off x="107853" y="1312399"/>
            <a:ext cx="11622923" cy="5593081"/>
          </a:xfrm>
        </p:spPr>
        <p:txBody>
          <a:bodyPr>
            <a:noAutofit/>
          </a:bodyPr>
          <a:lstStyle/>
          <a:p>
            <a:pPr lvl="2">
              <a:buSzPct val="150000"/>
            </a:pPr>
            <a:r>
              <a:rPr lang="en-US" altLang="zh-CN" sz="1800" dirty="0"/>
              <a:t>The IEEE SA Copyright Policy is described as:</a:t>
            </a:r>
          </a:p>
          <a:p>
            <a:pPr lvl="3">
              <a:buSzPct val="150000"/>
            </a:pPr>
            <a:r>
              <a:rPr lang="en-US" altLang="zh-CN" sz="1700" dirty="0"/>
              <a:t>IEEE SA Copyright Policy, </a:t>
            </a:r>
            <a:br>
              <a:rPr lang="en-US" altLang="zh-CN" sz="1700" dirty="0"/>
            </a:br>
            <a:r>
              <a:rPr lang="en-US" altLang="zh-CN" sz="1700" dirty="0"/>
              <a:t>	Clause 7 of the IEEE SA Standards Board Bylaws</a:t>
            </a:r>
            <a:br>
              <a:rPr lang="en-US" altLang="zh-CN" sz="1700" dirty="0"/>
            </a:br>
            <a:r>
              <a:rPr lang="en-US" altLang="zh-CN" sz="1700" dirty="0"/>
              <a:t> 	</a:t>
            </a:r>
            <a:r>
              <a:rPr lang="en-US" altLang="zh-CN" sz="1400" dirty="0">
                <a:hlinkClick r:id="rId3"/>
              </a:rPr>
              <a:t>https://standards.ieee.org/about/policies/bylaws/sect6-7.html#7</a:t>
            </a:r>
            <a:br>
              <a:rPr lang="en-US" altLang="zh-CN" sz="1400" dirty="0"/>
            </a:br>
            <a:r>
              <a:rPr lang="en-US" altLang="zh-CN" sz="1700" dirty="0"/>
              <a:t>	Clause 6 of the IEEE SA Standards Board Operations Manual</a:t>
            </a:r>
            <a:br>
              <a:rPr lang="en-US" altLang="zh-CN" sz="1700" dirty="0"/>
            </a:br>
            <a:r>
              <a:rPr lang="en-US" altLang="zh-CN" sz="1700" dirty="0"/>
              <a:t>	</a:t>
            </a:r>
            <a:r>
              <a:rPr lang="en-US" altLang="zh-CN" sz="1400" dirty="0">
                <a:hlinkClick r:id="rId4"/>
              </a:rPr>
              <a:t>https://standards.ieee.org/about/policies/opman/sect6.html</a:t>
            </a:r>
            <a:br>
              <a:rPr lang="en-US" altLang="zh-CN" sz="1400" dirty="0"/>
            </a:br>
            <a:endParaRPr lang="en-US" altLang="zh-CN" sz="1400" dirty="0"/>
          </a:p>
          <a:p>
            <a:pPr lvl="2">
              <a:buSzPct val="150000"/>
            </a:pPr>
            <a:r>
              <a:rPr lang="en-US" altLang="zh-CN" sz="1800" dirty="0"/>
              <a:t>IEEE SA Copyright Permission</a:t>
            </a:r>
            <a:r>
              <a:rPr lang="zh-CN" altLang="en-US" sz="1800" dirty="0"/>
              <a:t>（</a:t>
            </a:r>
            <a:r>
              <a:rPr lang="en-US" altLang="zh-CN" sz="1800" dirty="0"/>
              <a:t>letter template</a:t>
            </a:r>
            <a:r>
              <a:rPr lang="zh-CN" altLang="en-US" sz="1800" dirty="0"/>
              <a:t>）</a:t>
            </a:r>
            <a:endParaRPr lang="en-US" altLang="zh-CN" sz="1800" dirty="0"/>
          </a:p>
          <a:p>
            <a:pPr lvl="3">
              <a:buSzPct val="150000"/>
            </a:pPr>
            <a:r>
              <a:rPr lang="en-US" altLang="zh-CN" sz="1400" dirty="0">
                <a:hlinkClick r:id="rId5"/>
              </a:rPr>
              <a:t>https://standards.ieee.org/content/dam/ieee-standards/standards/web/documents/other/permissionltrs.zip</a:t>
            </a:r>
            <a:br>
              <a:rPr lang="en-US" altLang="zh-CN" sz="1400" dirty="0"/>
            </a:br>
            <a:endParaRPr lang="en-US" altLang="zh-CN" sz="1400" dirty="0"/>
          </a:p>
          <a:p>
            <a:pPr lvl="2">
              <a:buSzPct val="150000"/>
            </a:pPr>
            <a:r>
              <a:rPr lang="en-US" altLang="zh-CN" sz="1800" dirty="0"/>
              <a:t>IEEE SA Best Practices for IEEE Standards Development </a:t>
            </a:r>
          </a:p>
          <a:p>
            <a:pPr lvl="3">
              <a:buSzPct val="150000"/>
            </a:pPr>
            <a:r>
              <a:rPr lang="en-US" altLang="zh-CN" sz="1400" dirty="0">
                <a:hlinkClick r:id="rId6"/>
              </a:rPr>
              <a:t>http://standards.ieee.org/develop/policies/best_practices_for_ieee_standards_development_051215.pdf</a:t>
            </a:r>
            <a:br>
              <a:rPr lang="en-US" altLang="zh-CN" sz="1400" dirty="0"/>
            </a:br>
            <a:endParaRPr lang="en-US" altLang="zh-CN" sz="1400" dirty="0"/>
          </a:p>
          <a:p>
            <a:pPr lvl="2">
              <a:buSzPct val="150000"/>
            </a:pPr>
            <a:r>
              <a:rPr lang="en-US" altLang="zh-CN" sz="1800" dirty="0"/>
              <a:t>Distribution of Draft Standards (see 6.1.3 of the SASB Operations Manual)</a:t>
            </a:r>
          </a:p>
          <a:p>
            <a:pPr lvl="3">
              <a:buSzPct val="150000"/>
            </a:pPr>
            <a:r>
              <a:rPr lang="en-US" altLang="zh-CN" sz="1400" dirty="0">
                <a:hlinkClick r:id="rId4"/>
              </a:rPr>
              <a:t>https://standards.ieee.org/about/policies/opman/sect6.html</a:t>
            </a:r>
            <a:endParaRPr lang="en-US" altLang="zh-CN" sz="1400" dirty="0"/>
          </a:p>
          <a:p>
            <a:pPr lvl="2">
              <a:buSzPct val="150000"/>
            </a:pPr>
            <a:r>
              <a:rPr lang="en-US" altLang="zh-CN" sz="1800" dirty="0"/>
              <a:t>IEEE SA Copyright FAQs</a:t>
            </a:r>
          </a:p>
          <a:p>
            <a:pPr lvl="3">
              <a:buSzPct val="150000"/>
            </a:pPr>
            <a:r>
              <a:rPr lang="en-US" altLang="zh-CN" sz="1400" dirty="0">
                <a:hlinkClick r:id="rId7"/>
              </a:rPr>
              <a:t>http://standards.ieee.org/faqs/copyrights.html/</a:t>
            </a:r>
            <a:endParaRPr lang="en-US" altLang="zh-CN" sz="1400" dirty="0"/>
          </a:p>
        </p:txBody>
      </p:sp>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742950"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algn="ctr">
              <a:spcBef>
                <a:spcPct val="0"/>
              </a:spcBef>
              <a:buClrTx/>
              <a:buSzTx/>
              <a:buFontTx/>
              <a:buNone/>
            </a:pPr>
            <a:endParaRPr lang="en-GB" altLang="en-US" sz="2400" b="1" u="sng">
              <a:latin typeface="Helvetica" panose="020B0604020202020204" pitchFamily="34" charset="0"/>
            </a:endParaRPr>
          </a:p>
        </p:txBody>
      </p:sp>
      <p:sp>
        <p:nvSpPr>
          <p:cNvPr id="11268" name="Rectangle 4"/>
          <p:cNvSpPr>
            <a:spLocks noChangeArrowheads="1"/>
          </p:cNvSpPr>
          <p:nvPr/>
        </p:nvSpPr>
        <p:spPr bwMode="auto">
          <a:xfrm>
            <a:off x="1636542" y="869853"/>
            <a:ext cx="8229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505" indent="-230505" eaLnBrk="0" hangingPunct="0">
              <a:spcBef>
                <a:spcPct val="20000"/>
              </a:spcBef>
              <a:buClr>
                <a:srgbClr val="CC3300"/>
              </a:buClr>
              <a:buSzPct val="50000"/>
              <a:buFont typeface="Monotype Sorts"/>
              <a:buChar char="l"/>
              <a:defRPr sz="3200">
                <a:solidFill>
                  <a:srgbClr val="000099"/>
                </a:solidFill>
                <a:latin typeface="Arial" panose="020B0604020202020204" pitchFamily="34" charset="0"/>
              </a:defRPr>
            </a:lvl1pPr>
            <a:lvl2pPr marL="630555" indent="-285750" eaLnBrk="0" hangingPunct="0">
              <a:spcBef>
                <a:spcPct val="20000"/>
              </a:spcBef>
              <a:buClr>
                <a:srgbClr val="CC3300"/>
              </a:buClr>
              <a:buSzPct val="50000"/>
              <a:buFont typeface="Monotype Sorts"/>
              <a:buChar char="l"/>
              <a:defRPr sz="2800">
                <a:solidFill>
                  <a:srgbClr val="000099"/>
                </a:solidFill>
                <a:latin typeface="Arial" panose="020B0604020202020204" pitchFamily="34" charset="0"/>
              </a:defRPr>
            </a:lvl2pPr>
            <a:lvl3pPr marL="1143000" indent="-228600" eaLnBrk="0" hangingPunct="0">
              <a:spcBef>
                <a:spcPct val="20000"/>
              </a:spcBef>
              <a:buClr>
                <a:srgbClr val="CC3300"/>
              </a:buClr>
              <a:buSzPct val="50000"/>
              <a:buFont typeface="Monotype Sorts"/>
              <a:buChar char="l"/>
              <a:defRPr sz="2400">
                <a:solidFill>
                  <a:srgbClr val="000099"/>
                </a:solidFill>
                <a:latin typeface="Arial" panose="020B0604020202020204" pitchFamily="34" charset="0"/>
              </a:defRPr>
            </a:lvl3pPr>
            <a:lvl4pPr marL="16002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4pPr>
            <a:lvl5pPr marL="2057400" indent="-228600" eaLnBrk="0" hangingPunct="0">
              <a:spcBef>
                <a:spcPct val="20000"/>
              </a:spcBef>
              <a:buClr>
                <a:srgbClr val="CC3300"/>
              </a:buClr>
              <a:buSzPct val="50000"/>
              <a:buFont typeface="Monotype Sorts"/>
              <a:buChar char="l"/>
              <a:defRPr sz="2000">
                <a:solidFill>
                  <a:srgbClr val="000099"/>
                </a:solidFill>
                <a:latin typeface="Arial" panose="020B0604020202020204" pitchFamily="34" charset="0"/>
              </a:defRPr>
            </a:lvl5pPr>
            <a:lvl6pPr marL="25146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6pPr>
            <a:lvl7pPr marL="29718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7pPr>
            <a:lvl8pPr marL="34290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8pPr>
            <a:lvl9pPr marL="3886200" indent="-228600" eaLnBrk="0" fontAlgn="base" hangingPunct="0">
              <a:spcBef>
                <a:spcPct val="20000"/>
              </a:spcBef>
              <a:spcAft>
                <a:spcPct val="0"/>
              </a:spcAft>
              <a:buClr>
                <a:srgbClr val="CC3300"/>
              </a:buClr>
              <a:buSzPct val="50000"/>
              <a:buFont typeface="Monotype Sorts"/>
              <a:buChar char="l"/>
              <a:defRPr sz="2000">
                <a:solidFill>
                  <a:srgbClr val="000099"/>
                </a:solidFill>
                <a:latin typeface="Arial" panose="020B0604020202020204" pitchFamily="34" charset="0"/>
              </a:defRPr>
            </a:lvl9pPr>
          </a:lstStyle>
          <a:p>
            <a:pPr lvl="1">
              <a:lnSpc>
                <a:spcPct val="90000"/>
              </a:lnSpc>
              <a:spcBef>
                <a:spcPct val="0"/>
              </a:spcBef>
              <a:buFont typeface="Monotype Sorts"/>
              <a:buNone/>
            </a:pPr>
            <a:endParaRPr lang="en-US" altLang="en-US" sz="2000" b="1" i="1" dirty="0">
              <a:solidFill>
                <a:schemeClr val="tx1"/>
              </a:solidFill>
              <a:latin typeface="Calibri" panose="020F0502020204030204" pitchFamily="34" charset="0"/>
              <a:cs typeface="Calibri" panose="020F0502020204030204" pitchFamily="34" charset="0"/>
            </a:endParaRPr>
          </a:p>
        </p:txBody>
      </p:sp>
      <p:sp>
        <p:nvSpPr>
          <p:cNvPr id="2" name="灯片编号占位符 1"/>
          <p:cNvSpPr>
            <a:spLocks noGrp="1"/>
          </p:cNvSpPr>
          <p:nvPr>
            <p:ph type="sldNum" sz="quarter" idx="11"/>
          </p:nvPr>
        </p:nvSpPr>
        <p:spPr/>
        <p:txBody>
          <a:bodyPr/>
          <a:lstStyle/>
          <a:p>
            <a:pPr>
              <a:defRPr/>
            </a:pPr>
            <a:fld id="{A5B1E9C8-DB28-4CE8-909B-C1EAE1CB45AD}" type="slidenum">
              <a:rPr lang="en-US"/>
              <a:t>13</a:t>
            </a:fld>
            <a:endParaRPr lang="en-US" dirty="0"/>
          </a:p>
        </p:txBody>
      </p:sp>
    </p:spTree>
    <p:extLst>
      <p:ext uri="{BB962C8B-B14F-4D97-AF65-F5344CB8AC3E}">
        <p14:creationId xmlns:p14="http://schemas.microsoft.com/office/powerpoint/2010/main" val="403513643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a typeface="MS PGothic" panose="020B0600070205080204" charset="-128"/>
                <a:cs typeface="Times New Roman" panose="02020603050405020304" pitchFamily="18" charset="0"/>
              </a:rPr>
              <a:t>Resources</a:t>
            </a:r>
            <a:endParaRPr lang="en-US" dirty="0"/>
          </a:p>
        </p:txBody>
      </p:sp>
      <p:sp>
        <p:nvSpPr>
          <p:cNvPr id="4099" name="Content Placeholder 2"/>
          <p:cNvSpPr>
            <a:spLocks noGrp="1"/>
          </p:cNvSpPr>
          <p:nvPr>
            <p:ph idx="1"/>
          </p:nvPr>
        </p:nvSpPr>
        <p:spPr/>
        <p:txBody>
          <a:bodyPr/>
          <a:lstStyle/>
          <a:p>
            <a:pPr>
              <a:buFont typeface="Arial" panose="020B0604020202020204" pitchFamily="34" charset="0"/>
              <a:buChar char="•"/>
            </a:pPr>
            <a:r>
              <a:rPr lang="en-US" altLang="en-US" sz="2400" b="1" dirty="0"/>
              <a:t>Training Videos</a:t>
            </a:r>
          </a:p>
          <a:p>
            <a:pPr lvl="1">
              <a:buFont typeface="Arial" panose="020B0604020202020204" pitchFamily="34" charset="0"/>
              <a:buChar char="•"/>
            </a:pPr>
            <a:r>
              <a:rPr lang="en-US" altLang="en-US" sz="1800" dirty="0">
                <a:hlinkClick r:id="rId3"/>
              </a:rPr>
              <a:t>How to Run an Individual Working Group</a:t>
            </a:r>
            <a:endParaRPr lang="en-US" altLang="en-US" sz="1800" dirty="0"/>
          </a:p>
          <a:p>
            <a:pPr lvl="1">
              <a:buFont typeface="Arial" panose="020B0604020202020204" pitchFamily="34" charset="0"/>
              <a:buChar char="•"/>
            </a:pPr>
            <a:r>
              <a:rPr lang="en-US" altLang="en-US" sz="1800" dirty="0">
                <a:hlinkClick r:id="rId4"/>
              </a:rPr>
              <a:t>How to Run an Entity Working Group</a:t>
            </a:r>
            <a:endParaRPr lang="en-US" altLang="en-US" sz="1800" dirty="0"/>
          </a:p>
          <a:p>
            <a:pPr marL="457200" lvl="1" indent="0" eaLnBrk="1" hangingPunct="1">
              <a:lnSpc>
                <a:spcPct val="90000"/>
              </a:lnSpc>
              <a:spcBef>
                <a:spcPts val="0"/>
              </a:spcBef>
              <a:buNone/>
            </a:pPr>
            <a:endParaRPr lang="en-US" sz="1600" dirty="0">
              <a:cs typeface="Times New Roman" panose="02020603050405020304" pitchFamily="18" charset="0"/>
            </a:endParaRPr>
          </a:p>
          <a:p>
            <a:pPr eaLnBrk="1" hangingPunct="1">
              <a:lnSpc>
                <a:spcPct val="90000"/>
              </a:lnSpc>
              <a:spcBef>
                <a:spcPts val="0"/>
              </a:spcBef>
              <a:buFont typeface="Arial" panose="020B0604020202020204" pitchFamily="34" charset="0"/>
              <a:buChar char="•"/>
            </a:pPr>
            <a:endParaRPr lang="en-US" sz="2400" dirty="0">
              <a:cs typeface="Times New Roman" panose="02020603050405020304" pitchFamily="18" charset="0"/>
            </a:endParaRPr>
          </a:p>
          <a:p>
            <a:pPr eaLnBrk="1" hangingPunct="1">
              <a:lnSpc>
                <a:spcPct val="90000"/>
              </a:lnSpc>
              <a:spcBef>
                <a:spcPts val="0"/>
              </a:spcBef>
              <a:buFont typeface="Arial" panose="020B0604020202020204" pitchFamily="34" charset="0"/>
              <a:buChar char="•"/>
            </a:pPr>
            <a:r>
              <a:rPr lang="en-US" sz="2400" b="1" dirty="0">
                <a:cs typeface="Times New Roman" panose="02020603050405020304" pitchFamily="18" charset="0"/>
              </a:rPr>
              <a:t>Bylaws and Procedures</a:t>
            </a:r>
          </a:p>
          <a:p>
            <a:pPr lvl="1" eaLnBrk="1" hangingPunct="1">
              <a:lnSpc>
                <a:spcPct val="90000"/>
              </a:lnSpc>
              <a:spcBef>
                <a:spcPts val="0"/>
              </a:spcBef>
              <a:buFont typeface="Arial" panose="020B0604020202020204" pitchFamily="34" charset="0"/>
              <a:buChar char="•"/>
            </a:pPr>
            <a:r>
              <a:rPr lang="en-US" sz="1800" dirty="0">
                <a:cs typeface="Times New Roman" panose="02020603050405020304" pitchFamily="18" charset="0"/>
              </a:rPr>
              <a:t>IEEE-SA Standards Board Bylaws</a:t>
            </a:r>
          </a:p>
          <a:p>
            <a:pPr marL="857250" lvl="3" indent="0" eaLnBrk="1" hangingPunct="1">
              <a:lnSpc>
                <a:spcPct val="90000"/>
              </a:lnSpc>
              <a:spcBef>
                <a:spcPts val="0"/>
              </a:spcBef>
            </a:pPr>
            <a:r>
              <a:rPr lang="en-US" sz="1800" dirty="0">
                <a:cs typeface="Times New Roman" panose="02020603050405020304" pitchFamily="18" charset="0"/>
                <a:hlinkClick r:id="rId5"/>
              </a:rPr>
              <a:t>http://standards.ieee.org/develop/policies/bylaws/</a:t>
            </a:r>
            <a:endParaRPr lang="en-US" sz="1800" dirty="0">
              <a:cs typeface="Times New Roman" panose="02020603050405020304" pitchFamily="18" charset="0"/>
            </a:endParaRPr>
          </a:p>
          <a:p>
            <a:pPr lvl="1" eaLnBrk="1" hangingPunct="1">
              <a:lnSpc>
                <a:spcPct val="90000"/>
              </a:lnSpc>
              <a:spcBef>
                <a:spcPts val="0"/>
              </a:spcBef>
              <a:buFont typeface="Arial" panose="020B0604020202020204" pitchFamily="34" charset="0"/>
              <a:buChar char="•"/>
            </a:pPr>
            <a:endParaRPr lang="en-US" sz="1800" dirty="0">
              <a:cs typeface="Times New Roman" panose="02020603050405020304" pitchFamily="18" charset="0"/>
            </a:endParaRPr>
          </a:p>
          <a:p>
            <a:pPr lvl="1" eaLnBrk="1" hangingPunct="1">
              <a:lnSpc>
                <a:spcPct val="90000"/>
              </a:lnSpc>
              <a:spcBef>
                <a:spcPts val="0"/>
              </a:spcBef>
              <a:buFont typeface="Arial" panose="020B0604020202020204" pitchFamily="34" charset="0"/>
              <a:buChar char="•"/>
            </a:pPr>
            <a:r>
              <a:rPr lang="en-US" sz="1800" dirty="0">
                <a:cs typeface="Times New Roman" panose="02020603050405020304" pitchFamily="18" charset="0"/>
              </a:rPr>
              <a:t>IEEE-SA Standards Board Operations Manual</a:t>
            </a:r>
          </a:p>
          <a:p>
            <a:pPr marL="857250" lvl="3" indent="0" eaLnBrk="1" hangingPunct="1">
              <a:lnSpc>
                <a:spcPct val="90000"/>
              </a:lnSpc>
              <a:spcBef>
                <a:spcPts val="0"/>
              </a:spcBef>
            </a:pPr>
            <a:r>
              <a:rPr lang="en-US" sz="1800" dirty="0">
                <a:cs typeface="Times New Roman" panose="02020603050405020304" pitchFamily="18" charset="0"/>
                <a:hlinkClick r:id="rId6"/>
              </a:rPr>
              <a:t>http://standards.ieee.org/develop/policies/opman/</a:t>
            </a:r>
            <a:endParaRPr lang="en-US" sz="1800" dirty="0">
              <a:cs typeface="Times New Roman" panose="02020603050405020304" pitchFamily="18" charset="0"/>
            </a:endParaRPr>
          </a:p>
          <a:p>
            <a:pPr lvl="1" eaLnBrk="1" hangingPunct="1">
              <a:lnSpc>
                <a:spcPct val="90000"/>
              </a:lnSpc>
              <a:spcBef>
                <a:spcPts val="0"/>
              </a:spcBef>
              <a:buFont typeface="Arial" panose="020B0604020202020204" pitchFamily="34" charset="0"/>
              <a:buChar char="•"/>
            </a:pPr>
            <a:endParaRPr lang="en-US" sz="1800" dirty="0">
              <a:cs typeface="Times New Roman" panose="02020603050405020304" pitchFamily="18" charset="0"/>
            </a:endParaRPr>
          </a:p>
          <a:p>
            <a:pPr lvl="1" eaLnBrk="1" hangingPunct="1">
              <a:lnSpc>
                <a:spcPct val="90000"/>
              </a:lnSpc>
              <a:spcBef>
                <a:spcPts val="0"/>
              </a:spcBef>
              <a:buFont typeface="Arial" panose="020B0604020202020204" pitchFamily="34" charset="0"/>
              <a:buChar char="•"/>
            </a:pPr>
            <a:r>
              <a:rPr lang="en-US" sz="1800" dirty="0">
                <a:cs typeface="Times New Roman" panose="02020603050405020304" pitchFamily="18" charset="0"/>
              </a:rPr>
              <a:t>IEEE Baseline Operational Procedures</a:t>
            </a:r>
          </a:p>
          <a:p>
            <a:pPr marL="800100" lvl="2" indent="0" eaLnBrk="1" hangingPunct="1">
              <a:lnSpc>
                <a:spcPct val="90000"/>
              </a:lnSpc>
              <a:spcBef>
                <a:spcPts val="0"/>
              </a:spcBef>
              <a:buNone/>
            </a:pPr>
            <a:r>
              <a:rPr lang="en-US" sz="1800" dirty="0">
                <a:cs typeface="Times New Roman" panose="02020603050405020304" pitchFamily="18" charset="0"/>
                <a:hlinkClick r:id="rId7"/>
              </a:rPr>
              <a:t>http://standards.ieee.org/about/sasb/audcom/bops.html</a:t>
            </a:r>
            <a:endParaRPr lang="en-US" sz="1800" dirty="0">
              <a:cs typeface="Times New Roman" panose="02020603050405020304" pitchFamily="18" charset="0"/>
            </a:endParaRPr>
          </a:p>
          <a:p>
            <a:pPr marL="457200" lvl="1" indent="0" eaLnBrk="1" hangingPunct="1">
              <a:lnSpc>
                <a:spcPct val="90000"/>
              </a:lnSpc>
              <a:spcBef>
                <a:spcPts val="0"/>
              </a:spcBef>
              <a:buNone/>
            </a:pPr>
            <a:endParaRPr lang="en-US" sz="1600" dirty="0">
              <a:latin typeface="Times New Roman" panose="02020603050405020304" pitchFamily="18" charset="0"/>
              <a:cs typeface="Times New Roman" panose="02020603050405020304" pitchFamily="18" charset="0"/>
            </a:endParaRPr>
          </a:p>
        </p:txBody>
      </p:sp>
      <p:sp>
        <p:nvSpPr>
          <p:cNvPr id="3" name="灯片编号占位符 2"/>
          <p:cNvSpPr>
            <a:spLocks noGrp="1"/>
          </p:cNvSpPr>
          <p:nvPr>
            <p:ph type="sldNum" sz="quarter" idx="11"/>
          </p:nvPr>
        </p:nvSpPr>
        <p:spPr/>
        <p:txBody>
          <a:bodyPr/>
          <a:lstStyle/>
          <a:p>
            <a:pPr>
              <a:defRPr/>
            </a:pPr>
            <a:fld id="{A5B1E9C8-DB28-4CE8-909B-C1EAE1CB45AD}" type="slidenum">
              <a:rPr lang="en-US"/>
              <a:t>14</a:t>
            </a:fld>
            <a:endParaRPr lang="en-US" dirty="0"/>
          </a:p>
        </p:txBody>
      </p:sp>
    </p:spTree>
    <p:extLst>
      <p:ext uri="{BB962C8B-B14F-4D97-AF65-F5344CB8AC3E}">
        <p14:creationId xmlns:p14="http://schemas.microsoft.com/office/powerpoint/2010/main" val="65704653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0674"/>
            <a:ext cx="10363200" cy="1143000"/>
          </a:xfrm>
        </p:spPr>
        <p:txBody>
          <a:bodyPr/>
          <a:lstStyle/>
          <a:p>
            <a:r>
              <a:rPr lang="en-US" dirty="0">
                <a:ea typeface="MS PGothic" panose="020B0600070205080204" charset="-128"/>
                <a:cs typeface="Times New Roman" panose="02020603050405020304" pitchFamily="18" charset="0"/>
              </a:rPr>
              <a:t>WG Policies and Procedure</a:t>
            </a:r>
            <a:endParaRPr lang="en-US" dirty="0"/>
          </a:p>
        </p:txBody>
      </p:sp>
      <p:sp>
        <p:nvSpPr>
          <p:cNvPr id="3" name="灯片编号占位符 2"/>
          <p:cNvSpPr>
            <a:spLocks noGrp="1"/>
          </p:cNvSpPr>
          <p:nvPr>
            <p:ph type="sldNum" sz="quarter" idx="11"/>
          </p:nvPr>
        </p:nvSpPr>
        <p:spPr/>
        <p:txBody>
          <a:bodyPr/>
          <a:lstStyle/>
          <a:p>
            <a:pPr>
              <a:defRPr/>
            </a:pPr>
            <a:fld id="{A5B1E9C8-DB28-4CE8-909B-C1EAE1CB45AD}" type="slidenum">
              <a:rPr lang="en-US"/>
              <a:t>15</a:t>
            </a:fld>
            <a:endParaRPr lang="en-US" dirty="0"/>
          </a:p>
        </p:txBody>
      </p:sp>
      <p:sp>
        <p:nvSpPr>
          <p:cNvPr id="9" name="文本框 8">
            <a:extLst>
              <a:ext uri="{FF2B5EF4-FFF2-40B4-BE49-F238E27FC236}">
                <a16:creationId xmlns:a16="http://schemas.microsoft.com/office/drawing/2014/main" id="{165BE975-5C70-4C4C-8012-8D211BC00387}"/>
              </a:ext>
            </a:extLst>
          </p:cNvPr>
          <p:cNvSpPr txBox="1"/>
          <p:nvPr/>
        </p:nvSpPr>
        <p:spPr>
          <a:xfrm>
            <a:off x="60959" y="1107942"/>
            <a:ext cx="8318695" cy="461665"/>
          </a:xfrm>
          <a:prstGeom prst="rect">
            <a:avLst/>
          </a:prstGeom>
          <a:noFill/>
        </p:spPr>
        <p:txBody>
          <a:bodyPr wrap="square">
            <a:spAutoFit/>
          </a:bodyPr>
          <a:lstStyle/>
          <a:p>
            <a:pPr lvl="2">
              <a:buSzPct val="150000"/>
            </a:pPr>
            <a:r>
              <a:rPr lang="en-US" altLang="zh-CN" sz="2400" dirty="0"/>
              <a:t>Introduced by </a:t>
            </a:r>
            <a:r>
              <a:rPr lang="en-US" altLang="zh-CN" sz="2400" dirty="0" err="1"/>
              <a:t>Zengrui</a:t>
            </a:r>
            <a:r>
              <a:rPr lang="en-US" altLang="zh-CN" sz="2400" dirty="0"/>
              <a:t> Huang from SGCC</a:t>
            </a:r>
          </a:p>
        </p:txBody>
      </p:sp>
      <p:pic>
        <p:nvPicPr>
          <p:cNvPr id="4" name="图片 3">
            <a:hlinkClick r:id="rId3" action="ppaction://hlinkfile"/>
            <a:extLst>
              <a:ext uri="{FF2B5EF4-FFF2-40B4-BE49-F238E27FC236}">
                <a16:creationId xmlns:a16="http://schemas.microsoft.com/office/drawing/2014/main" id="{7584A7EA-CBAE-42B0-9E84-22F932984170}"/>
              </a:ext>
            </a:extLst>
          </p:cNvPr>
          <p:cNvPicPr>
            <a:picLocks noChangeAspect="1"/>
          </p:cNvPicPr>
          <p:nvPr/>
        </p:nvPicPr>
        <p:blipFill>
          <a:blip r:embed="rId4"/>
          <a:stretch>
            <a:fillRect/>
          </a:stretch>
        </p:blipFill>
        <p:spPr>
          <a:xfrm>
            <a:off x="4094385" y="1771413"/>
            <a:ext cx="3610021" cy="4400788"/>
          </a:xfrm>
          <a:prstGeom prst="rect">
            <a:avLst/>
          </a:prstGeom>
        </p:spPr>
      </p:pic>
    </p:spTree>
    <p:extLst>
      <p:ext uri="{BB962C8B-B14F-4D97-AF65-F5344CB8AC3E}">
        <p14:creationId xmlns:p14="http://schemas.microsoft.com/office/powerpoint/2010/main" val="2080761783"/>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16</a:t>
            </a:fld>
            <a:endParaRPr lang="en-US" dirty="0"/>
          </a:p>
        </p:txBody>
      </p:sp>
      <p:sp>
        <p:nvSpPr>
          <p:cNvPr id="3" name="标题 2">
            <a:extLst>
              <a:ext uri="{FF2B5EF4-FFF2-40B4-BE49-F238E27FC236}">
                <a16:creationId xmlns:a16="http://schemas.microsoft.com/office/drawing/2014/main" id="{2BE59CFA-2F5D-4F33-94FF-A971E2E0B5F3}"/>
              </a:ext>
            </a:extLst>
          </p:cNvPr>
          <p:cNvSpPr>
            <a:spLocks noGrp="1"/>
          </p:cNvSpPr>
          <p:nvPr>
            <p:ph type="title"/>
          </p:nvPr>
        </p:nvSpPr>
        <p:spPr/>
        <p:txBody>
          <a:bodyPr/>
          <a:lstStyle/>
          <a:p>
            <a:r>
              <a:rPr lang="en-US" altLang="zh-CN" dirty="0"/>
              <a:t>Approval of WG Policies and Procedures for P2938</a:t>
            </a:r>
            <a:endParaRPr lang="zh-CN" altLang="en-US" dirty="0"/>
          </a:p>
        </p:txBody>
      </p:sp>
      <p:sp>
        <p:nvSpPr>
          <p:cNvPr id="8" name="Rectangle 1">
            <a:extLst>
              <a:ext uri="{FF2B5EF4-FFF2-40B4-BE49-F238E27FC236}">
                <a16:creationId xmlns:a16="http://schemas.microsoft.com/office/drawing/2014/main" id="{7B20C657-CF08-4A05-878A-3312D7B767A8}"/>
              </a:ext>
            </a:extLst>
          </p:cNvPr>
          <p:cNvSpPr>
            <a:spLocks noChangeArrowheads="1"/>
          </p:cNvSpPr>
          <p:nvPr/>
        </p:nvSpPr>
        <p:spPr bwMode="auto">
          <a:xfrm>
            <a:off x="370450" y="1935302"/>
            <a:ext cx="116480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en-US" altLang="zh-CN" sz="2000" b="1" dirty="0">
                <a:solidFill>
                  <a:schemeClr val="tx1"/>
                </a:solidFill>
                <a:latin typeface="+mn-lt"/>
                <a:ea typeface="MS PGothic" panose="020B0600070205080204" charset="-128"/>
              </a:rPr>
              <a:t>Motion:</a:t>
            </a:r>
          </a:p>
          <a:p>
            <a:pPr eaLnBrk="1" hangingPunct="1"/>
            <a:r>
              <a:rPr lang="en-US" altLang="zh-CN" sz="2000" b="1" dirty="0">
                <a:solidFill>
                  <a:schemeClr val="tx1"/>
                </a:solidFill>
                <a:latin typeface="+mn-lt"/>
                <a:ea typeface="MS PGothic" panose="020B0600070205080204" charset="-128"/>
              </a:rPr>
              <a:t>Approve the Policies and Procedures for Economic Evaluation of Voltage Sags.</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Moved: xxx, entity name </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Seconded: xxx, entity name</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(Procedural, required ≥ 50%)</a:t>
            </a:r>
          </a:p>
          <a:p>
            <a:pPr eaLnBrk="1" hangingPunct="1"/>
            <a:endParaRPr lang="en-US" altLang="zh-CN" sz="2000" dirty="0">
              <a:solidFill>
                <a:schemeClr val="tx1"/>
              </a:solidFill>
              <a:latin typeface="+mn-lt"/>
              <a:ea typeface="MS PGothic" panose="020B0600070205080204" charset="-128"/>
            </a:endParaRPr>
          </a:p>
          <a:p>
            <a:pPr eaLnBrk="1" hangingPunct="1"/>
            <a:endParaRPr lang="en-US" altLang="zh-CN" sz="2000" dirty="0">
              <a:solidFill>
                <a:schemeClr val="tx1"/>
              </a:solidFill>
              <a:latin typeface="+mn-lt"/>
              <a:ea typeface="MS PGothic" panose="020B0600070205080204" charset="-128"/>
            </a:endParaRPr>
          </a:p>
        </p:txBody>
      </p:sp>
    </p:spTree>
    <p:extLst>
      <p:ext uri="{BB962C8B-B14F-4D97-AF65-F5344CB8AC3E}">
        <p14:creationId xmlns:p14="http://schemas.microsoft.com/office/powerpoint/2010/main" val="3940944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ctr"/>
            <a:r>
              <a:rPr lang="en-US" dirty="0"/>
              <a:t>Call for self-nomination for P2938 WG leadership positions</a:t>
            </a:r>
          </a:p>
        </p:txBody>
      </p:sp>
      <p:sp>
        <p:nvSpPr>
          <p:cNvPr id="3" name="Content Placeholder 2"/>
          <p:cNvSpPr>
            <a:spLocks noGrp="1"/>
          </p:cNvSpPr>
          <p:nvPr>
            <p:ph idx="1"/>
          </p:nvPr>
        </p:nvSpPr>
        <p:spPr/>
        <p:txBody>
          <a:bodyPr/>
          <a:lstStyle/>
          <a:p>
            <a:r>
              <a:rPr lang="en-US" dirty="0"/>
              <a:t>1 Vice-Chairs, tbd</a:t>
            </a:r>
          </a:p>
          <a:p>
            <a:r>
              <a:rPr lang="en-US" dirty="0"/>
              <a:t>1 Secretary, tbd</a:t>
            </a:r>
          </a:p>
          <a:p>
            <a:r>
              <a:rPr lang="en-US" dirty="0"/>
              <a:t>1 Editor, tbd</a:t>
            </a:r>
          </a:p>
          <a:p>
            <a:pPr marL="0" indent="0">
              <a:buNone/>
            </a:pPr>
            <a:endParaRPr lang="en-US" dirty="0"/>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17</a:t>
            </a:fld>
            <a:endParaRPr lang="en-US" dirty="0"/>
          </a:p>
        </p:txBody>
      </p:sp>
    </p:spTree>
    <p:extLst>
      <p:ext uri="{BB962C8B-B14F-4D97-AF65-F5344CB8AC3E}">
        <p14:creationId xmlns:p14="http://schemas.microsoft.com/office/powerpoint/2010/main" val="2466758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18</a:t>
            </a:fld>
            <a:endParaRPr lang="en-US" dirty="0"/>
          </a:p>
        </p:txBody>
      </p:sp>
      <p:sp>
        <p:nvSpPr>
          <p:cNvPr id="3" name="标题 2">
            <a:extLst>
              <a:ext uri="{FF2B5EF4-FFF2-40B4-BE49-F238E27FC236}">
                <a16:creationId xmlns:a16="http://schemas.microsoft.com/office/drawing/2014/main" id="{2BE59CFA-2F5D-4F33-94FF-A971E2E0B5F3}"/>
              </a:ext>
            </a:extLst>
          </p:cNvPr>
          <p:cNvSpPr>
            <a:spLocks noGrp="1"/>
          </p:cNvSpPr>
          <p:nvPr>
            <p:ph type="title"/>
          </p:nvPr>
        </p:nvSpPr>
        <p:spPr/>
        <p:txBody>
          <a:bodyPr/>
          <a:lstStyle/>
          <a:p>
            <a:r>
              <a:rPr lang="en-US" altLang="zh-CN" dirty="0"/>
              <a:t>Vice-Chairs nomination for P2938 WG </a:t>
            </a:r>
            <a:endParaRPr lang="zh-CN" altLang="en-US" dirty="0"/>
          </a:p>
        </p:txBody>
      </p:sp>
      <p:sp>
        <p:nvSpPr>
          <p:cNvPr id="8" name="Rectangle 1">
            <a:extLst>
              <a:ext uri="{FF2B5EF4-FFF2-40B4-BE49-F238E27FC236}">
                <a16:creationId xmlns:a16="http://schemas.microsoft.com/office/drawing/2014/main" id="{7B20C657-CF08-4A05-878A-3312D7B767A8}"/>
              </a:ext>
            </a:extLst>
          </p:cNvPr>
          <p:cNvSpPr>
            <a:spLocks noChangeArrowheads="1"/>
          </p:cNvSpPr>
          <p:nvPr/>
        </p:nvSpPr>
        <p:spPr bwMode="auto">
          <a:xfrm>
            <a:off x="370450" y="1935302"/>
            <a:ext cx="116480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en-US" altLang="zh-CN" sz="2000" b="1" dirty="0">
                <a:solidFill>
                  <a:schemeClr val="tx1"/>
                </a:solidFill>
                <a:latin typeface="+mn-lt"/>
                <a:ea typeface="MS PGothic" panose="020B0600070205080204" charset="-128"/>
              </a:rPr>
              <a:t>Motion:</a:t>
            </a:r>
          </a:p>
          <a:p>
            <a:pPr eaLnBrk="1" hangingPunct="1"/>
            <a:r>
              <a:rPr lang="en-US" altLang="zh-CN" sz="2000" b="1" dirty="0">
                <a:solidFill>
                  <a:schemeClr val="tx1"/>
                </a:solidFill>
                <a:latin typeface="+mn-lt"/>
                <a:ea typeface="MS PGothic" panose="020B0600070205080204" charset="-128"/>
              </a:rPr>
              <a:t>Approve Ying Wang from Sichuan University as the Vice-Chairs of P2938.</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Moved: xxx, entity name </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Seconded: xxx, entity name</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(Procedural, required ≥ 50%)</a:t>
            </a:r>
          </a:p>
          <a:p>
            <a:pPr eaLnBrk="1" hangingPunct="1"/>
            <a:endParaRPr lang="en-US" altLang="zh-CN" sz="2000" dirty="0">
              <a:solidFill>
                <a:schemeClr val="tx1"/>
              </a:solidFill>
              <a:latin typeface="+mn-lt"/>
              <a:ea typeface="MS PGothic" panose="020B0600070205080204" charset="-128"/>
            </a:endParaRPr>
          </a:p>
          <a:p>
            <a:pPr eaLnBrk="1" hangingPunct="1"/>
            <a:endParaRPr lang="en-US" altLang="zh-CN" sz="2000" dirty="0">
              <a:solidFill>
                <a:schemeClr val="tx1"/>
              </a:solidFill>
              <a:latin typeface="+mn-lt"/>
              <a:ea typeface="MS PGothic" panose="020B0600070205080204" charset="-128"/>
            </a:endParaRPr>
          </a:p>
        </p:txBody>
      </p:sp>
    </p:spTree>
    <p:extLst>
      <p:ext uri="{BB962C8B-B14F-4D97-AF65-F5344CB8AC3E}">
        <p14:creationId xmlns:p14="http://schemas.microsoft.com/office/powerpoint/2010/main" val="6193877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19</a:t>
            </a:fld>
            <a:endParaRPr lang="en-US" dirty="0"/>
          </a:p>
        </p:txBody>
      </p:sp>
      <p:sp>
        <p:nvSpPr>
          <p:cNvPr id="3" name="标题 2">
            <a:extLst>
              <a:ext uri="{FF2B5EF4-FFF2-40B4-BE49-F238E27FC236}">
                <a16:creationId xmlns:a16="http://schemas.microsoft.com/office/drawing/2014/main" id="{2BE59CFA-2F5D-4F33-94FF-A971E2E0B5F3}"/>
              </a:ext>
            </a:extLst>
          </p:cNvPr>
          <p:cNvSpPr>
            <a:spLocks noGrp="1"/>
          </p:cNvSpPr>
          <p:nvPr>
            <p:ph type="title"/>
          </p:nvPr>
        </p:nvSpPr>
        <p:spPr/>
        <p:txBody>
          <a:bodyPr/>
          <a:lstStyle/>
          <a:p>
            <a:r>
              <a:rPr lang="en-US" altLang="zh-CN" dirty="0"/>
              <a:t>Secretary nomination for P2938 WG </a:t>
            </a:r>
            <a:endParaRPr lang="zh-CN" altLang="en-US" dirty="0"/>
          </a:p>
        </p:txBody>
      </p:sp>
      <p:sp>
        <p:nvSpPr>
          <p:cNvPr id="8" name="Rectangle 1">
            <a:extLst>
              <a:ext uri="{FF2B5EF4-FFF2-40B4-BE49-F238E27FC236}">
                <a16:creationId xmlns:a16="http://schemas.microsoft.com/office/drawing/2014/main" id="{7B20C657-CF08-4A05-878A-3312D7B767A8}"/>
              </a:ext>
            </a:extLst>
          </p:cNvPr>
          <p:cNvSpPr>
            <a:spLocks noChangeArrowheads="1"/>
          </p:cNvSpPr>
          <p:nvPr/>
        </p:nvSpPr>
        <p:spPr bwMode="auto">
          <a:xfrm>
            <a:off x="370450" y="1935302"/>
            <a:ext cx="1164804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en-US" altLang="zh-CN" sz="2000" b="1" dirty="0">
                <a:solidFill>
                  <a:schemeClr val="tx1"/>
                </a:solidFill>
                <a:latin typeface="+mn-lt"/>
                <a:ea typeface="MS PGothic" panose="020B0600070205080204" charset="-128"/>
              </a:rPr>
              <a:t>Motion:</a:t>
            </a:r>
          </a:p>
          <a:p>
            <a:pPr eaLnBrk="1" hangingPunct="1"/>
            <a:r>
              <a:rPr lang="en-US" altLang="zh-CN" sz="2000" b="1" dirty="0">
                <a:solidFill>
                  <a:schemeClr val="tx1"/>
                </a:solidFill>
                <a:latin typeface="+mn-lt"/>
                <a:ea typeface="MS PGothic" panose="020B0600070205080204" charset="-128"/>
              </a:rPr>
              <a:t>Approve </a:t>
            </a:r>
            <a:r>
              <a:rPr lang="en-US" altLang="zh-CN" sz="2000" b="1" dirty="0" err="1">
                <a:solidFill>
                  <a:schemeClr val="tx1"/>
                </a:solidFill>
                <a:latin typeface="+mn-lt"/>
                <a:ea typeface="MS PGothic" panose="020B0600070205080204" charset="-128"/>
              </a:rPr>
              <a:t>Ke</a:t>
            </a:r>
            <a:r>
              <a:rPr lang="en-US" altLang="zh-CN" sz="2000" b="1" dirty="0">
                <a:solidFill>
                  <a:schemeClr val="tx1"/>
                </a:solidFill>
                <a:latin typeface="+mn-lt"/>
                <a:ea typeface="MS PGothic" panose="020B0600070205080204" charset="-128"/>
              </a:rPr>
              <a:t> Zhou from China Southern Power Grid Company as the Secretary of P2938.</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Moved: xxx, entity name </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Seconded: xxx, entity name</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(Procedural, required ≥ 50%)</a:t>
            </a:r>
          </a:p>
          <a:p>
            <a:pPr eaLnBrk="1" hangingPunct="1"/>
            <a:endParaRPr lang="en-US" altLang="zh-CN" sz="2000" dirty="0">
              <a:solidFill>
                <a:schemeClr val="tx1"/>
              </a:solidFill>
              <a:latin typeface="+mn-lt"/>
              <a:ea typeface="MS PGothic" panose="020B0600070205080204" charset="-128"/>
            </a:endParaRPr>
          </a:p>
          <a:p>
            <a:pPr eaLnBrk="1" hangingPunct="1"/>
            <a:endParaRPr lang="en-US" altLang="zh-CN" sz="2000" dirty="0">
              <a:solidFill>
                <a:schemeClr val="tx1"/>
              </a:solidFill>
              <a:latin typeface="+mn-lt"/>
              <a:ea typeface="MS PGothic" panose="020B0600070205080204" charset="-128"/>
            </a:endParaRPr>
          </a:p>
        </p:txBody>
      </p:sp>
    </p:spTree>
    <p:extLst>
      <p:ext uri="{BB962C8B-B14F-4D97-AF65-F5344CB8AC3E}">
        <p14:creationId xmlns:p14="http://schemas.microsoft.com/office/powerpoint/2010/main" val="2697124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altLang="en-US" sz="3600" dirty="0">
                <a:solidFill>
                  <a:srgbClr val="003F7E"/>
                </a:solidFill>
                <a:ea typeface="+mj-ea"/>
              </a:rPr>
              <a:t>Welcome Speech</a:t>
            </a:r>
            <a:endParaRPr lang="zh-CN" altLang="en-US" sz="3600" dirty="0">
              <a:solidFill>
                <a:srgbClr val="003F7E"/>
              </a:solidFill>
              <a:ea typeface="+mj-ea"/>
            </a:endParaRPr>
          </a:p>
        </p:txBody>
      </p:sp>
      <p:graphicFrame>
        <p:nvGraphicFramePr>
          <p:cNvPr id="6" name="Content Placeholder 3"/>
          <p:cNvGraphicFramePr/>
          <p:nvPr>
            <p:extLst>
              <p:ext uri="{D42A27DB-BD31-4B8C-83A1-F6EECF244321}">
                <p14:modId xmlns:p14="http://schemas.microsoft.com/office/powerpoint/2010/main" val="4175159836"/>
              </p:ext>
            </p:extLst>
          </p:nvPr>
        </p:nvGraphicFramePr>
        <p:xfrm>
          <a:off x="584331" y="1752600"/>
          <a:ext cx="10940560" cy="4413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灯片编号占位符 1"/>
          <p:cNvSpPr>
            <a:spLocks noGrp="1"/>
          </p:cNvSpPr>
          <p:nvPr>
            <p:ph type="sldNum" sz="quarter" idx="11"/>
          </p:nvPr>
        </p:nvSpPr>
        <p:spPr/>
        <p:txBody>
          <a:bodyPr/>
          <a:lstStyle/>
          <a:p>
            <a:pPr>
              <a:defRPr/>
            </a:pPr>
            <a:fld id="{A5B1E9C8-DB28-4CE8-909B-C1EAE1CB45AD}" type="slidenum">
              <a:rPr lang="en-US"/>
              <a:t>2</a:t>
            </a:fld>
            <a:endParaRPr lang="en-US" dirty="0"/>
          </a:p>
        </p:txBody>
      </p:sp>
    </p:spTree>
    <p:extLst>
      <p:ext uri="{BB962C8B-B14F-4D97-AF65-F5344CB8AC3E}">
        <p14:creationId xmlns:p14="http://schemas.microsoft.com/office/powerpoint/2010/main" val="7470710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20</a:t>
            </a:fld>
            <a:endParaRPr lang="en-US" dirty="0"/>
          </a:p>
        </p:txBody>
      </p:sp>
      <p:sp>
        <p:nvSpPr>
          <p:cNvPr id="3" name="标题 2">
            <a:extLst>
              <a:ext uri="{FF2B5EF4-FFF2-40B4-BE49-F238E27FC236}">
                <a16:creationId xmlns:a16="http://schemas.microsoft.com/office/drawing/2014/main" id="{2BE59CFA-2F5D-4F33-94FF-A971E2E0B5F3}"/>
              </a:ext>
            </a:extLst>
          </p:cNvPr>
          <p:cNvSpPr>
            <a:spLocks noGrp="1"/>
          </p:cNvSpPr>
          <p:nvPr>
            <p:ph type="title"/>
          </p:nvPr>
        </p:nvSpPr>
        <p:spPr/>
        <p:txBody>
          <a:bodyPr/>
          <a:lstStyle/>
          <a:p>
            <a:r>
              <a:rPr lang="en-US" altLang="zh-CN" dirty="0"/>
              <a:t>Editor nomination for P2938 WG </a:t>
            </a:r>
            <a:endParaRPr lang="zh-CN" altLang="en-US" dirty="0"/>
          </a:p>
        </p:txBody>
      </p:sp>
      <p:sp>
        <p:nvSpPr>
          <p:cNvPr id="8" name="Rectangle 1">
            <a:extLst>
              <a:ext uri="{FF2B5EF4-FFF2-40B4-BE49-F238E27FC236}">
                <a16:creationId xmlns:a16="http://schemas.microsoft.com/office/drawing/2014/main" id="{7B20C657-CF08-4A05-878A-3312D7B767A8}"/>
              </a:ext>
            </a:extLst>
          </p:cNvPr>
          <p:cNvSpPr>
            <a:spLocks noChangeArrowheads="1"/>
          </p:cNvSpPr>
          <p:nvPr/>
        </p:nvSpPr>
        <p:spPr bwMode="auto">
          <a:xfrm>
            <a:off x="370450" y="1935302"/>
            <a:ext cx="1164804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en-US" altLang="zh-CN" sz="2000" b="1" dirty="0">
                <a:solidFill>
                  <a:schemeClr val="tx1"/>
                </a:solidFill>
                <a:latin typeface="+mn-lt"/>
                <a:ea typeface="MS PGothic" panose="020B0600070205080204" charset="-128"/>
              </a:rPr>
              <a:t>Motion:</a:t>
            </a:r>
          </a:p>
          <a:p>
            <a:pPr eaLnBrk="1" hangingPunct="1"/>
            <a:r>
              <a:rPr lang="en-US" altLang="zh-CN" sz="2000" b="1" dirty="0">
                <a:solidFill>
                  <a:schemeClr val="tx1"/>
                </a:solidFill>
                <a:latin typeface="+mn-lt"/>
                <a:ea typeface="MS PGothic" panose="020B0600070205080204" charset="-128"/>
              </a:rPr>
              <a:t>Approve </a:t>
            </a:r>
            <a:r>
              <a:rPr lang="en-US" altLang="zh-CN" sz="2000" b="1" dirty="0" err="1">
                <a:solidFill>
                  <a:schemeClr val="tx1"/>
                </a:solidFill>
                <a:latin typeface="+mn-lt"/>
                <a:ea typeface="MS PGothic" panose="020B0600070205080204" charset="-128"/>
              </a:rPr>
              <a:t>Zenrui</a:t>
            </a:r>
            <a:r>
              <a:rPr lang="en-US" altLang="zh-CN" sz="2000" b="1" dirty="0">
                <a:solidFill>
                  <a:schemeClr val="tx1"/>
                </a:solidFill>
                <a:latin typeface="+mn-lt"/>
                <a:ea typeface="MS PGothic" panose="020B0600070205080204" charset="-128"/>
              </a:rPr>
              <a:t> Huang from State Grid Corporation of China as the Editor of P2938.</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Moved: xxx, entity name </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Seconded: xxx, entity name</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(Procedural, required ≥ 50%)</a:t>
            </a:r>
          </a:p>
          <a:p>
            <a:pPr eaLnBrk="1" hangingPunct="1"/>
            <a:endParaRPr lang="en-US" altLang="zh-CN" sz="2000" dirty="0">
              <a:solidFill>
                <a:schemeClr val="tx1"/>
              </a:solidFill>
              <a:latin typeface="+mn-lt"/>
              <a:ea typeface="MS PGothic" panose="020B0600070205080204" charset="-128"/>
            </a:endParaRPr>
          </a:p>
          <a:p>
            <a:pPr eaLnBrk="1" hangingPunct="1"/>
            <a:endParaRPr lang="en-US" altLang="zh-CN" sz="2000" dirty="0">
              <a:solidFill>
                <a:schemeClr val="tx1"/>
              </a:solidFill>
              <a:latin typeface="+mn-lt"/>
              <a:ea typeface="MS PGothic" panose="020B0600070205080204" charset="-128"/>
            </a:endParaRPr>
          </a:p>
        </p:txBody>
      </p:sp>
    </p:spTree>
    <p:extLst>
      <p:ext uri="{BB962C8B-B14F-4D97-AF65-F5344CB8AC3E}">
        <p14:creationId xmlns:p14="http://schemas.microsoft.com/office/powerpoint/2010/main" val="18181844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914400" y="1554480"/>
            <a:ext cx="10363200" cy="4114800"/>
          </a:xfrm>
        </p:spPr>
        <p:txBody>
          <a:bodyPr/>
          <a:lstStyle/>
          <a:p>
            <a:pPr lvl="0" fontAlgn="ctr"/>
            <a:r>
              <a:rPr lang="en-US" dirty="0">
                <a:solidFill>
                  <a:srgbClr val="FF0000"/>
                </a:solidFill>
              </a:rPr>
              <a:t>Introductions of standard background and outline</a:t>
            </a:r>
          </a:p>
          <a:p>
            <a:pPr lvl="1" fontAlgn="ctr"/>
            <a:r>
              <a:rPr lang="en-US" altLang="zh-CN" dirty="0">
                <a:solidFill>
                  <a:srgbClr val="FF0000"/>
                </a:solidFill>
              </a:rPr>
              <a:t>Overview of approved Project Authorization Request </a:t>
            </a:r>
          </a:p>
          <a:p>
            <a:pPr lvl="1" fontAlgn="ctr"/>
            <a:r>
              <a:rPr lang="en-US" altLang="zh-CN" dirty="0">
                <a:solidFill>
                  <a:srgbClr val="FF0000"/>
                </a:solidFill>
              </a:rPr>
              <a:t>Technical scope introduction</a:t>
            </a:r>
          </a:p>
          <a:p>
            <a:pPr lvl="1" fontAlgn="ctr"/>
            <a:r>
              <a:rPr lang="en-US" altLang="zh-CN" dirty="0">
                <a:solidFill>
                  <a:srgbClr val="FF0000"/>
                </a:solidFill>
              </a:rPr>
              <a:t>Discussion of tentative timeline of P2938</a:t>
            </a:r>
            <a:endParaRPr lang="en-US" dirty="0">
              <a:solidFill>
                <a:srgbClr val="FF0000"/>
              </a:solidFill>
            </a:endParaRPr>
          </a:p>
          <a:p>
            <a:pPr fontAlgn="ctr"/>
            <a:r>
              <a:rPr lang="de-DE" altLang="zh-CN" dirty="0"/>
              <a:t>T</a:t>
            </a:r>
            <a:r>
              <a:rPr lang="en-US" altLang="zh-CN" dirty="0" err="1"/>
              <a:t>echnique</a:t>
            </a:r>
            <a:r>
              <a:rPr lang="en-US" altLang="zh-CN" dirty="0"/>
              <a:t> </a:t>
            </a:r>
            <a:r>
              <a:rPr lang="de-DE" altLang="zh-CN" dirty="0"/>
              <a:t>Discussion </a:t>
            </a:r>
          </a:p>
          <a:p>
            <a:pPr lvl="1" fontAlgn="ctr"/>
            <a:r>
              <a:rPr lang="en-US" altLang="zh-CN" dirty="0"/>
              <a:t>Main structure of P2938</a:t>
            </a:r>
          </a:p>
          <a:p>
            <a:pPr lvl="1" fontAlgn="ctr"/>
            <a:r>
              <a:rPr lang="en-US" altLang="zh-CN" dirty="0"/>
              <a:t>The organization of P2938</a:t>
            </a:r>
          </a:p>
          <a:p>
            <a:pPr lvl="0" fontAlgn="ctr"/>
            <a:r>
              <a:rPr lang="en-US" dirty="0"/>
              <a:t>Next steps/ </a:t>
            </a:r>
            <a:r>
              <a:rPr lang="en-US" altLang="zh-CN" dirty="0"/>
              <a:t>web or </a:t>
            </a:r>
            <a:r>
              <a:rPr lang="en-US" dirty="0"/>
              <a:t>in-person meeting</a:t>
            </a:r>
          </a:p>
          <a:p>
            <a:pPr lvl="0" fontAlgn="ctr"/>
            <a:r>
              <a:rPr lang="en-US" dirty="0"/>
              <a:t>Adjournment</a:t>
            </a:r>
          </a:p>
          <a:p>
            <a:endParaRPr lang="en-US" dirty="0"/>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48857313"/>
              </p:ext>
            </p:extLst>
          </p:nvPr>
        </p:nvGraphicFramePr>
        <p:xfrm>
          <a:off x="914400" y="1863305"/>
          <a:ext cx="10558732" cy="3524621"/>
        </p:xfrm>
        <a:graphic>
          <a:graphicData uri="http://schemas.openxmlformats.org/drawingml/2006/table">
            <a:tbl>
              <a:tblPr firstRow="1" firstCol="1" bandRow="1"/>
              <a:tblGrid>
                <a:gridCol w="2419025">
                  <a:extLst>
                    <a:ext uri="{9D8B030D-6E8A-4147-A177-3AD203B41FA5}">
                      <a16:colId xmlns:a16="http://schemas.microsoft.com/office/drawing/2014/main" val="20000"/>
                    </a:ext>
                  </a:extLst>
                </a:gridCol>
                <a:gridCol w="1114733">
                  <a:extLst>
                    <a:ext uri="{9D8B030D-6E8A-4147-A177-3AD203B41FA5}">
                      <a16:colId xmlns:a16="http://schemas.microsoft.com/office/drawing/2014/main" val="20001"/>
                    </a:ext>
                  </a:extLst>
                </a:gridCol>
                <a:gridCol w="827227">
                  <a:extLst>
                    <a:ext uri="{9D8B030D-6E8A-4147-A177-3AD203B41FA5}">
                      <a16:colId xmlns:a16="http://schemas.microsoft.com/office/drawing/2014/main" val="20002"/>
                    </a:ext>
                  </a:extLst>
                </a:gridCol>
                <a:gridCol w="1752815">
                  <a:extLst>
                    <a:ext uri="{9D8B030D-6E8A-4147-A177-3AD203B41FA5}">
                      <a16:colId xmlns:a16="http://schemas.microsoft.com/office/drawing/2014/main" val="20003"/>
                    </a:ext>
                  </a:extLst>
                </a:gridCol>
                <a:gridCol w="2222466">
                  <a:extLst>
                    <a:ext uri="{9D8B030D-6E8A-4147-A177-3AD203B41FA5}">
                      <a16:colId xmlns:a16="http://schemas.microsoft.com/office/drawing/2014/main" val="20004"/>
                    </a:ext>
                  </a:extLst>
                </a:gridCol>
                <a:gridCol w="2222466">
                  <a:extLst>
                    <a:ext uri="{9D8B030D-6E8A-4147-A177-3AD203B41FA5}">
                      <a16:colId xmlns:a16="http://schemas.microsoft.com/office/drawing/2014/main" val="20005"/>
                    </a:ext>
                  </a:extLst>
                </a:gridCol>
              </a:tblGrid>
              <a:tr h="440578">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Project</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Scope</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Status</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Lead</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Joint Sponsors / Liaisons</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spcBef>
                          <a:spcPts val="0"/>
                        </a:spcBef>
                        <a:spcAft>
                          <a:spcPts val="0"/>
                        </a:spcAft>
                      </a:pPr>
                      <a:r>
                        <a:rPr lang="en-US" sz="1600" b="1">
                          <a:effectLst/>
                          <a:latin typeface="Calibri" panose="020F0502020204030204" pitchFamily="34" charset="0"/>
                          <a:ea typeface="Calibri" panose="020F0502020204030204" pitchFamily="34" charset="0"/>
                        </a:rPr>
                        <a:t>Next Steps</a:t>
                      </a:r>
                      <a:endParaRPr lang="en-US" sz="160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0000"/>
                  </a:ext>
                </a:extLst>
              </a:tr>
              <a:tr h="3084043">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P2938 - Guide for Economic Loss Evaluation of Sensitive Industrial Customers Caused by</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Voltage Sags </a:t>
                      </a:r>
                    </a:p>
                    <a:p>
                      <a:pPr marL="0" marR="0">
                        <a:spcBef>
                          <a:spcPts val="0"/>
                        </a:spcBef>
                        <a:spcAft>
                          <a:spcPts val="0"/>
                        </a:spcAft>
                      </a:pPr>
                      <a:r>
                        <a:rPr lang="en-US" sz="1600" u="sng" dirty="0">
                          <a:solidFill>
                            <a:srgbClr val="0563C1"/>
                          </a:solidFill>
                          <a:effectLst/>
                          <a:latin typeface="Calibri" panose="020F0502020204030204" pitchFamily="34" charset="0"/>
                          <a:ea typeface="Calibri" panose="020F0502020204030204" pitchFamily="34" charset="0"/>
                          <a:hlinkClick r:id="rId2"/>
                        </a:rPr>
                        <a:t>Link on myProject</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b="1" dirty="0">
                          <a:effectLst/>
                          <a:latin typeface="Calibri" panose="020F0502020204030204" pitchFamily="34" charset="0"/>
                          <a:ea typeface="Calibri" panose="020F0502020204030204" pitchFamily="34" charset="0"/>
                        </a:rPr>
                        <a:t>Guide</a:t>
                      </a:r>
                      <a:r>
                        <a:rPr lang="en-US" sz="1600" dirty="0">
                          <a:effectLst/>
                          <a:latin typeface="Calibri" panose="020F0502020204030204" pitchFamily="34" charset="0"/>
                          <a:ea typeface="Calibri" panose="020F0502020204030204" pitchFamily="34" charset="0"/>
                        </a:rPr>
                        <a:t> on Economic Evaluating and Testing</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a:t>
                      </a:r>
                      <a:r>
                        <a:rPr lang="en-US" sz="1600" b="1" u="sng" dirty="0">
                          <a:solidFill>
                            <a:srgbClr val="0563C1"/>
                          </a:solidFill>
                          <a:effectLst/>
                          <a:latin typeface="Calibri" panose="020F0502020204030204" pitchFamily="34" charset="0"/>
                          <a:ea typeface="Calibri" panose="020F0502020204030204" pitchFamily="34" charset="0"/>
                          <a:hlinkClick r:id="rId3"/>
                        </a:rPr>
                        <a:t>Entity</a:t>
                      </a:r>
                      <a:r>
                        <a:rPr lang="en-US" sz="1600" u="sng" dirty="0">
                          <a:solidFill>
                            <a:srgbClr val="0563C1"/>
                          </a:solidFill>
                          <a:effectLst/>
                          <a:latin typeface="Calibri" panose="020F0502020204030204" pitchFamily="34" charset="0"/>
                          <a:ea typeface="Calibri" panose="020F0502020204030204" pitchFamily="34" charset="0"/>
                          <a:hlinkClick r:id="rId3"/>
                        </a:rPr>
                        <a:t> Project</a:t>
                      </a:r>
                      <a:r>
                        <a:rPr lang="en-US" sz="1600" dirty="0">
                          <a:effectLst/>
                          <a:latin typeface="Calibri" panose="020F0502020204030204" pitchFamily="34" charset="0"/>
                          <a:ea typeface="Calibri" panose="020F0502020204030204" pitchFamily="34" charset="0"/>
                        </a:rPr>
                        <a:t>)</a:t>
                      </a: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Approved by NESCOM/SASB on 9/2</a:t>
                      </a:r>
                      <a:r>
                        <a:rPr lang="en-US" altLang="zh-CN" sz="1600" dirty="0">
                          <a:effectLst/>
                          <a:latin typeface="Calibri" panose="020F0502020204030204" pitchFamily="34" charset="0"/>
                          <a:ea typeface="Calibri" panose="020F0502020204030204" pitchFamily="34" charset="0"/>
                        </a:rPr>
                        <a:t>4</a:t>
                      </a:r>
                      <a:r>
                        <a:rPr lang="en-US" sz="1600" dirty="0">
                          <a:effectLst/>
                          <a:latin typeface="Calibri" panose="020F0502020204030204" pitchFamily="34" charset="0"/>
                          <a:ea typeface="Calibri" panose="020F0502020204030204" pitchFamily="34" charset="0"/>
                        </a:rPr>
                        <a:t>/</a:t>
                      </a:r>
                      <a:r>
                        <a:rPr lang="en-US" altLang="zh-CN" sz="1600" dirty="0">
                          <a:effectLst/>
                          <a:latin typeface="Calibri" panose="020F0502020204030204" pitchFamily="34" charset="0"/>
                          <a:ea typeface="Calibri" panose="020F0502020204030204" pitchFamily="34" charset="0"/>
                        </a:rPr>
                        <a:t>2020</a:t>
                      </a:r>
                      <a:r>
                        <a:rPr lang="en-US" sz="1600" dirty="0">
                          <a:effectLst/>
                          <a:latin typeface="Calibri" panose="020F0502020204030204" pitchFamily="34" charset="0"/>
                          <a:ea typeface="Calibri" panose="020F0502020204030204" pitchFamily="34" charset="0"/>
                        </a:rPr>
                        <a:t>.</a:t>
                      </a: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c/o China State Grid</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Dr. P</a:t>
                      </a:r>
                      <a:r>
                        <a:rPr lang="en-US" altLang="zh-CN" sz="1600" dirty="0">
                          <a:effectLst/>
                          <a:latin typeface="Calibri" panose="020F0502020204030204" pitchFamily="34" charset="0"/>
                          <a:ea typeface="Calibri" panose="020F0502020204030204" pitchFamily="34" charset="0"/>
                        </a:rPr>
                        <a:t>an Hu</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Hubei Electric Power Company Limited  Research Institute</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+86 </a:t>
                      </a:r>
                      <a:r>
                        <a:rPr lang="en-US" altLang="zh-CN" sz="1600" dirty="0">
                          <a:effectLst/>
                          <a:latin typeface="Calibri" panose="020F0502020204030204" pitchFamily="34" charset="0"/>
                          <a:ea typeface="Calibri" panose="020F0502020204030204" pitchFamily="34" charset="0"/>
                        </a:rPr>
                        <a:t>15629060628</a:t>
                      </a: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altLang="zh-CN" sz="1600" u="sng" dirty="0">
                          <a:solidFill>
                            <a:srgbClr val="0563C1"/>
                          </a:solidFill>
                          <a:effectLst/>
                          <a:latin typeface="Calibri" panose="020F0502020204030204" pitchFamily="34" charset="0"/>
                          <a:ea typeface="Calibri" panose="020F0502020204030204" pitchFamily="34" charset="0"/>
                          <a:hlinkClick r:id="rId4"/>
                        </a:rPr>
                        <a:t>hup21</a:t>
                      </a:r>
                      <a:r>
                        <a:rPr lang="en-US" sz="1600" u="sng" dirty="0">
                          <a:solidFill>
                            <a:srgbClr val="0563C1"/>
                          </a:solidFill>
                          <a:effectLst/>
                          <a:latin typeface="Calibri" panose="020F0502020204030204" pitchFamily="34" charset="0"/>
                          <a:ea typeface="Calibri" panose="020F0502020204030204" pitchFamily="34" charset="0"/>
                          <a:hlinkClick r:id="rId4"/>
                        </a:rPr>
                        <a:t>@</a:t>
                      </a:r>
                      <a:r>
                        <a:rPr lang="en-US" altLang="zh-CN" sz="1600" u="sng" dirty="0">
                          <a:solidFill>
                            <a:srgbClr val="0563C1"/>
                          </a:solidFill>
                          <a:effectLst/>
                          <a:latin typeface="Calibri" panose="020F0502020204030204" pitchFamily="34" charset="0"/>
                          <a:ea typeface="Calibri" panose="020F0502020204030204" pitchFamily="34" charset="0"/>
                          <a:hlinkClick r:id="rId4"/>
                        </a:rPr>
                        <a:t>hb</a:t>
                      </a:r>
                      <a:r>
                        <a:rPr lang="en-US" sz="1600" u="sng" dirty="0">
                          <a:solidFill>
                            <a:srgbClr val="0563C1"/>
                          </a:solidFill>
                          <a:effectLst/>
                          <a:latin typeface="Calibri" panose="020F0502020204030204" pitchFamily="34" charset="0"/>
                          <a:ea typeface="Calibri" panose="020F0502020204030204" pitchFamily="34" charset="0"/>
                          <a:hlinkClick r:id="rId4"/>
                        </a:rPr>
                        <a:t>.sgcc.com.cn</a:t>
                      </a:r>
                      <a:endParaRPr lang="en-US" sz="1600" u="sng" dirty="0">
                        <a:solidFill>
                          <a:srgbClr val="0563C1"/>
                        </a:solidFill>
                        <a:effectLst/>
                        <a:latin typeface="Calibri" panose="020F0502020204030204" pitchFamily="34" charset="0"/>
                        <a:ea typeface="Calibri" panose="020F0502020204030204" pitchFamily="34" charset="0"/>
                      </a:endParaRPr>
                    </a:p>
                    <a:p>
                      <a:pPr marL="0" marR="0" algn="l" defTabSz="457200" rtl="0" eaLnBrk="1" latinLnBrk="0" hangingPunct="1">
                        <a:spcBef>
                          <a:spcPts val="0"/>
                        </a:spcBef>
                        <a:spcAft>
                          <a:spcPts val="0"/>
                        </a:spcAft>
                      </a:pPr>
                      <a:r>
                        <a:rPr lang="en-US" altLang="zh-CN" sz="1600" u="sng" kern="1200" dirty="0">
                          <a:solidFill>
                            <a:srgbClr val="0563C1"/>
                          </a:solidFill>
                          <a:effectLst/>
                          <a:latin typeface="Calibri" panose="020F0502020204030204" pitchFamily="34" charset="0"/>
                          <a:ea typeface="Calibri" panose="020F0502020204030204" pitchFamily="34" charset="0"/>
                          <a:cs typeface="+mn-cs"/>
                        </a:rPr>
                        <a:t>hupanwin@whu.edu.cn</a:t>
                      </a:r>
                      <a:endParaRPr lang="en-US" sz="1600" u="sng" kern="1200" dirty="0">
                        <a:solidFill>
                          <a:srgbClr val="0563C1"/>
                        </a:solidFill>
                        <a:effectLst/>
                        <a:latin typeface="Calibri" panose="020F0502020204030204" pitchFamily="34" charset="0"/>
                        <a:ea typeface="Calibri" panose="020F0502020204030204" pitchFamily="34" charset="0"/>
                        <a:cs typeface="+mn-cs"/>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Calibri" panose="020F0502020204030204" pitchFamily="34" charset="0"/>
                          <a:ea typeface="Calibri" panose="020F0502020204030204" pitchFamily="34" charset="0"/>
                        </a:rPr>
                        <a:t>T</a:t>
                      </a:r>
                      <a:r>
                        <a:rPr lang="en-US" altLang="zh-CN" sz="1600" dirty="0">
                          <a:effectLst/>
                          <a:latin typeface="Calibri" panose="020F0502020204030204" pitchFamily="34" charset="0"/>
                          <a:ea typeface="Calibri" panose="020F0502020204030204" pitchFamily="34" charset="0"/>
                        </a:rPr>
                        <a:t>&amp;D-Sponsor</a:t>
                      </a:r>
                      <a:endParaRPr lang="en-US" sz="1600" dirty="0">
                        <a:effectLst/>
                        <a:latin typeface="Calibri" panose="020F0502020204030204" pitchFamily="34" charset="0"/>
                        <a:ea typeface="Calibri" panose="020F0502020204030204" pitchFamily="34" charset="0"/>
                      </a:endParaRP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6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600" dirty="0">
                          <a:effectLst/>
                          <a:latin typeface="Calibri" panose="020F0502020204030204" pitchFamily="34" charset="0"/>
                          <a:ea typeface="Calibri" panose="020F0502020204030204" pitchFamily="34" charset="0"/>
                        </a:rPr>
                        <a:t>Convene </a:t>
                      </a:r>
                      <a:r>
                        <a:rPr lang="en-US" altLang="zh-CN" sz="1600" dirty="0">
                          <a:effectLst/>
                          <a:latin typeface="Calibri" panose="020F0502020204030204" pitchFamily="34" charset="0"/>
                          <a:ea typeface="Calibri" panose="020F0502020204030204" pitchFamily="34" charset="0"/>
                        </a:rPr>
                        <a:t>four </a:t>
                      </a:r>
                      <a:r>
                        <a:rPr lang="en-US" sz="1600" dirty="0">
                          <a:effectLst/>
                          <a:latin typeface="Calibri" panose="020F0502020204030204" pitchFamily="34" charset="0"/>
                          <a:ea typeface="Calibri" panose="020F0502020204030204" pitchFamily="34" charset="0"/>
                        </a:rPr>
                        <a:t>WG </a:t>
                      </a:r>
                      <a:r>
                        <a:rPr lang="en-US" altLang="zh-CN" sz="1600" dirty="0">
                          <a:effectLst/>
                          <a:latin typeface="Calibri" panose="020F0502020204030204" pitchFamily="34" charset="0"/>
                          <a:ea typeface="Calibri" panose="020F0502020204030204" pitchFamily="34" charset="0"/>
                        </a:rPr>
                        <a:t>meetings </a:t>
                      </a:r>
                      <a:r>
                        <a:rPr lang="en-US" sz="1600" dirty="0">
                          <a:effectLst/>
                          <a:latin typeface="Calibri" panose="020F0502020204030204" pitchFamily="34" charset="0"/>
                          <a:ea typeface="Calibri" panose="020F0502020204030204" pitchFamily="34" charset="0"/>
                        </a:rPr>
                        <a:t>at 20</a:t>
                      </a:r>
                      <a:r>
                        <a:rPr lang="en-US" altLang="zh-CN" sz="1600" dirty="0">
                          <a:effectLst/>
                          <a:latin typeface="Calibri" panose="020F0502020204030204" pitchFamily="34" charset="0"/>
                          <a:ea typeface="Calibri" panose="020F0502020204030204" pitchFamily="34" charset="0"/>
                        </a:rPr>
                        <a:t>21</a:t>
                      </a:r>
                    </a:p>
                  </a:txBody>
                  <a:tcPr marL="57083" marR="570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 name="Title 1"/>
          <p:cNvSpPr>
            <a:spLocks noGrp="1"/>
          </p:cNvSpPr>
          <p:nvPr>
            <p:ph type="title"/>
          </p:nvPr>
        </p:nvSpPr>
        <p:spPr/>
        <p:txBody>
          <a:bodyPr/>
          <a:lstStyle/>
          <a:p>
            <a:r>
              <a:rPr lang="en-US" sz="3600" dirty="0"/>
              <a:t>New IEEE Project Authorization Requests</a:t>
            </a:r>
          </a:p>
        </p:txBody>
      </p:sp>
      <p:graphicFrame>
        <p:nvGraphicFramePr>
          <p:cNvPr id="9" name="Object 8"/>
          <p:cNvGraphicFramePr>
            <a:graphicFrameLocks noChangeAspect="1"/>
          </p:cNvGraphicFramePr>
          <p:nvPr>
            <p:extLst>
              <p:ext uri="{D42A27DB-BD31-4B8C-83A1-F6EECF244321}">
                <p14:modId xmlns:p14="http://schemas.microsoft.com/office/powerpoint/2010/main" val="2989829688"/>
              </p:ext>
            </p:extLst>
          </p:nvPr>
        </p:nvGraphicFramePr>
        <p:xfrm>
          <a:off x="2218007" y="4301916"/>
          <a:ext cx="1222607" cy="1031575"/>
        </p:xfrm>
        <a:graphic>
          <a:graphicData uri="http://schemas.openxmlformats.org/presentationml/2006/ole">
            <mc:AlternateContent xmlns:mc="http://schemas.openxmlformats.org/markup-compatibility/2006">
              <mc:Choice xmlns:v="urn:schemas-microsoft-com:vml" Requires="v">
                <p:oleObj name="Acrobat Document" showAsIcon="1" r:id="rId5" imgW="914400" imgH="771525" progId="AcroExch.Document.11">
                  <p:embed/>
                </p:oleObj>
              </mc:Choice>
              <mc:Fallback>
                <p:oleObj name="Acrobat Document" showAsIcon="1" r:id="rId5" imgW="914400" imgH="771525" progId="AcroExch.Document.11">
                  <p:embed/>
                  <p:pic>
                    <p:nvPicPr>
                      <p:cNvPr id="0" name="图片 1272"/>
                      <p:cNvPicPr/>
                      <p:nvPr/>
                    </p:nvPicPr>
                    <p:blipFill>
                      <a:blip r:embed="rId6"/>
                      <a:stretch>
                        <a:fillRect/>
                      </a:stretch>
                    </p:blipFill>
                    <p:spPr>
                      <a:xfrm>
                        <a:off x="2218007" y="4301916"/>
                        <a:ext cx="1222607" cy="1031575"/>
                      </a:xfrm>
                      <a:prstGeom prst="rect">
                        <a:avLst/>
                      </a:prstGeom>
                    </p:spPr>
                  </p:pic>
                </p:oleObj>
              </mc:Fallback>
            </mc:AlternateContent>
          </a:graphicData>
        </a:graphic>
      </p:graphicFrame>
      <p:sp>
        <p:nvSpPr>
          <p:cNvPr id="3" name="灯片编号占位符 2"/>
          <p:cNvSpPr>
            <a:spLocks noGrp="1"/>
          </p:cNvSpPr>
          <p:nvPr>
            <p:ph type="sldNum" sz="quarter" idx="11"/>
          </p:nvPr>
        </p:nvSpPr>
        <p:spPr/>
        <p:txBody>
          <a:bodyPr/>
          <a:lstStyle/>
          <a:p>
            <a:pPr>
              <a:defRPr/>
            </a:pPr>
            <a:fld id="{E5039A30-150A-4DA1-AC47-53FC8CEF9050}" type="slidenum">
              <a:rPr lang="en-US"/>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8554" y="320674"/>
            <a:ext cx="10714892" cy="942535"/>
          </a:xfrm>
        </p:spPr>
        <p:txBody>
          <a:bodyPr anchor="t">
            <a:noAutofit/>
          </a:bodyPr>
          <a:lstStyle/>
          <a:p>
            <a:r>
              <a:rPr lang="en-US" sz="2400" u="sng" dirty="0"/>
              <a:t>IEEE P2938:</a:t>
            </a:r>
            <a:r>
              <a:rPr lang="en-US" sz="2400" dirty="0"/>
              <a:t> Guide for Economic Loss Evaluation of Sensitive Industrial Customers Caused by Voltage Sags </a:t>
            </a:r>
            <a:br>
              <a:rPr lang="en-US" sz="2400" dirty="0"/>
            </a:br>
            <a:endParaRPr lang="en-US" sz="2400" dirty="0"/>
          </a:p>
        </p:txBody>
      </p:sp>
      <p:sp>
        <p:nvSpPr>
          <p:cNvPr id="3" name="Content Placeholder 2"/>
          <p:cNvSpPr>
            <a:spLocks noGrp="1"/>
          </p:cNvSpPr>
          <p:nvPr>
            <p:ph idx="1"/>
          </p:nvPr>
        </p:nvSpPr>
        <p:spPr>
          <a:xfrm>
            <a:off x="914400" y="1296572"/>
            <a:ext cx="10363200" cy="4114800"/>
          </a:xfrm>
        </p:spPr>
        <p:txBody>
          <a:bodyPr>
            <a:noAutofit/>
          </a:bodyPr>
          <a:lstStyle/>
          <a:p>
            <a:pPr marL="0" indent="0">
              <a:buNone/>
            </a:pPr>
            <a:r>
              <a:rPr lang="en-US" sz="1550" b="1" dirty="0"/>
              <a:t>Scope: </a:t>
            </a:r>
          </a:p>
          <a:p>
            <a:pPr marL="0" indent="0">
              <a:lnSpc>
                <a:spcPct val="150000"/>
              </a:lnSpc>
              <a:buNone/>
            </a:pPr>
            <a:r>
              <a:rPr lang="en-US" sz="1800" dirty="0"/>
              <a:t>This guide provides a method to </a:t>
            </a:r>
            <a:r>
              <a:rPr lang="en-US" sz="1800" b="1" dirty="0"/>
              <a:t>evaluate the economic loss </a:t>
            </a:r>
            <a:r>
              <a:rPr lang="en-US" sz="1800" dirty="0"/>
              <a:t>impact of voltage sags on </a:t>
            </a:r>
            <a:r>
              <a:rPr lang="en-US" sz="1800" b="1" dirty="0"/>
              <a:t>sensitive industrial customers</a:t>
            </a:r>
            <a:r>
              <a:rPr lang="en-US" sz="1800" dirty="0"/>
              <a:t>. It describes how to carry out cost and loss economic-assessment of voltage sags, what </a:t>
            </a:r>
            <a:r>
              <a:rPr lang="en-US" sz="1800" b="1" dirty="0"/>
              <a:t>economic indexes and assessment flowcharts</a:t>
            </a:r>
            <a:r>
              <a:rPr lang="en-US" sz="1800" dirty="0"/>
              <a:t> can be considered, how to efficiently </a:t>
            </a:r>
            <a:r>
              <a:rPr lang="en-US" sz="1800" b="1" dirty="0"/>
              <a:t>collect useful data </a:t>
            </a:r>
            <a:r>
              <a:rPr lang="en-US" sz="1800" dirty="0"/>
              <a:t>for evaluation, and </a:t>
            </a:r>
            <a:r>
              <a:rPr lang="en-US" sz="1800" b="1" dirty="0"/>
              <a:t>recommended experimental method </a:t>
            </a:r>
            <a:r>
              <a:rPr lang="en-US" sz="1800" dirty="0"/>
              <a:t>for testing </a:t>
            </a:r>
            <a:r>
              <a:rPr lang="en-US" sz="1800" b="1" dirty="0"/>
              <a:t>users’ equipment and production line</a:t>
            </a:r>
            <a:r>
              <a:rPr lang="en-US" sz="1800" dirty="0"/>
              <a:t>.</a:t>
            </a:r>
          </a:p>
          <a:p>
            <a:pPr marL="0" indent="0">
              <a:lnSpc>
                <a:spcPct val="150000"/>
              </a:lnSpc>
              <a:buNone/>
            </a:pPr>
            <a:endParaRPr lang="en-US" sz="1800" dirty="0"/>
          </a:p>
          <a:p>
            <a:pPr marL="0" indent="0">
              <a:buNone/>
            </a:pPr>
            <a:r>
              <a:rPr lang="en-US" sz="1800" b="1" dirty="0"/>
              <a:t>Related activities</a:t>
            </a:r>
            <a:r>
              <a:rPr lang="en-US" sz="1600" b="1" dirty="0"/>
              <a:t>: </a:t>
            </a:r>
            <a:r>
              <a:rPr lang="en-US" sz="1600" dirty="0"/>
              <a:t>IEC TR 63222-100 (Impact of poor power quality on electrical equipment and power system), Contact: Kai ding, </a:t>
            </a:r>
            <a:r>
              <a:rPr lang="en-US" sz="1600" dirty="0">
                <a:hlinkClick r:id="rId2"/>
              </a:rPr>
              <a:t>Dingkay@</a:t>
            </a:r>
            <a:r>
              <a:rPr lang="en-US" sz="1600" dirty="0"/>
              <a:t>sina.com, TC 8</a:t>
            </a:r>
            <a:r>
              <a:rPr lang="en-US" sz="1550" dirty="0"/>
              <a:t>.</a:t>
            </a:r>
          </a:p>
        </p:txBody>
      </p:sp>
      <p:sp>
        <p:nvSpPr>
          <p:cNvPr id="4" name="灯片编号占位符 3"/>
          <p:cNvSpPr>
            <a:spLocks noGrp="1"/>
          </p:cNvSpPr>
          <p:nvPr>
            <p:ph type="sldNum" sz="quarter" idx="11"/>
          </p:nvPr>
        </p:nvSpPr>
        <p:spPr/>
        <p:txBody>
          <a:bodyPr/>
          <a:lstStyle/>
          <a:p>
            <a:pPr>
              <a:defRPr/>
            </a:pPr>
            <a:fld id="{A5B1E9C8-DB28-4CE8-909B-C1EAE1CB45AD}" type="slidenum">
              <a:rPr lang="en-US"/>
              <a:t>23</a:t>
            </a:fld>
            <a:endParaRPr lang="en-US" dirty="0"/>
          </a:p>
        </p:txBody>
      </p:sp>
    </p:spTree>
    <p:extLst>
      <p:ext uri="{BB962C8B-B14F-4D97-AF65-F5344CB8AC3E}">
        <p14:creationId xmlns:p14="http://schemas.microsoft.com/office/powerpoint/2010/main" val="2532325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ctr"/>
            <a:r>
              <a:rPr lang="de-DE" dirty="0"/>
              <a:t>Discussion of tentative timeline</a:t>
            </a:r>
            <a:endParaRPr lang="en-US" dirty="0"/>
          </a:p>
        </p:txBody>
      </p:sp>
      <p:graphicFrame>
        <p:nvGraphicFramePr>
          <p:cNvPr id="5" name="Content Placeholder 4"/>
          <p:cNvGraphicFramePr>
            <a:graphicFrameLocks noGrp="1"/>
          </p:cNvGraphicFramePr>
          <p:nvPr>
            <p:ph idx="1"/>
          </p:nvPr>
        </p:nvGraphicFramePr>
        <p:xfrm>
          <a:off x="396814" y="1528313"/>
          <a:ext cx="11076317" cy="4491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1"/>
          </p:nvPr>
        </p:nvSpPr>
        <p:spPr/>
        <p:txBody>
          <a:bodyPr/>
          <a:lstStyle/>
          <a:p>
            <a:pPr>
              <a:defRPr/>
            </a:pPr>
            <a:fld id="{A5B1E9C8-DB28-4CE8-909B-C1EAE1CB45AD}" type="slidenum">
              <a:rPr lang="en-US" smtClean="0"/>
              <a:t>24</a:t>
            </a:fld>
            <a:endParaRPr lang="en-US" dirty="0"/>
          </a:p>
        </p:txBody>
      </p:sp>
      <p:sp>
        <p:nvSpPr>
          <p:cNvPr id="9" name="TextBox 8"/>
          <p:cNvSpPr txBox="1"/>
          <p:nvPr/>
        </p:nvSpPr>
        <p:spPr>
          <a:xfrm>
            <a:off x="2087593" y="2278812"/>
            <a:ext cx="1414732" cy="369332"/>
          </a:xfrm>
          <a:prstGeom prst="rect">
            <a:avLst/>
          </a:prstGeom>
          <a:noFill/>
        </p:spPr>
        <p:txBody>
          <a:bodyPr wrap="square" rtlCol="0">
            <a:spAutoFit/>
          </a:bodyPr>
          <a:lstStyle/>
          <a:p>
            <a:r>
              <a:rPr lang="en-US" sz="1800" dirty="0"/>
              <a:t>Dec 2020</a:t>
            </a:r>
          </a:p>
        </p:txBody>
      </p:sp>
      <p:sp>
        <p:nvSpPr>
          <p:cNvPr id="10" name="TextBox 9"/>
          <p:cNvSpPr txBox="1"/>
          <p:nvPr/>
        </p:nvSpPr>
        <p:spPr>
          <a:xfrm>
            <a:off x="3329799" y="2280250"/>
            <a:ext cx="1414732" cy="369332"/>
          </a:xfrm>
          <a:prstGeom prst="rect">
            <a:avLst/>
          </a:prstGeom>
          <a:noFill/>
        </p:spPr>
        <p:txBody>
          <a:bodyPr wrap="square" rtlCol="0">
            <a:spAutoFit/>
          </a:bodyPr>
          <a:lstStyle/>
          <a:p>
            <a:r>
              <a:rPr lang="en-US" sz="1800" dirty="0"/>
              <a:t>2021-2022</a:t>
            </a:r>
          </a:p>
        </p:txBody>
      </p:sp>
      <p:sp>
        <p:nvSpPr>
          <p:cNvPr id="11" name="TextBox 10"/>
          <p:cNvSpPr txBox="1"/>
          <p:nvPr/>
        </p:nvSpPr>
        <p:spPr>
          <a:xfrm>
            <a:off x="6072992" y="2277780"/>
            <a:ext cx="1414732" cy="369332"/>
          </a:xfrm>
          <a:prstGeom prst="rect">
            <a:avLst/>
          </a:prstGeom>
          <a:noFill/>
        </p:spPr>
        <p:txBody>
          <a:bodyPr wrap="square" rtlCol="0">
            <a:spAutoFit/>
          </a:bodyPr>
          <a:lstStyle/>
          <a:p>
            <a:r>
              <a:rPr lang="en-US" sz="1800" dirty="0"/>
              <a:t>Dec 2022</a:t>
            </a:r>
          </a:p>
        </p:txBody>
      </p:sp>
      <p:sp>
        <p:nvSpPr>
          <p:cNvPr id="13" name="TextBox 12"/>
          <p:cNvSpPr txBox="1"/>
          <p:nvPr/>
        </p:nvSpPr>
        <p:spPr>
          <a:xfrm>
            <a:off x="4784783" y="2277780"/>
            <a:ext cx="1150189" cy="369332"/>
          </a:xfrm>
          <a:prstGeom prst="rect">
            <a:avLst/>
          </a:prstGeom>
          <a:noFill/>
        </p:spPr>
        <p:txBody>
          <a:bodyPr wrap="square" rtlCol="0">
            <a:spAutoFit/>
          </a:bodyPr>
          <a:lstStyle/>
          <a:p>
            <a:pPr algn="ctr"/>
            <a:r>
              <a:rPr lang="en-US" sz="1800" dirty="0"/>
              <a:t>2022</a:t>
            </a:r>
          </a:p>
        </p:txBody>
      </p:sp>
      <p:sp>
        <p:nvSpPr>
          <p:cNvPr id="14" name="TextBox 13"/>
          <p:cNvSpPr txBox="1"/>
          <p:nvPr/>
        </p:nvSpPr>
        <p:spPr>
          <a:xfrm>
            <a:off x="7401461" y="2278812"/>
            <a:ext cx="1414732" cy="369332"/>
          </a:xfrm>
          <a:prstGeom prst="rect">
            <a:avLst/>
          </a:prstGeom>
          <a:noFill/>
        </p:spPr>
        <p:txBody>
          <a:bodyPr wrap="square" rtlCol="0">
            <a:spAutoFit/>
          </a:bodyPr>
          <a:lstStyle/>
          <a:p>
            <a:r>
              <a:rPr lang="en-US" sz="1800" dirty="0"/>
              <a:t>Aug 2023</a:t>
            </a:r>
          </a:p>
        </p:txBody>
      </p:sp>
      <p:sp>
        <p:nvSpPr>
          <p:cNvPr id="15" name="TextBox 14"/>
          <p:cNvSpPr txBox="1"/>
          <p:nvPr/>
        </p:nvSpPr>
        <p:spPr>
          <a:xfrm>
            <a:off x="8729930" y="2278812"/>
            <a:ext cx="1414732" cy="369332"/>
          </a:xfrm>
          <a:prstGeom prst="rect">
            <a:avLst/>
          </a:prstGeom>
          <a:noFill/>
        </p:spPr>
        <p:txBody>
          <a:bodyPr wrap="square" rtlCol="0">
            <a:spAutoFit/>
          </a:bodyPr>
          <a:lstStyle/>
          <a:p>
            <a:r>
              <a:rPr lang="en-US" sz="1800" dirty="0"/>
              <a:t>Dec 2023</a:t>
            </a:r>
          </a:p>
        </p:txBody>
      </p:sp>
      <p:sp>
        <p:nvSpPr>
          <p:cNvPr id="16" name="TextBox 15"/>
          <p:cNvSpPr txBox="1"/>
          <p:nvPr/>
        </p:nvSpPr>
        <p:spPr>
          <a:xfrm>
            <a:off x="10058397" y="2278812"/>
            <a:ext cx="1414732" cy="368300"/>
          </a:xfrm>
          <a:prstGeom prst="rect">
            <a:avLst/>
          </a:prstGeom>
          <a:noFill/>
        </p:spPr>
        <p:txBody>
          <a:bodyPr wrap="square" rtlCol="0">
            <a:spAutoFit/>
          </a:bodyPr>
          <a:lstStyle/>
          <a:p>
            <a:pPr algn="ctr"/>
            <a:r>
              <a:rPr lang="en-US" sz="1800" dirty="0"/>
              <a:t>2023</a:t>
            </a:r>
          </a:p>
        </p:txBody>
      </p:sp>
    </p:spTree>
    <p:extLst>
      <p:ext uri="{BB962C8B-B14F-4D97-AF65-F5344CB8AC3E}">
        <p14:creationId xmlns:p14="http://schemas.microsoft.com/office/powerpoint/2010/main" val="1578441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914400" y="1554480"/>
            <a:ext cx="10363200" cy="4114800"/>
          </a:xfrm>
        </p:spPr>
        <p:txBody>
          <a:bodyPr/>
          <a:lstStyle/>
          <a:p>
            <a:pPr lvl="0" fontAlgn="ctr"/>
            <a:r>
              <a:rPr lang="en-US" dirty="0"/>
              <a:t>Introductions of standard background and outline</a:t>
            </a:r>
          </a:p>
          <a:p>
            <a:pPr lvl="1" fontAlgn="ctr"/>
            <a:r>
              <a:rPr lang="en-US" altLang="zh-CN" dirty="0"/>
              <a:t>Overview of approved Project Authorization Request </a:t>
            </a:r>
          </a:p>
          <a:p>
            <a:pPr lvl="1" fontAlgn="ctr"/>
            <a:r>
              <a:rPr lang="en-US" altLang="zh-CN" dirty="0"/>
              <a:t>Technical scope introduction</a:t>
            </a:r>
          </a:p>
          <a:p>
            <a:pPr lvl="1" fontAlgn="ctr"/>
            <a:r>
              <a:rPr lang="en-US" altLang="zh-CN" dirty="0"/>
              <a:t>Discussion of tentative timeline of P2938</a:t>
            </a:r>
            <a:endParaRPr lang="en-US" dirty="0"/>
          </a:p>
          <a:p>
            <a:pPr fontAlgn="ctr"/>
            <a:r>
              <a:rPr lang="de-DE" altLang="zh-CN" dirty="0">
                <a:solidFill>
                  <a:srgbClr val="FF0000"/>
                </a:solidFill>
              </a:rPr>
              <a:t>T</a:t>
            </a:r>
            <a:r>
              <a:rPr lang="en-US" altLang="zh-CN" dirty="0" err="1">
                <a:solidFill>
                  <a:srgbClr val="FF0000"/>
                </a:solidFill>
              </a:rPr>
              <a:t>echnique</a:t>
            </a:r>
            <a:r>
              <a:rPr lang="en-US" altLang="zh-CN" dirty="0">
                <a:solidFill>
                  <a:srgbClr val="FF0000"/>
                </a:solidFill>
              </a:rPr>
              <a:t> </a:t>
            </a:r>
            <a:r>
              <a:rPr lang="de-DE" altLang="zh-CN" dirty="0">
                <a:solidFill>
                  <a:srgbClr val="FF0000"/>
                </a:solidFill>
              </a:rPr>
              <a:t>Discussion </a:t>
            </a:r>
          </a:p>
          <a:p>
            <a:pPr lvl="1" fontAlgn="ctr"/>
            <a:r>
              <a:rPr lang="en-US" altLang="zh-CN" dirty="0">
                <a:solidFill>
                  <a:srgbClr val="FF0000"/>
                </a:solidFill>
              </a:rPr>
              <a:t>Main structure of P2938</a:t>
            </a:r>
          </a:p>
          <a:p>
            <a:pPr lvl="1" fontAlgn="ctr"/>
            <a:r>
              <a:rPr lang="en-US" altLang="zh-CN" dirty="0">
                <a:solidFill>
                  <a:srgbClr val="FF0000"/>
                </a:solidFill>
              </a:rPr>
              <a:t>The organization of P2938</a:t>
            </a:r>
          </a:p>
          <a:p>
            <a:pPr lvl="0" fontAlgn="ctr"/>
            <a:r>
              <a:rPr lang="en-US" dirty="0"/>
              <a:t>Next steps/ </a:t>
            </a:r>
            <a:r>
              <a:rPr lang="en-US" altLang="zh-CN" dirty="0"/>
              <a:t>web or </a:t>
            </a:r>
            <a:r>
              <a:rPr lang="en-US" dirty="0"/>
              <a:t>in-person meeting</a:t>
            </a:r>
          </a:p>
          <a:p>
            <a:pPr lvl="0" fontAlgn="ctr"/>
            <a:r>
              <a:rPr lang="en-US" dirty="0"/>
              <a:t>Adjournment</a:t>
            </a:r>
          </a:p>
          <a:p>
            <a:endParaRPr lang="en-US" dirty="0"/>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25</a:t>
            </a:fld>
            <a:endParaRPr lang="en-US" dirty="0"/>
          </a:p>
        </p:txBody>
      </p:sp>
    </p:spTree>
    <p:extLst>
      <p:ext uri="{BB962C8B-B14F-4D97-AF65-F5344CB8AC3E}">
        <p14:creationId xmlns:p14="http://schemas.microsoft.com/office/powerpoint/2010/main" val="2835175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16CAF1C2-5DB0-4E42-B7E7-ADB3C819A836}"/>
              </a:ext>
            </a:extLst>
          </p:cNvPr>
          <p:cNvSpPr>
            <a:spLocks noGrp="1"/>
          </p:cNvSpPr>
          <p:nvPr>
            <p:ph type="sldNum" sz="quarter" idx="11"/>
          </p:nvPr>
        </p:nvSpPr>
        <p:spPr/>
        <p:txBody>
          <a:bodyPr/>
          <a:lstStyle/>
          <a:p>
            <a:pPr>
              <a:defRPr/>
            </a:pPr>
            <a:fld id="{A5B1E9C8-DB28-4CE8-909B-C1EAE1CB45AD}" type="slidenum">
              <a:rPr lang="en-US" smtClean="0"/>
              <a:t>26</a:t>
            </a:fld>
            <a:endParaRPr lang="en-US" dirty="0"/>
          </a:p>
        </p:txBody>
      </p:sp>
      <p:sp>
        <p:nvSpPr>
          <p:cNvPr id="5" name="Title 1">
            <a:extLst>
              <a:ext uri="{FF2B5EF4-FFF2-40B4-BE49-F238E27FC236}">
                <a16:creationId xmlns:a16="http://schemas.microsoft.com/office/drawing/2014/main" id="{153E51FD-627F-4E4A-B965-C557BE0F7214}"/>
              </a:ext>
            </a:extLst>
          </p:cNvPr>
          <p:cNvSpPr>
            <a:spLocks noGrp="1"/>
          </p:cNvSpPr>
          <p:nvPr>
            <p:ph type="title"/>
          </p:nvPr>
        </p:nvSpPr>
        <p:spPr>
          <a:xfrm>
            <a:off x="681694" y="433565"/>
            <a:ext cx="10972800" cy="1143000"/>
          </a:xfrm>
        </p:spPr>
        <p:txBody>
          <a:bodyPr anchor="t">
            <a:noAutofit/>
          </a:bodyPr>
          <a:lstStyle/>
          <a:p>
            <a:r>
              <a:rPr lang="en-US" sz="2400" u="sng" dirty="0"/>
              <a:t>IEEE P2938:</a:t>
            </a:r>
            <a:r>
              <a:rPr lang="en-US" sz="2400" dirty="0"/>
              <a:t> Guide for Economic Loss Evaluation of Sensitive Industrial Customers Caused by Voltage Sags</a:t>
            </a:r>
          </a:p>
        </p:txBody>
      </p:sp>
      <p:sp>
        <p:nvSpPr>
          <p:cNvPr id="6" name="灯片编号占位符 3">
            <a:extLst>
              <a:ext uri="{FF2B5EF4-FFF2-40B4-BE49-F238E27FC236}">
                <a16:creationId xmlns:a16="http://schemas.microsoft.com/office/drawing/2014/main" id="{B1E208D5-6624-43F0-8C9D-B7AD94043719}"/>
              </a:ext>
            </a:extLst>
          </p:cNvPr>
          <p:cNvSpPr txBox="1">
            <a:spLocks/>
          </p:cNvSpPr>
          <p:nvPr/>
        </p:nvSpPr>
        <p:spPr>
          <a:xfrm>
            <a:off x="0" y="6172201"/>
            <a:ext cx="914400" cy="365125"/>
          </a:xfrm>
          <a:prstGeom prst="rect">
            <a:avLst/>
          </a:prstGeom>
        </p:spPr>
        <p:txBody>
          <a:bodyPr vert="horz" wrap="square" lIns="91440" tIns="45720" rIns="91440" bIns="45720" numCol="1" anchor="ctr" anchorCtr="0" compatLnSpc="1"/>
          <a:lstStyle>
            <a:defPPr>
              <a:defRPr lang="en-US"/>
            </a:defPPr>
            <a:lvl1pPr algn="l" rtl="0" eaLnBrk="0" fontAlgn="base" hangingPunct="0">
              <a:spcBef>
                <a:spcPct val="0"/>
              </a:spcBef>
              <a:spcAft>
                <a:spcPct val="0"/>
              </a:spcAft>
              <a:defRPr sz="1000" kern="1200">
                <a:solidFill>
                  <a:srgbClr val="898989"/>
                </a:solidFill>
                <a:latin typeface="Arial" panose="020B0604020202020204" pitchFamily="34" charset="0"/>
                <a:ea typeface="MS PGothic" panose="020B060007020508020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9pPr>
          </a:lstStyle>
          <a:p>
            <a:pPr>
              <a:defRPr/>
            </a:pPr>
            <a:fld id="{A5B1E9C8-DB28-4CE8-909B-C1EAE1CB45AD}" type="slidenum">
              <a:rPr lang="en-US" smtClean="0"/>
              <a:pPr>
                <a:defRPr/>
              </a:pPr>
              <a:t>26</a:t>
            </a:fld>
            <a:endParaRPr lang="en-US" dirty="0"/>
          </a:p>
        </p:txBody>
      </p:sp>
      <p:sp>
        <p:nvSpPr>
          <p:cNvPr id="7" name="矩形: 圆角 6">
            <a:extLst>
              <a:ext uri="{FF2B5EF4-FFF2-40B4-BE49-F238E27FC236}">
                <a16:creationId xmlns:a16="http://schemas.microsoft.com/office/drawing/2014/main" id="{281E8647-6F05-406D-80F1-C015F173869D}"/>
              </a:ext>
            </a:extLst>
          </p:cNvPr>
          <p:cNvSpPr/>
          <p:nvPr/>
        </p:nvSpPr>
        <p:spPr bwMode="auto">
          <a:xfrm>
            <a:off x="98468" y="1752601"/>
            <a:ext cx="11788731" cy="4560431"/>
          </a:xfrm>
          <a:prstGeom prst="roundRect">
            <a:avLst>
              <a:gd name="adj" fmla="val 4840"/>
            </a:avLst>
          </a:prstGeom>
          <a:noFill/>
          <a:ln w="28575" cap="flat" cmpd="sng" algn="ctr">
            <a:solidFill>
              <a:schemeClr val="tx2"/>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8" name="矩形: 圆角 7">
            <a:extLst>
              <a:ext uri="{FF2B5EF4-FFF2-40B4-BE49-F238E27FC236}">
                <a16:creationId xmlns:a16="http://schemas.microsoft.com/office/drawing/2014/main" id="{26806487-FA3B-4863-A004-F1490E74B743}"/>
              </a:ext>
            </a:extLst>
          </p:cNvPr>
          <p:cNvSpPr/>
          <p:nvPr/>
        </p:nvSpPr>
        <p:spPr bwMode="auto">
          <a:xfrm>
            <a:off x="2209890" y="1469544"/>
            <a:ext cx="8125427" cy="750806"/>
          </a:xfrm>
          <a:prstGeom prst="roundRect">
            <a:avLst/>
          </a:prstGeom>
          <a:solidFill>
            <a:srgbClr val="00609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lang="zh-CN" altLang="en-US" sz="2800" dirty="0">
              <a:solidFill>
                <a:schemeClr val="bg1"/>
              </a:solidFill>
              <a:ea typeface="MS PGothic" panose="020B0600070205080204" charset="-128"/>
            </a:endParaRPr>
          </a:p>
        </p:txBody>
      </p:sp>
      <p:sp>
        <p:nvSpPr>
          <p:cNvPr id="9" name="文本框 8">
            <a:extLst>
              <a:ext uri="{FF2B5EF4-FFF2-40B4-BE49-F238E27FC236}">
                <a16:creationId xmlns:a16="http://schemas.microsoft.com/office/drawing/2014/main" id="{7A0D6531-2CC7-4EE8-8025-D407C97B083B}"/>
              </a:ext>
            </a:extLst>
          </p:cNvPr>
          <p:cNvSpPr txBox="1"/>
          <p:nvPr/>
        </p:nvSpPr>
        <p:spPr>
          <a:xfrm>
            <a:off x="2854037" y="1614115"/>
            <a:ext cx="6837132"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pPr>
            <a:r>
              <a:rPr lang="en-US" altLang="zh-CN" b="1" dirty="0">
                <a:solidFill>
                  <a:schemeClr val="bg1"/>
                </a:solidFill>
                <a:latin typeface="+mn-lt"/>
              </a:rPr>
              <a:t>Framework of the contents</a:t>
            </a:r>
            <a:endParaRPr lang="zh-CN" altLang="en-US" b="1" dirty="0">
              <a:solidFill>
                <a:schemeClr val="bg1"/>
              </a:solidFill>
              <a:latin typeface="+mn-lt"/>
            </a:endParaRPr>
          </a:p>
        </p:txBody>
      </p:sp>
      <p:sp>
        <p:nvSpPr>
          <p:cNvPr id="10" name="Content Placeholder 2">
            <a:extLst>
              <a:ext uri="{FF2B5EF4-FFF2-40B4-BE49-F238E27FC236}">
                <a16:creationId xmlns:a16="http://schemas.microsoft.com/office/drawing/2014/main" id="{3339C4F7-BF7F-47D0-A80F-A1D9B9289069}"/>
              </a:ext>
            </a:extLst>
          </p:cNvPr>
          <p:cNvSpPr txBox="1">
            <a:spLocks/>
          </p:cNvSpPr>
          <p:nvPr/>
        </p:nvSpPr>
        <p:spPr bwMode="auto">
          <a:xfrm>
            <a:off x="98469" y="1957027"/>
            <a:ext cx="12139251" cy="4560431"/>
          </a:xfrm>
          <a:prstGeom prst="rect">
            <a:avLst/>
          </a:prstGeom>
          <a:noFill/>
          <a:ln w="9525">
            <a:noFill/>
            <a:miter lim="800000"/>
          </a:ln>
        </p:spPr>
        <p:txBody>
          <a:bodyPr vert="horz" wrap="square" lIns="91440" tIns="45720" rIns="91440" bIns="45720" numCol="1" anchor="t" anchorCtr="0" compatLnSpc="1"/>
          <a:lstStyle>
            <a:lvl1pPr marL="342900" indent="-342900" algn="l" rtl="0" eaLnBrk="0" fontAlgn="base" hangingPunct="0">
              <a:spcBef>
                <a:spcPct val="20000"/>
              </a:spcBef>
              <a:spcAft>
                <a:spcPct val="0"/>
              </a:spcAft>
              <a:buClr>
                <a:schemeClr val="bg2"/>
              </a:buClr>
              <a:buSzPct val="80000"/>
              <a:buFontTx/>
              <a:buBlip>
                <a:blip r:embed="rId2"/>
              </a:buBlip>
              <a:defRPr sz="2800">
                <a:solidFill>
                  <a:schemeClr val="tx1"/>
                </a:solidFill>
                <a:latin typeface="+mn-lt"/>
                <a:ea typeface="MS PGothic" panose="020B0600070205080204" charset="-128"/>
                <a:cs typeface="MS PGothic" panose="020B0600070205080204" charset="-128"/>
              </a:defRPr>
            </a:lvl1pPr>
            <a:lvl2pPr marL="742950" indent="-285750" algn="l" rtl="0" eaLnBrk="0" fontAlgn="base" hangingPunct="0">
              <a:spcBef>
                <a:spcPct val="20000"/>
              </a:spcBef>
              <a:spcAft>
                <a:spcPct val="0"/>
              </a:spcAft>
              <a:buClr>
                <a:schemeClr val="tx1">
                  <a:lumMod val="65000"/>
                  <a:lumOff val="35000"/>
                </a:schemeClr>
              </a:buClr>
              <a:buChar char="–"/>
              <a:defRPr sz="2600">
                <a:solidFill>
                  <a:schemeClr val="tx1"/>
                </a:solidFill>
                <a:latin typeface="+mn-lt"/>
                <a:ea typeface="MS PGothic" panose="020B0600070205080204" charset="-128"/>
                <a:cs typeface="MS PGothic" panose="020B0600070205080204" charset="-128"/>
              </a:defRPr>
            </a:lvl2pPr>
            <a:lvl3pPr marL="11430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sz="2200">
                <a:solidFill>
                  <a:schemeClr val="tx1"/>
                </a:solidFill>
                <a:latin typeface="+mn-lt"/>
                <a:ea typeface="MS PGothic" panose="020B0600070205080204" charset="-128"/>
                <a:cs typeface="MS PGothic" panose="020B0600070205080204" charset="-128"/>
              </a:defRPr>
            </a:lvl3pPr>
            <a:lvl4pPr marL="1600200" indent="-228600" algn="l" rtl="0" eaLnBrk="0" fontAlgn="base" hangingPunct="0">
              <a:spcBef>
                <a:spcPct val="20000"/>
              </a:spcBef>
              <a:spcAft>
                <a:spcPct val="0"/>
              </a:spcAft>
              <a:buClr>
                <a:schemeClr val="tx1">
                  <a:lumMod val="65000"/>
                  <a:lumOff val="35000"/>
                </a:schemeClr>
              </a:buClr>
              <a:buChar char="–"/>
              <a:defRPr sz="2000">
                <a:solidFill>
                  <a:schemeClr val="tx1"/>
                </a:solidFill>
                <a:latin typeface="+mn-lt"/>
                <a:ea typeface="MS PGothic" panose="020B0600070205080204" charset="-128"/>
                <a:cs typeface="MS PGothic" panose="020B0600070205080204" charset="-128"/>
              </a:defRPr>
            </a:lvl4pPr>
            <a:lvl5pPr marL="2057400" indent="-228600" algn="l" rtl="0" eaLnBrk="0" fontAlgn="base" hangingPunct="0">
              <a:spcBef>
                <a:spcPct val="20000"/>
              </a:spcBef>
              <a:spcAft>
                <a:spcPct val="0"/>
              </a:spcAft>
              <a:buClr>
                <a:schemeClr val="tx1">
                  <a:lumMod val="65000"/>
                  <a:lumOff val="35000"/>
                </a:schemeClr>
              </a:buClr>
              <a:buFont typeface="Wingdings" panose="05000000000000000000" pitchFamily="2" charset="2"/>
              <a:buChar char="§"/>
              <a:defRPr>
                <a:solidFill>
                  <a:schemeClr val="tx1"/>
                </a:solidFill>
                <a:latin typeface="+mn-lt"/>
                <a:ea typeface="MS PGothic" panose="020B0600070205080204" charset="-128"/>
                <a:cs typeface="MS PGothic" panose="020B0600070205080204" charset="-128"/>
              </a:defRPr>
            </a:lvl5pPr>
            <a:lvl6pPr marL="25146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bg2"/>
              </a:buClr>
              <a:buFont typeface="Wingdings" panose="05000000000000000000" pitchFamily="2" charset="2"/>
              <a:buChar char="§"/>
              <a:defRPr>
                <a:solidFill>
                  <a:schemeClr val="tx1"/>
                </a:solidFill>
                <a:latin typeface="+mn-lt"/>
                <a:ea typeface="+mn-ea"/>
              </a:defRPr>
            </a:lvl9pPr>
          </a:lstStyle>
          <a:p>
            <a:pPr fontAlgn="ctr"/>
            <a:r>
              <a:rPr lang="en-US" sz="1800" kern="0" dirty="0"/>
              <a:t>1. Overview</a:t>
            </a:r>
          </a:p>
          <a:p>
            <a:pPr fontAlgn="ctr"/>
            <a:r>
              <a:rPr lang="en-US" altLang="zh-CN" sz="1800" kern="0" dirty="0"/>
              <a:t>2. </a:t>
            </a:r>
            <a:r>
              <a:rPr lang="en-US" sz="1800" kern="0" dirty="0"/>
              <a:t>Normative references</a:t>
            </a:r>
          </a:p>
          <a:p>
            <a:pPr fontAlgn="ctr"/>
            <a:r>
              <a:rPr lang="en-US" altLang="zh-CN" sz="1800" kern="0" dirty="0"/>
              <a:t>3. </a:t>
            </a:r>
            <a:r>
              <a:rPr lang="en-US" sz="1800" kern="0" dirty="0"/>
              <a:t>Definitions </a:t>
            </a:r>
          </a:p>
          <a:p>
            <a:pPr fontAlgn="ctr"/>
            <a:r>
              <a:rPr lang="en-US" altLang="zh-CN" sz="1800" kern="0" dirty="0"/>
              <a:t>4. </a:t>
            </a:r>
            <a:r>
              <a:rPr lang="en-US" sz="1800" b="1" kern="0" dirty="0"/>
              <a:t>Procedure of economic loss evaluation</a:t>
            </a:r>
            <a:endParaRPr lang="en-US" sz="1800" kern="0" dirty="0"/>
          </a:p>
          <a:p>
            <a:pPr fontAlgn="ctr"/>
            <a:r>
              <a:rPr lang="en-US" altLang="zh-CN" sz="1800" kern="0" dirty="0"/>
              <a:t>5. </a:t>
            </a:r>
            <a:r>
              <a:rPr lang="en-US" sz="1800" kern="0" dirty="0"/>
              <a:t>Method of </a:t>
            </a:r>
            <a:r>
              <a:rPr lang="en-US" sz="1800" b="1" kern="0" dirty="0"/>
              <a:t>data and information collection</a:t>
            </a:r>
          </a:p>
          <a:p>
            <a:pPr fontAlgn="ctr"/>
            <a:r>
              <a:rPr lang="en-US" altLang="zh-CN" sz="1800" kern="0" dirty="0"/>
              <a:t>6. </a:t>
            </a:r>
            <a:r>
              <a:rPr lang="en-US" sz="1800" kern="0" dirty="0"/>
              <a:t>The </a:t>
            </a:r>
            <a:r>
              <a:rPr lang="en-US" sz="1800" b="1" kern="0" dirty="0"/>
              <a:t>indexes of costs </a:t>
            </a:r>
            <a:r>
              <a:rPr lang="en-US" sz="1800" kern="0" dirty="0"/>
              <a:t>for sensitive industrial customers</a:t>
            </a:r>
          </a:p>
          <a:p>
            <a:pPr fontAlgn="ctr"/>
            <a:r>
              <a:rPr lang="en-US" altLang="zh-CN" sz="1800" kern="0" dirty="0"/>
              <a:t>7. </a:t>
            </a:r>
            <a:r>
              <a:rPr lang="en-US" sz="1800" kern="0" dirty="0"/>
              <a:t>The </a:t>
            </a:r>
            <a:r>
              <a:rPr lang="en-US" sz="1800" b="1" kern="0" dirty="0"/>
              <a:t>indexes</a:t>
            </a:r>
            <a:r>
              <a:rPr lang="en-US" sz="1800" kern="0" dirty="0"/>
              <a:t> of the cost and economic loss</a:t>
            </a:r>
          </a:p>
          <a:p>
            <a:r>
              <a:rPr lang="en-US" altLang="zh-CN" sz="1800" kern="0" dirty="0"/>
              <a:t>8. </a:t>
            </a:r>
            <a:r>
              <a:rPr lang="en-US" sz="1800" kern="0" dirty="0"/>
              <a:t>Evaluation </a:t>
            </a:r>
            <a:r>
              <a:rPr lang="en-US" sz="1800" b="1" kern="0" dirty="0"/>
              <a:t>methods</a:t>
            </a:r>
            <a:r>
              <a:rPr lang="en-US" sz="1800" kern="0" dirty="0"/>
              <a:t> for economic loss</a:t>
            </a:r>
          </a:p>
          <a:p>
            <a:r>
              <a:rPr lang="en-US" sz="1800" kern="0" dirty="0"/>
              <a:t>Annex A (informative) Example of data collection</a:t>
            </a:r>
          </a:p>
          <a:p>
            <a:r>
              <a:rPr lang="en-US" sz="1800" kern="0" dirty="0"/>
              <a:t>Annex B (informative) Example of information of voltage sag</a:t>
            </a:r>
          </a:p>
          <a:p>
            <a:r>
              <a:rPr lang="en-US" sz="1800" kern="0" dirty="0"/>
              <a:t>Annex C (informative) Example of evaluating the trip probability of industry process</a:t>
            </a:r>
          </a:p>
          <a:p>
            <a:r>
              <a:rPr lang="en-US" sz="1800" kern="0" dirty="0"/>
              <a:t>Annex D (informative) Example of evaluating the economic loss</a:t>
            </a:r>
          </a:p>
          <a:p>
            <a:r>
              <a:rPr lang="en-US" sz="1800" kern="0" dirty="0"/>
              <a:t>Annex E (informative) Technical and economic evaluation method of the mitigation to voltage sag</a:t>
            </a:r>
          </a:p>
        </p:txBody>
      </p:sp>
    </p:spTree>
    <p:extLst>
      <p:ext uri="{BB962C8B-B14F-4D97-AF65-F5344CB8AC3E}">
        <p14:creationId xmlns:p14="http://schemas.microsoft.com/office/powerpoint/2010/main" val="2052546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a:xfrm>
            <a:off x="850964" y="451795"/>
            <a:ext cx="10026586" cy="1431926"/>
          </a:xfrm>
        </p:spPr>
        <p:txBody>
          <a:bodyPr/>
          <a:lstStyle/>
          <a:p>
            <a:pPr eaLnBrk="1" hangingPunct="1"/>
            <a:r>
              <a:rPr lang="en-US" altLang="en-US" sz="2800" dirty="0">
                <a:solidFill>
                  <a:srgbClr val="003F7E"/>
                </a:solidFill>
                <a:ea typeface="+mj-ea"/>
              </a:rPr>
              <a:t> Overview &amp; Normative References &amp; Definitions</a:t>
            </a:r>
            <a:endParaRPr lang="zh-CN" altLang="en-US" sz="2800" dirty="0">
              <a:solidFill>
                <a:srgbClr val="003F7E"/>
              </a:solidFill>
              <a:ea typeface="+mj-ea"/>
            </a:endParaRPr>
          </a:p>
        </p:txBody>
      </p:sp>
      <p:sp>
        <p:nvSpPr>
          <p:cNvPr id="13" name="矩形 12"/>
          <p:cNvSpPr/>
          <p:nvPr/>
        </p:nvSpPr>
        <p:spPr bwMode="auto">
          <a:xfrm>
            <a:off x="221478" y="1231499"/>
            <a:ext cx="11749045" cy="2528992"/>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11" name="矩形: 圆角 10"/>
          <p:cNvSpPr/>
          <p:nvPr/>
        </p:nvSpPr>
        <p:spPr>
          <a:xfrm rot="10800000">
            <a:off x="457196" y="990468"/>
            <a:ext cx="2651763" cy="484221"/>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14" name="矩形: 圆角 4"/>
          <p:cNvSpPr txBox="1"/>
          <p:nvPr/>
        </p:nvSpPr>
        <p:spPr>
          <a:xfrm>
            <a:off x="549834" y="1017400"/>
            <a:ext cx="2651763" cy="48421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altLang="zh-CN" b="1" dirty="0">
                <a:solidFill>
                  <a:srgbClr val="003F7E"/>
                </a:solidFill>
                <a:ea typeface="+mj-ea"/>
              </a:rPr>
              <a:t>1. </a:t>
            </a:r>
            <a:r>
              <a:rPr lang="en-US" altLang="en-US" b="1" dirty="0">
                <a:solidFill>
                  <a:srgbClr val="003F7E"/>
                </a:solidFill>
                <a:ea typeface="+mj-ea"/>
              </a:rPr>
              <a:t>Overview</a:t>
            </a:r>
            <a:endParaRPr lang="en-US" b="1" kern="1200" dirty="0">
              <a:solidFill>
                <a:schemeClr val="tx2"/>
              </a:solidFill>
            </a:endParaRPr>
          </a:p>
        </p:txBody>
      </p:sp>
      <p:sp>
        <p:nvSpPr>
          <p:cNvPr id="45" name="文本框 44"/>
          <p:cNvSpPr txBox="1"/>
          <p:nvPr/>
        </p:nvSpPr>
        <p:spPr>
          <a:xfrm>
            <a:off x="266699" y="1400031"/>
            <a:ext cx="12047141" cy="2370008"/>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Scope--</a:t>
            </a:r>
            <a:r>
              <a:rPr lang="en-US" altLang="zh-CN" sz="1800" dirty="0"/>
              <a:t>This guide provides a method to </a:t>
            </a:r>
            <a:r>
              <a:rPr lang="en-US" altLang="zh-CN" sz="1800" b="1" dirty="0"/>
              <a:t>evaluate the economic loss </a:t>
            </a:r>
            <a:r>
              <a:rPr lang="en-US" altLang="zh-CN" sz="1800" dirty="0"/>
              <a:t>impact of voltage sags on </a:t>
            </a:r>
            <a:r>
              <a:rPr lang="en-US" altLang="zh-CN" sz="1800" b="1" dirty="0"/>
              <a:t>sensitive industrial customers</a:t>
            </a:r>
            <a:r>
              <a:rPr lang="en-US" altLang="zh-CN" sz="1800" dirty="0"/>
              <a:t>. It describes how to carry out cost and loss economic-assessment of voltage sags, what </a:t>
            </a:r>
            <a:r>
              <a:rPr lang="en-US" altLang="zh-CN" sz="1800" b="1" dirty="0"/>
              <a:t>economic indexes and assessment flowcharts</a:t>
            </a:r>
            <a:r>
              <a:rPr lang="en-US" altLang="zh-CN" sz="1800" dirty="0"/>
              <a:t> can be considered, how to efficiently </a:t>
            </a:r>
            <a:r>
              <a:rPr lang="en-US" altLang="zh-CN" sz="1800" b="1" dirty="0"/>
              <a:t>collect useful data </a:t>
            </a:r>
            <a:r>
              <a:rPr lang="en-US" altLang="zh-CN" sz="1800" dirty="0"/>
              <a:t>for evaluation,</a:t>
            </a:r>
            <a:r>
              <a:rPr lang="en-US" altLang="zh-CN" sz="1800" b="1" dirty="0"/>
              <a:t> </a:t>
            </a:r>
            <a:r>
              <a:rPr lang="en-US" altLang="zh-CN" sz="1800" dirty="0"/>
              <a:t>etc..</a:t>
            </a:r>
          </a:p>
          <a:p>
            <a:pPr marL="285750" indent="-285750">
              <a:lnSpc>
                <a:spcPct val="140000"/>
              </a:lnSpc>
              <a:buFont typeface="Wingdings" panose="05000000000000000000" pitchFamily="2" charset="2"/>
              <a:buChar char="l"/>
            </a:pPr>
            <a:r>
              <a:rPr lang="en-US" altLang="zh-CN" sz="1800" b="1" kern="0" dirty="0">
                <a:latin typeface="+mn-lt"/>
              </a:rPr>
              <a:t>Purpose</a:t>
            </a:r>
            <a:r>
              <a:rPr lang="en-US" altLang="zh-CN" sz="1800" kern="0" dirty="0">
                <a:latin typeface="+mn-lt"/>
              </a:rPr>
              <a:t>--This guide provides a method to </a:t>
            </a:r>
            <a:r>
              <a:rPr lang="en-US" altLang="zh-CN" sz="1800" b="1" kern="0" dirty="0">
                <a:solidFill>
                  <a:srgbClr val="006096"/>
                </a:solidFill>
                <a:latin typeface="+mn-lt"/>
              </a:rPr>
              <a:t>evaluate the economic loss impact </a:t>
            </a:r>
            <a:r>
              <a:rPr lang="en-US" altLang="zh-CN" sz="1800" kern="0" dirty="0">
                <a:latin typeface="+mn-lt"/>
              </a:rPr>
              <a:t>of voltage sags on </a:t>
            </a:r>
            <a:r>
              <a:rPr lang="en-US" altLang="zh-CN" sz="1800" b="1" kern="0" dirty="0">
                <a:solidFill>
                  <a:srgbClr val="006096"/>
                </a:solidFill>
                <a:latin typeface="+mn-lt"/>
              </a:rPr>
              <a:t>sensitive industrial customers</a:t>
            </a:r>
            <a:r>
              <a:rPr lang="en-US" altLang="zh-CN" sz="1800" kern="0" dirty="0">
                <a:latin typeface="+mn-lt"/>
              </a:rPr>
              <a:t>. </a:t>
            </a:r>
          </a:p>
        </p:txBody>
      </p:sp>
      <p:sp>
        <p:nvSpPr>
          <p:cNvPr id="50" name="矩形 49"/>
          <p:cNvSpPr/>
          <p:nvPr/>
        </p:nvSpPr>
        <p:spPr bwMode="auto">
          <a:xfrm>
            <a:off x="221478" y="4135003"/>
            <a:ext cx="11749045" cy="653774"/>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51" name="矩形: 圆角 50"/>
          <p:cNvSpPr/>
          <p:nvPr/>
        </p:nvSpPr>
        <p:spPr>
          <a:xfrm rot="10800000">
            <a:off x="457196" y="3893973"/>
            <a:ext cx="4754883" cy="484221"/>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52" name="矩形: 圆角 4"/>
          <p:cNvSpPr txBox="1"/>
          <p:nvPr/>
        </p:nvSpPr>
        <p:spPr>
          <a:xfrm>
            <a:off x="275508" y="3910560"/>
            <a:ext cx="5033091" cy="48421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altLang="zh-CN" sz="2400" b="1" dirty="0">
                <a:solidFill>
                  <a:srgbClr val="003F7E"/>
                </a:solidFill>
                <a:ea typeface="+mj-ea"/>
              </a:rPr>
              <a:t>2. </a:t>
            </a:r>
            <a:r>
              <a:rPr lang="en-US" altLang="en-US" sz="2400" b="1" dirty="0">
                <a:solidFill>
                  <a:srgbClr val="003F7E"/>
                </a:solidFill>
                <a:ea typeface="+mj-ea"/>
              </a:rPr>
              <a:t>Normative References </a:t>
            </a:r>
            <a:endParaRPr lang="en-US" altLang="zh-CN" sz="2400" b="1" kern="1200" dirty="0">
              <a:solidFill>
                <a:schemeClr val="tx2"/>
              </a:solidFill>
            </a:endParaRPr>
          </a:p>
        </p:txBody>
      </p:sp>
      <p:sp>
        <p:nvSpPr>
          <p:cNvPr id="53" name="矩形 52"/>
          <p:cNvSpPr/>
          <p:nvPr/>
        </p:nvSpPr>
        <p:spPr bwMode="auto">
          <a:xfrm>
            <a:off x="221478" y="5177095"/>
            <a:ext cx="11749045" cy="951562"/>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54" name="矩形: 圆角 53"/>
          <p:cNvSpPr/>
          <p:nvPr/>
        </p:nvSpPr>
        <p:spPr>
          <a:xfrm rot="10800000">
            <a:off x="457195" y="4936064"/>
            <a:ext cx="2841031" cy="484221"/>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55" name="矩形: 圆角 4"/>
          <p:cNvSpPr txBox="1"/>
          <p:nvPr/>
        </p:nvSpPr>
        <p:spPr>
          <a:xfrm>
            <a:off x="493287" y="4939153"/>
            <a:ext cx="2651764" cy="48421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l" defTabSz="1244600" rtl="0">
              <a:lnSpc>
                <a:spcPct val="90000"/>
              </a:lnSpc>
              <a:spcBef>
                <a:spcPct val="0"/>
              </a:spcBef>
              <a:spcAft>
                <a:spcPct val="35000"/>
              </a:spcAft>
              <a:buNone/>
            </a:pPr>
            <a:r>
              <a:rPr lang="en-US" altLang="en-US" sz="2400" b="1" dirty="0">
                <a:solidFill>
                  <a:srgbClr val="003F7E"/>
                </a:solidFill>
                <a:ea typeface="+mj-ea"/>
              </a:rPr>
              <a:t> </a:t>
            </a:r>
            <a:r>
              <a:rPr lang="en-US" altLang="zh-CN" sz="2400" b="1" dirty="0">
                <a:solidFill>
                  <a:srgbClr val="003F7E"/>
                </a:solidFill>
                <a:ea typeface="+mj-ea"/>
              </a:rPr>
              <a:t>3. </a:t>
            </a:r>
            <a:r>
              <a:rPr lang="en-US" altLang="en-US" sz="2400" b="1" dirty="0">
                <a:solidFill>
                  <a:srgbClr val="003F7E"/>
                </a:solidFill>
                <a:ea typeface="+mj-ea"/>
              </a:rPr>
              <a:t>Definitions</a:t>
            </a:r>
            <a:endParaRPr lang="en-US" altLang="zh-CN" sz="2400" b="1" kern="1200" dirty="0">
              <a:solidFill>
                <a:schemeClr val="tx2"/>
              </a:solidFill>
            </a:endParaRPr>
          </a:p>
        </p:txBody>
      </p:sp>
      <p:sp>
        <p:nvSpPr>
          <p:cNvPr id="56" name="文本框 55"/>
          <p:cNvSpPr txBox="1"/>
          <p:nvPr/>
        </p:nvSpPr>
        <p:spPr>
          <a:xfrm>
            <a:off x="4213247" y="4312019"/>
            <a:ext cx="3389164" cy="431015"/>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IEEE Std. 1159-2019</a:t>
            </a:r>
          </a:p>
        </p:txBody>
      </p:sp>
      <p:sp>
        <p:nvSpPr>
          <p:cNvPr id="57" name="文本框 56"/>
          <p:cNvSpPr txBox="1"/>
          <p:nvPr/>
        </p:nvSpPr>
        <p:spPr>
          <a:xfrm>
            <a:off x="7947609" y="4316820"/>
            <a:ext cx="3252678" cy="431015"/>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IEEE Std. 1366-2012</a:t>
            </a:r>
          </a:p>
        </p:txBody>
      </p:sp>
      <p:sp>
        <p:nvSpPr>
          <p:cNvPr id="59" name="文本框 58"/>
          <p:cNvSpPr txBox="1"/>
          <p:nvPr/>
        </p:nvSpPr>
        <p:spPr>
          <a:xfrm>
            <a:off x="249897" y="5309843"/>
            <a:ext cx="11692206" cy="818814"/>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Technical terms </a:t>
            </a:r>
            <a:r>
              <a:rPr lang="en-US" altLang="zh-CN" sz="1800" kern="0" dirty="0">
                <a:latin typeface="+mn-lt"/>
              </a:rPr>
              <a:t>used in this guide</a:t>
            </a:r>
          </a:p>
          <a:p>
            <a:pPr marL="285750" indent="-285750">
              <a:lnSpc>
                <a:spcPct val="140000"/>
              </a:lnSpc>
              <a:buFont typeface="Wingdings" panose="05000000000000000000" pitchFamily="2" charset="2"/>
              <a:buChar char="l"/>
            </a:pPr>
            <a:r>
              <a:rPr lang="en-US" altLang="zh-CN" sz="1800" b="1" kern="0" dirty="0">
                <a:latin typeface="+mn-lt"/>
              </a:rPr>
              <a:t>Financial terms </a:t>
            </a:r>
            <a:r>
              <a:rPr lang="en-US" altLang="zh-CN" sz="1800" kern="0" dirty="0">
                <a:latin typeface="+mn-lt"/>
              </a:rPr>
              <a:t>used in this guide</a:t>
            </a:r>
          </a:p>
        </p:txBody>
      </p:sp>
      <p:sp>
        <p:nvSpPr>
          <p:cNvPr id="20" name="文本框 19"/>
          <p:cNvSpPr txBox="1"/>
          <p:nvPr/>
        </p:nvSpPr>
        <p:spPr>
          <a:xfrm>
            <a:off x="221477" y="4342662"/>
            <a:ext cx="4477945" cy="431015"/>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1800" b="1" kern="0" dirty="0">
                <a:latin typeface="+mn-lt"/>
              </a:rPr>
              <a:t>IEEE Std. 1564-2014</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200485" y="199742"/>
            <a:ext cx="8702215" cy="59816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zh-CN" sz="2800" dirty="0">
                <a:solidFill>
                  <a:srgbClr val="003F7E"/>
                </a:solidFill>
                <a:ea typeface="+mj-ea"/>
              </a:rPr>
              <a:t>4. </a:t>
            </a:r>
            <a:r>
              <a:rPr lang="en-US" altLang="en-US" sz="2800" dirty="0">
                <a:solidFill>
                  <a:srgbClr val="003F7E"/>
                </a:solidFill>
                <a:ea typeface="+mj-ea"/>
              </a:rPr>
              <a:t>Procedure of economic loss evaluation</a:t>
            </a:r>
            <a:endParaRPr lang="zh-CN" altLang="en-US" sz="2800" kern="0" dirty="0">
              <a:solidFill>
                <a:srgbClr val="003F7E"/>
              </a:solidFill>
              <a:ea typeface="+mj-ea"/>
            </a:endParaRPr>
          </a:p>
        </p:txBody>
      </p:sp>
      <p:sp>
        <p:nvSpPr>
          <p:cNvPr id="10" name="矩形 9"/>
          <p:cNvSpPr/>
          <p:nvPr/>
        </p:nvSpPr>
        <p:spPr bwMode="auto">
          <a:xfrm>
            <a:off x="281345" y="1029641"/>
            <a:ext cx="11555058" cy="5168503"/>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11" name="矩形: 圆角 10"/>
          <p:cNvSpPr/>
          <p:nvPr/>
        </p:nvSpPr>
        <p:spPr>
          <a:xfrm rot="10800000">
            <a:off x="200485" y="797902"/>
            <a:ext cx="4193714" cy="509248"/>
          </a:xfrm>
          <a:prstGeom prst="roundRect">
            <a:avLst>
              <a:gd name="adj" fmla="val 50000"/>
            </a:avLst>
          </a:prstGeom>
          <a:effectLst>
            <a:outerShdw blurRad="50800" dist="38100" dir="16200000" rotWithShape="0">
              <a:prstClr val="black">
                <a:alpha val="40000"/>
              </a:prstClr>
            </a:outerShdw>
          </a:effectLst>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12" name="矩形: 圆角 4"/>
          <p:cNvSpPr txBox="1"/>
          <p:nvPr/>
        </p:nvSpPr>
        <p:spPr>
          <a:xfrm>
            <a:off x="243242" y="783882"/>
            <a:ext cx="2461858" cy="53598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altLang="zh-CN" b="1" dirty="0">
                <a:solidFill>
                  <a:srgbClr val="003F7E"/>
                </a:solidFill>
                <a:ea typeface="+mj-ea"/>
              </a:rPr>
              <a:t>4.1 </a:t>
            </a:r>
            <a:r>
              <a:rPr lang="en-US" altLang="en-US" b="1" dirty="0">
                <a:solidFill>
                  <a:srgbClr val="003F7E"/>
                </a:solidFill>
                <a:ea typeface="+mj-ea"/>
              </a:rPr>
              <a:t>General</a:t>
            </a:r>
            <a:endParaRPr lang="en-US" altLang="zh-CN" b="1" kern="1200" dirty="0">
              <a:solidFill>
                <a:schemeClr val="tx2"/>
              </a:solidFill>
            </a:endParaRPr>
          </a:p>
        </p:txBody>
      </p:sp>
      <p:sp>
        <p:nvSpPr>
          <p:cNvPr id="2" name="文本框 1"/>
          <p:cNvSpPr txBox="1"/>
          <p:nvPr/>
        </p:nvSpPr>
        <p:spPr>
          <a:xfrm>
            <a:off x="281344" y="1315666"/>
            <a:ext cx="11516956" cy="5262979"/>
          </a:xfrm>
          <a:prstGeom prst="rect">
            <a:avLst/>
          </a:prstGeom>
          <a:noFill/>
        </p:spPr>
        <p:txBody>
          <a:bodyPr wrap="square" rtlCol="0">
            <a:spAutoFit/>
          </a:bodyPr>
          <a:lstStyle/>
          <a:p>
            <a:r>
              <a:rPr lang="en-US" altLang="zh-CN" dirty="0">
                <a:latin typeface="+mn-lt"/>
              </a:rPr>
              <a:t>This guide provides the economic loss evaluation method for sensitive industrial customers under voltage sag. </a:t>
            </a:r>
          </a:p>
          <a:p>
            <a:r>
              <a:rPr lang="en-US" altLang="zh-CN" dirty="0">
                <a:latin typeface="+mn-lt"/>
              </a:rPr>
              <a:t>The flowchart in next slide shows the critical procedures for the economic loss evaluation. </a:t>
            </a:r>
          </a:p>
          <a:p>
            <a:endParaRPr lang="en-US" altLang="zh-CN" dirty="0">
              <a:latin typeface="+mn-lt"/>
            </a:endParaRPr>
          </a:p>
          <a:p>
            <a:pPr marL="342900" indent="-342900">
              <a:buClr>
                <a:srgbClr val="005582"/>
              </a:buClr>
              <a:buFont typeface="Wingdings" panose="05000000000000000000" pitchFamily="2" charset="2"/>
              <a:buChar char="p"/>
            </a:pPr>
            <a:r>
              <a:rPr lang="en-US" altLang="zh-CN" b="1" dirty="0">
                <a:solidFill>
                  <a:srgbClr val="006096"/>
                </a:solidFill>
                <a:effectLst>
                  <a:outerShdw blurRad="38100" dist="38100" dir="2700000" algn="tl">
                    <a:srgbClr val="000000">
                      <a:alpha val="43137"/>
                    </a:srgbClr>
                  </a:outerShdw>
                </a:effectLst>
                <a:latin typeface="+mn-lt"/>
              </a:rPr>
              <a:t>Clause 5 </a:t>
            </a:r>
            <a:r>
              <a:rPr lang="en-US" altLang="zh-CN" dirty="0">
                <a:latin typeface="+mn-lt"/>
              </a:rPr>
              <a:t>presents the data and the information which should be collected for the evaluation.</a:t>
            </a:r>
          </a:p>
          <a:p>
            <a:pPr marL="342900" indent="-342900">
              <a:buClr>
                <a:srgbClr val="005582"/>
              </a:buClr>
              <a:buFont typeface="Wingdings" panose="05000000000000000000" pitchFamily="2" charset="2"/>
              <a:buChar char="p"/>
            </a:pPr>
            <a:r>
              <a:rPr lang="en-US" altLang="zh-CN" dirty="0">
                <a:latin typeface="+mn-lt"/>
              </a:rPr>
              <a:t>The indices of costs for sensitive industrial customers are listed in </a:t>
            </a:r>
            <a:r>
              <a:rPr lang="en-US" altLang="zh-CN" b="1" dirty="0">
                <a:solidFill>
                  <a:srgbClr val="006096"/>
                </a:solidFill>
                <a:effectLst>
                  <a:outerShdw blurRad="38100" dist="38100" dir="2700000" algn="tl">
                    <a:srgbClr val="000000">
                      <a:alpha val="43137"/>
                    </a:srgbClr>
                  </a:outerShdw>
                </a:effectLst>
                <a:latin typeface="+mn-lt"/>
              </a:rPr>
              <a:t>Clause 6</a:t>
            </a:r>
            <a:r>
              <a:rPr lang="en-US" altLang="zh-CN" dirty="0">
                <a:latin typeface="+mn-lt"/>
              </a:rPr>
              <a:t>.</a:t>
            </a:r>
          </a:p>
          <a:p>
            <a:pPr marL="342900" indent="-342900">
              <a:buClr>
                <a:srgbClr val="005582"/>
              </a:buClr>
              <a:buFont typeface="Wingdings" panose="05000000000000000000" pitchFamily="2" charset="2"/>
              <a:buChar char="p"/>
            </a:pPr>
            <a:r>
              <a:rPr lang="en-US" altLang="zh-CN" b="1" dirty="0">
                <a:solidFill>
                  <a:srgbClr val="006096"/>
                </a:solidFill>
                <a:effectLst>
                  <a:outerShdw blurRad="38100" dist="38100" dir="2700000" algn="tl">
                    <a:srgbClr val="000000">
                      <a:alpha val="43137"/>
                    </a:srgbClr>
                  </a:outerShdw>
                </a:effectLst>
                <a:latin typeface="+mn-lt"/>
              </a:rPr>
              <a:t>Clause 7 </a:t>
            </a:r>
            <a:r>
              <a:rPr lang="en-US" altLang="zh-CN" dirty="0">
                <a:latin typeface="+mn-lt"/>
              </a:rPr>
              <a:t>proposes the indices of the economic loss of the sensitive industrial customers.</a:t>
            </a:r>
          </a:p>
          <a:p>
            <a:pPr marL="342900" indent="-342900">
              <a:buClr>
                <a:srgbClr val="005582"/>
              </a:buClr>
              <a:buFont typeface="Wingdings" panose="05000000000000000000" pitchFamily="2" charset="2"/>
              <a:buChar char="p"/>
            </a:pPr>
            <a:r>
              <a:rPr lang="en-US" altLang="zh-CN" dirty="0">
                <a:latin typeface="+mn-lt"/>
              </a:rPr>
              <a:t>The evaluation methods for economic loss are in </a:t>
            </a:r>
            <a:r>
              <a:rPr lang="en-US" altLang="zh-CN" b="1" dirty="0">
                <a:solidFill>
                  <a:srgbClr val="006096"/>
                </a:solidFill>
                <a:effectLst>
                  <a:outerShdw blurRad="38100" dist="38100" dir="2700000" algn="tl">
                    <a:srgbClr val="000000">
                      <a:alpha val="43137"/>
                    </a:srgbClr>
                  </a:outerShdw>
                </a:effectLst>
                <a:latin typeface="+mn-lt"/>
              </a:rPr>
              <a:t>Clause 8</a:t>
            </a:r>
            <a:r>
              <a:rPr lang="en-US" altLang="zh-CN" dirty="0">
                <a:latin typeface="+mn-lt"/>
              </a:rPr>
              <a:t>.</a:t>
            </a:r>
          </a:p>
          <a:p>
            <a:pPr marL="342900" indent="-342900">
              <a:buClr>
                <a:srgbClr val="005582"/>
              </a:buClr>
              <a:buFont typeface="Wingdings" panose="05000000000000000000" pitchFamily="2" charset="2"/>
              <a:buChar char="p"/>
            </a:pPr>
            <a:r>
              <a:rPr lang="en-US" altLang="zh-CN" b="1" dirty="0">
                <a:solidFill>
                  <a:srgbClr val="006096"/>
                </a:solidFill>
                <a:effectLst>
                  <a:outerShdw blurRad="38100" dist="38100" dir="2700000" algn="tl">
                    <a:srgbClr val="000000">
                      <a:alpha val="43137"/>
                    </a:srgbClr>
                  </a:outerShdw>
                </a:effectLst>
                <a:latin typeface="+mn-lt"/>
              </a:rPr>
              <a:t>Annex A-E</a:t>
            </a:r>
            <a:r>
              <a:rPr lang="en-US" altLang="zh-CN" dirty="0">
                <a:latin typeface="+mn-lt"/>
              </a:rPr>
              <a:t>.</a:t>
            </a:r>
          </a:p>
          <a:p>
            <a:endParaRPr lang="zh-CN" altLang="en-US" dirty="0">
              <a:latin typeface="+mn-l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直接箭头连接符 66"/>
          <p:cNvCxnSpPr>
            <a:stCxn id="54" idx="2"/>
            <a:endCxn id="56" idx="0"/>
          </p:cNvCxnSpPr>
          <p:nvPr/>
        </p:nvCxnSpPr>
        <p:spPr bwMode="auto">
          <a:xfrm>
            <a:off x="8354335" y="5220372"/>
            <a:ext cx="11640" cy="318769"/>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59" name="直接箭头连接符 58"/>
          <p:cNvCxnSpPr/>
          <p:nvPr/>
        </p:nvCxnSpPr>
        <p:spPr bwMode="auto">
          <a:xfrm flipH="1">
            <a:off x="2580369" y="5910920"/>
            <a:ext cx="510694" cy="0"/>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60" name="直接箭头连接符 59"/>
          <p:cNvCxnSpPr/>
          <p:nvPr/>
        </p:nvCxnSpPr>
        <p:spPr bwMode="auto">
          <a:xfrm flipH="1">
            <a:off x="6229317" y="5887421"/>
            <a:ext cx="648808" cy="0"/>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58" name="直接箭头连接符 57"/>
          <p:cNvCxnSpPr>
            <a:stCxn id="39" idx="3"/>
            <a:endCxn id="54" idx="1"/>
          </p:cNvCxnSpPr>
          <p:nvPr/>
        </p:nvCxnSpPr>
        <p:spPr bwMode="auto">
          <a:xfrm>
            <a:off x="6183437" y="4872092"/>
            <a:ext cx="604182" cy="0"/>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8" name="直接箭头连接符 7"/>
          <p:cNvCxnSpPr>
            <a:stCxn id="49" idx="3"/>
            <a:endCxn id="39" idx="1"/>
          </p:cNvCxnSpPr>
          <p:nvPr/>
        </p:nvCxnSpPr>
        <p:spPr bwMode="auto">
          <a:xfrm>
            <a:off x="2580369" y="4872092"/>
            <a:ext cx="469637" cy="0"/>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7" name="Slide Number Placeholder 6"/>
          <p:cNvSpPr>
            <a:spLocks noGrp="1"/>
          </p:cNvSpPr>
          <p:nvPr>
            <p:ph type="sldNum" sz="quarter" idx="11"/>
          </p:nvPr>
        </p:nvSpPr>
        <p:spPr>
          <a:xfrm>
            <a:off x="325795" y="5969001"/>
            <a:ext cx="914400" cy="365125"/>
          </a:xfrm>
        </p:spPr>
        <p:txBody>
          <a:bodyPr/>
          <a:lstStyle/>
          <a:p>
            <a:pPr>
              <a:defRPr/>
            </a:pPr>
            <a:fld id="{F8F618D0-2B88-4E97-8789-513F0398ECBB}" type="slidenum">
              <a:rPr lang="en-US" smtClean="0"/>
              <a:t>29</a:t>
            </a:fld>
            <a:endParaRPr lang="en-US" dirty="0"/>
          </a:p>
        </p:txBody>
      </p:sp>
      <p:sp>
        <p:nvSpPr>
          <p:cNvPr id="6" name="Rectangle 2"/>
          <p:cNvSpPr txBox="1">
            <a:spLocks noChangeArrowheads="1"/>
          </p:cNvSpPr>
          <p:nvPr/>
        </p:nvSpPr>
        <p:spPr bwMode="auto">
          <a:xfrm>
            <a:off x="200485" y="199742"/>
            <a:ext cx="8702215" cy="59816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zh-CN" sz="2800" dirty="0">
                <a:solidFill>
                  <a:srgbClr val="003F7E"/>
                </a:solidFill>
                <a:ea typeface="+mj-ea"/>
              </a:rPr>
              <a:t>4. </a:t>
            </a:r>
            <a:r>
              <a:rPr lang="en-US" altLang="en-US" sz="2800" dirty="0">
                <a:solidFill>
                  <a:srgbClr val="003F7E"/>
                </a:solidFill>
                <a:ea typeface="+mj-ea"/>
              </a:rPr>
              <a:t>Procedure of economic loss evaluation</a:t>
            </a:r>
            <a:endParaRPr lang="zh-CN" altLang="en-US" sz="2800" kern="0" dirty="0">
              <a:solidFill>
                <a:srgbClr val="003F7E"/>
              </a:solidFill>
              <a:ea typeface="+mj-ea"/>
            </a:endParaRPr>
          </a:p>
        </p:txBody>
      </p:sp>
      <p:sp>
        <p:nvSpPr>
          <p:cNvPr id="39" name="矩形 38"/>
          <p:cNvSpPr/>
          <p:nvPr/>
        </p:nvSpPr>
        <p:spPr bwMode="auto">
          <a:xfrm>
            <a:off x="3050006" y="4523812"/>
            <a:ext cx="3133431" cy="696560"/>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Data and information</a:t>
            </a:r>
          </a:p>
          <a:p>
            <a:pPr algn="ctr" eaLnBrk="0" hangingPunct="0"/>
            <a:r>
              <a:rPr lang="en-US" altLang="zh-CN" sz="2000" kern="0" dirty="0">
                <a:solidFill>
                  <a:schemeClr val="bg1"/>
                </a:solidFill>
                <a:latin typeface="+mn-lt"/>
              </a:rPr>
              <a:t>collection</a:t>
            </a:r>
            <a:endParaRPr lang="zh-CN" altLang="en-US" sz="2000" kern="0" dirty="0">
              <a:solidFill>
                <a:schemeClr val="bg1"/>
              </a:solidFill>
              <a:latin typeface="+mn-lt"/>
            </a:endParaRPr>
          </a:p>
        </p:txBody>
      </p:sp>
      <p:sp>
        <p:nvSpPr>
          <p:cNvPr id="49" name="AutoShape 3"/>
          <p:cNvSpPr>
            <a:spLocks noChangeArrowheads="1"/>
          </p:cNvSpPr>
          <p:nvPr/>
        </p:nvSpPr>
        <p:spPr bwMode="gray">
          <a:xfrm>
            <a:off x="1240195" y="4605991"/>
            <a:ext cx="1340174" cy="532201"/>
          </a:xfrm>
          <a:prstGeom prst="roundRect">
            <a:avLst>
              <a:gd name="adj" fmla="val 16667"/>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kern="0" dirty="0">
                <a:solidFill>
                  <a:schemeClr val="bg1"/>
                </a:solidFill>
                <a:latin typeface="+mn-lt"/>
              </a:rPr>
              <a:t>Begin</a:t>
            </a:r>
            <a:endParaRPr lang="zh-CN" altLang="en-US" sz="2000" kern="0" dirty="0">
              <a:solidFill>
                <a:schemeClr val="bg1"/>
              </a:solidFill>
              <a:latin typeface="+mn-lt"/>
            </a:endParaRPr>
          </a:p>
        </p:txBody>
      </p:sp>
      <p:sp>
        <p:nvSpPr>
          <p:cNvPr id="54" name="矩形 53"/>
          <p:cNvSpPr/>
          <p:nvPr/>
        </p:nvSpPr>
        <p:spPr bwMode="auto">
          <a:xfrm>
            <a:off x="6787619" y="4523812"/>
            <a:ext cx="3133431" cy="696560"/>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Cost composition</a:t>
            </a:r>
          </a:p>
        </p:txBody>
      </p:sp>
      <p:sp>
        <p:nvSpPr>
          <p:cNvPr id="55" name="矩形 54"/>
          <p:cNvSpPr/>
          <p:nvPr/>
        </p:nvSpPr>
        <p:spPr bwMode="auto">
          <a:xfrm>
            <a:off x="3076232" y="5539141"/>
            <a:ext cx="3133431" cy="696560"/>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Economic loss </a:t>
            </a:r>
          </a:p>
          <a:p>
            <a:pPr algn="ctr" eaLnBrk="0" hangingPunct="0"/>
            <a:r>
              <a:rPr lang="en-US" altLang="zh-CN" sz="2000" kern="0" dirty="0">
                <a:solidFill>
                  <a:schemeClr val="bg1"/>
                </a:solidFill>
                <a:latin typeface="+mn-lt"/>
              </a:rPr>
              <a:t>evaluation</a:t>
            </a:r>
          </a:p>
        </p:txBody>
      </p:sp>
      <p:sp>
        <p:nvSpPr>
          <p:cNvPr id="56" name="矩形 55"/>
          <p:cNvSpPr/>
          <p:nvPr/>
        </p:nvSpPr>
        <p:spPr bwMode="auto">
          <a:xfrm>
            <a:off x="6799259" y="5539141"/>
            <a:ext cx="3133431" cy="696560"/>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Index calculation</a:t>
            </a:r>
          </a:p>
        </p:txBody>
      </p:sp>
      <p:sp>
        <p:nvSpPr>
          <p:cNvPr id="57" name="AutoShape 3"/>
          <p:cNvSpPr>
            <a:spLocks noChangeArrowheads="1"/>
          </p:cNvSpPr>
          <p:nvPr/>
        </p:nvSpPr>
        <p:spPr bwMode="gray">
          <a:xfrm>
            <a:off x="1240195" y="5644820"/>
            <a:ext cx="1340174" cy="532201"/>
          </a:xfrm>
          <a:prstGeom prst="roundRect">
            <a:avLst>
              <a:gd name="adj" fmla="val 16667"/>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2000" kern="0" dirty="0">
                <a:solidFill>
                  <a:schemeClr val="bg1"/>
                </a:solidFill>
                <a:latin typeface="+mn-lt"/>
              </a:rPr>
              <a:t>End</a:t>
            </a:r>
            <a:endParaRPr lang="zh-CN" altLang="en-US" sz="2000" kern="0" dirty="0">
              <a:solidFill>
                <a:schemeClr val="bg1"/>
              </a:solidFill>
              <a:latin typeface="+mn-lt"/>
            </a:endParaRPr>
          </a:p>
        </p:txBody>
      </p:sp>
      <p:sp>
        <p:nvSpPr>
          <p:cNvPr id="74" name="矩形 73"/>
          <p:cNvSpPr/>
          <p:nvPr/>
        </p:nvSpPr>
        <p:spPr bwMode="auto">
          <a:xfrm>
            <a:off x="127000" y="1102008"/>
            <a:ext cx="11864515" cy="5394289"/>
          </a:xfrm>
          <a:prstGeom prst="rect">
            <a:avLst/>
          </a:prstGeom>
          <a:noFill/>
          <a:ln w="19050" cap="flat" cmpd="sng" algn="ctr">
            <a:solidFill>
              <a:srgbClr val="006799"/>
            </a:solidFill>
            <a:prstDash val="sysDot"/>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75" name="矩形: 圆角 74"/>
          <p:cNvSpPr/>
          <p:nvPr/>
        </p:nvSpPr>
        <p:spPr>
          <a:xfrm rot="10800000">
            <a:off x="200483" y="882119"/>
            <a:ext cx="7521115" cy="620838"/>
          </a:xfrm>
          <a:prstGeom prst="roundRect">
            <a:avLst>
              <a:gd name="adj" fmla="val 50000"/>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32" name="矩形: 圆角 4"/>
          <p:cNvSpPr txBox="1"/>
          <p:nvPr/>
        </p:nvSpPr>
        <p:spPr>
          <a:xfrm>
            <a:off x="-31612" y="828138"/>
            <a:ext cx="7985303" cy="712254"/>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altLang="zh-CN" b="1" dirty="0">
                <a:solidFill>
                  <a:srgbClr val="003F7E"/>
                </a:solidFill>
                <a:ea typeface="+mj-ea"/>
              </a:rPr>
              <a:t>4.2 </a:t>
            </a:r>
            <a:r>
              <a:rPr lang="en-US" altLang="en-US" b="1" dirty="0">
                <a:solidFill>
                  <a:srgbClr val="003F7E"/>
                </a:solidFill>
                <a:ea typeface="+mj-ea"/>
              </a:rPr>
              <a:t>Procedure of economic loss evaluation</a:t>
            </a:r>
          </a:p>
        </p:txBody>
      </p:sp>
      <p:cxnSp>
        <p:nvCxnSpPr>
          <p:cNvPr id="4" name="直接连接符 3"/>
          <p:cNvCxnSpPr/>
          <p:nvPr/>
        </p:nvCxnSpPr>
        <p:spPr bwMode="auto">
          <a:xfrm>
            <a:off x="558800" y="4267200"/>
            <a:ext cx="10274300" cy="0"/>
          </a:xfrm>
          <a:prstGeom prst="line">
            <a:avLst/>
          </a:prstGeom>
          <a:solidFill>
            <a:schemeClr val="accent1"/>
          </a:solidFill>
          <a:ln w="9525" cap="flat" cmpd="sng" algn="ctr">
            <a:solidFill>
              <a:srgbClr val="006096"/>
            </a:solidFill>
            <a:prstDash val="solid"/>
            <a:round/>
            <a:headEnd type="none" w="med" len="med"/>
            <a:tailEnd type="none" w="med" len="med"/>
          </a:ln>
        </p:spPr>
      </p:cxnSp>
      <p:sp>
        <p:nvSpPr>
          <p:cNvPr id="25" name="文本框 24"/>
          <p:cNvSpPr txBox="1"/>
          <p:nvPr/>
        </p:nvSpPr>
        <p:spPr>
          <a:xfrm>
            <a:off x="-209234" y="1791823"/>
            <a:ext cx="8162925" cy="424732"/>
          </a:xfrm>
          <a:prstGeom prst="rect">
            <a:avLst/>
          </a:prstGeom>
          <a:noFill/>
        </p:spPr>
        <p:txBody>
          <a:bodyPr wrap="square">
            <a:spAutoFit/>
          </a:bodyPr>
          <a:lstStyle/>
          <a:p>
            <a:pPr marL="342900" lvl="0" indent="-342900" algn="ctr" defTabSz="1244600" rtl="0">
              <a:lnSpc>
                <a:spcPct val="90000"/>
              </a:lnSpc>
              <a:spcBef>
                <a:spcPct val="0"/>
              </a:spcBef>
              <a:spcAft>
                <a:spcPct val="35000"/>
              </a:spcAft>
              <a:buFont typeface="Wingdings" panose="05000000000000000000" pitchFamily="2" charset="2"/>
              <a:buChar char="n"/>
            </a:pPr>
            <a:r>
              <a:rPr lang="en-US" altLang="zh-CN" b="1" dirty="0">
                <a:solidFill>
                  <a:srgbClr val="003F7E"/>
                </a:solidFill>
                <a:ea typeface="+mj-ea"/>
              </a:rPr>
              <a:t>This guide recommends a four-step procedure</a:t>
            </a:r>
          </a:p>
        </p:txBody>
      </p:sp>
      <p:sp>
        <p:nvSpPr>
          <p:cNvPr id="26" name="文本框 25"/>
          <p:cNvSpPr txBox="1"/>
          <p:nvPr/>
        </p:nvSpPr>
        <p:spPr>
          <a:xfrm>
            <a:off x="296088" y="2157604"/>
            <a:ext cx="11866457" cy="1761316"/>
          </a:xfrm>
          <a:prstGeom prst="rect">
            <a:avLst/>
          </a:prstGeom>
          <a:noFill/>
        </p:spPr>
        <p:txBody>
          <a:bodyPr wrap="square" rtlCol="0">
            <a:spAutoFit/>
          </a:bodyPr>
          <a:lstStyle/>
          <a:p>
            <a:pPr marL="285750" indent="-285750">
              <a:lnSpc>
                <a:spcPct val="140000"/>
              </a:lnSpc>
              <a:buFont typeface="Wingdings" panose="05000000000000000000" pitchFamily="2" charset="2"/>
              <a:buChar char="l"/>
            </a:pPr>
            <a:r>
              <a:rPr lang="en-US" altLang="zh-CN" sz="2000" b="1" kern="0" dirty="0">
                <a:latin typeface="+mn-lt"/>
              </a:rPr>
              <a:t>Obtain the information and data from user side and establish the database.</a:t>
            </a:r>
          </a:p>
          <a:p>
            <a:pPr marL="285750" indent="-285750">
              <a:lnSpc>
                <a:spcPct val="140000"/>
              </a:lnSpc>
              <a:buFont typeface="Wingdings" panose="05000000000000000000" pitchFamily="2" charset="2"/>
              <a:buChar char="l"/>
            </a:pPr>
            <a:r>
              <a:rPr lang="en-US" altLang="zh-CN" sz="2000" b="1" kern="0" dirty="0">
                <a:latin typeface="+mn-lt"/>
              </a:rPr>
              <a:t>Calculate the indexes of costs for sensitive industrial customers.</a:t>
            </a:r>
          </a:p>
          <a:p>
            <a:pPr marL="285750" indent="-285750">
              <a:lnSpc>
                <a:spcPct val="140000"/>
              </a:lnSpc>
              <a:buFont typeface="Wingdings" panose="05000000000000000000" pitchFamily="2" charset="2"/>
              <a:buChar char="l"/>
            </a:pPr>
            <a:r>
              <a:rPr lang="en-US" altLang="zh-CN" sz="2000" b="1" kern="0" dirty="0">
                <a:latin typeface="+mn-lt"/>
              </a:rPr>
              <a:t>Calculate the indexes of the cost and economic loss.</a:t>
            </a:r>
          </a:p>
          <a:p>
            <a:pPr marL="285750" indent="-285750">
              <a:lnSpc>
                <a:spcPct val="140000"/>
              </a:lnSpc>
              <a:buFont typeface="Wingdings" panose="05000000000000000000" pitchFamily="2" charset="2"/>
              <a:buChar char="l"/>
            </a:pPr>
            <a:r>
              <a:rPr lang="en-US" altLang="zh-CN" sz="2000" b="1" kern="0" dirty="0">
                <a:latin typeface="+mn-lt"/>
              </a:rPr>
              <a:t>Evaluate the economic loss.</a:t>
            </a:r>
            <a:endParaRPr lang="en-US" altLang="zh-CN" sz="2000" kern="0" dirty="0">
              <a:latin typeface="+mn-l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pPr eaLnBrk="1" hangingPunct="1"/>
            <a:r>
              <a:rPr lang="en-US" altLang="en-US" sz="2800" dirty="0">
                <a:solidFill>
                  <a:srgbClr val="003F7E"/>
                </a:solidFill>
                <a:ea typeface="+mj-ea"/>
              </a:rPr>
              <a:t>Methods for Standards Development</a:t>
            </a:r>
            <a:endParaRPr lang="zh-CN" altLang="en-US" sz="2800" dirty="0">
              <a:solidFill>
                <a:srgbClr val="003F7E"/>
              </a:solidFill>
              <a:ea typeface="+mj-ea"/>
            </a:endParaRPr>
          </a:p>
        </p:txBody>
      </p:sp>
      <p:graphicFrame>
        <p:nvGraphicFramePr>
          <p:cNvPr id="6" name="Content Placeholder 3"/>
          <p:cNvGraphicFramePr/>
          <p:nvPr/>
        </p:nvGraphicFramePr>
        <p:xfrm>
          <a:off x="584331" y="1752600"/>
          <a:ext cx="10940560" cy="44134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灯片编号占位符 1"/>
          <p:cNvSpPr>
            <a:spLocks noGrp="1"/>
          </p:cNvSpPr>
          <p:nvPr>
            <p:ph type="sldNum" sz="quarter" idx="11"/>
          </p:nvPr>
        </p:nvSpPr>
        <p:spPr/>
        <p:txBody>
          <a:bodyPr/>
          <a:lstStyle/>
          <a:p>
            <a:pPr>
              <a:defRPr/>
            </a:pPr>
            <a:fld id="{A5B1E9C8-DB28-4CE8-909B-C1EAE1CB45AD}" type="slidenum">
              <a:rPr lang="en-US"/>
              <a:t>3</a:t>
            </a:fld>
            <a:endParaRPr lang="en-US" dirty="0"/>
          </a:p>
        </p:txBody>
      </p:sp>
    </p:spTree>
    <p:extLst>
      <p:ext uri="{BB962C8B-B14F-4D97-AF65-F5344CB8AC3E}">
        <p14:creationId xmlns:p14="http://schemas.microsoft.com/office/powerpoint/2010/main" val="8242912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30</a:t>
            </a:fld>
            <a:endParaRPr lang="en-US" dirty="0"/>
          </a:p>
        </p:txBody>
      </p:sp>
      <p:sp>
        <p:nvSpPr>
          <p:cNvPr id="2" name="文本框 1"/>
          <p:cNvSpPr txBox="1"/>
          <p:nvPr/>
        </p:nvSpPr>
        <p:spPr>
          <a:xfrm>
            <a:off x="304800" y="1395357"/>
            <a:ext cx="5368211" cy="40011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latin typeface="+mn-lt"/>
                <a:ea typeface="+mj-ea"/>
                <a:cs typeface="+mn-cs"/>
              </a:rPr>
              <a:t>5.1.1 The list of information</a:t>
            </a:r>
            <a:endParaRPr lang="zh-CN" altLang="en-US" sz="2000" b="1" dirty="0">
              <a:latin typeface="+mn-lt"/>
              <a:ea typeface="+mj-ea"/>
              <a:cs typeface="+mn-cs"/>
            </a:endParaRPr>
          </a:p>
        </p:txBody>
      </p:sp>
      <p:sp>
        <p:nvSpPr>
          <p:cNvPr id="8" name="Rectangle 2"/>
          <p:cNvSpPr txBox="1">
            <a:spLocks noChangeArrowheads="1"/>
          </p:cNvSpPr>
          <p:nvPr/>
        </p:nvSpPr>
        <p:spPr bwMode="auto">
          <a:xfrm>
            <a:off x="0" y="317175"/>
            <a:ext cx="10007599" cy="697008"/>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5. Method of data and information collection</a:t>
            </a:r>
            <a:br>
              <a:rPr lang="en-US" altLang="en-US" sz="2800" kern="0" dirty="0">
                <a:solidFill>
                  <a:srgbClr val="003F7E"/>
                </a:solidFill>
                <a:ea typeface="+mj-ea"/>
              </a:rPr>
            </a:br>
            <a:r>
              <a:rPr lang="en-US" altLang="en-US" sz="2800" kern="0" dirty="0">
                <a:solidFill>
                  <a:srgbClr val="003F7E"/>
                </a:solidFill>
                <a:ea typeface="+mj-ea"/>
              </a:rPr>
              <a:t>        </a:t>
            </a:r>
            <a:endParaRPr lang="en-US" altLang="en-US" sz="2400" kern="0" dirty="0">
              <a:solidFill>
                <a:srgbClr val="003F7E"/>
              </a:solidFill>
              <a:ea typeface="+mj-ea"/>
            </a:endParaRPr>
          </a:p>
          <a:p>
            <a:pPr eaLnBrk="1" hangingPunct="1"/>
            <a:endParaRPr lang="zh-CN" altLang="en-US" sz="2800" kern="0" dirty="0">
              <a:solidFill>
                <a:srgbClr val="003F7E"/>
              </a:solidFill>
              <a:ea typeface="+mj-ea"/>
            </a:endParaRPr>
          </a:p>
        </p:txBody>
      </p:sp>
      <p:sp>
        <p:nvSpPr>
          <p:cNvPr id="10" name="文本框 9"/>
          <p:cNvSpPr txBox="1"/>
          <p:nvPr/>
        </p:nvSpPr>
        <p:spPr>
          <a:xfrm>
            <a:off x="0" y="880434"/>
            <a:ext cx="7231467" cy="461665"/>
          </a:xfrm>
          <a:prstGeom prst="rect">
            <a:avLst/>
          </a:prstGeom>
          <a:noFill/>
        </p:spPr>
        <p:txBody>
          <a:bodyPr wrap="none" rtlCol="0">
            <a:spAutoFit/>
          </a:bodyPr>
          <a:lstStyle/>
          <a:p>
            <a:r>
              <a:rPr lang="en-US" altLang="en-US" b="1" kern="0" dirty="0">
                <a:solidFill>
                  <a:srgbClr val="003F7E"/>
                </a:solidFill>
                <a:latin typeface="+mj-lt"/>
                <a:ea typeface="+mj-ea"/>
              </a:rPr>
              <a:t>5.1 The information and data collection</a:t>
            </a:r>
          </a:p>
        </p:txBody>
      </p:sp>
      <p:pic>
        <p:nvPicPr>
          <p:cNvPr id="19" name="图片 18"/>
          <p:cNvPicPr>
            <a:picLocks noChangeAspect="1"/>
          </p:cNvPicPr>
          <p:nvPr/>
        </p:nvPicPr>
        <p:blipFill>
          <a:blip r:embed="rId2">
            <a:duotone>
              <a:prstClr val="black"/>
              <a:srgbClr val="1F497D">
                <a:lumMod val="60000"/>
                <a:lumOff val="40000"/>
                <a:tint val="45000"/>
                <a:satMod val="400000"/>
              </a:srgbClr>
            </a:duotone>
          </a:blip>
          <a:stretch>
            <a:fillRect/>
          </a:stretch>
        </p:blipFill>
        <p:spPr>
          <a:xfrm>
            <a:off x="513951" y="2031144"/>
            <a:ext cx="1590316" cy="195089"/>
          </a:xfrm>
          <a:prstGeom prst="rect">
            <a:avLst/>
          </a:prstGeom>
        </p:spPr>
      </p:pic>
      <p:pic>
        <p:nvPicPr>
          <p:cNvPr id="20" name="图片 19"/>
          <p:cNvPicPr>
            <a:picLocks noChangeAspect="1"/>
          </p:cNvPicPr>
          <p:nvPr/>
        </p:nvPicPr>
        <p:blipFill>
          <a:blip r:embed="rId3">
            <a:duotone>
              <a:srgbClr val="4F81BD">
                <a:shade val="45000"/>
                <a:satMod val="135000"/>
              </a:srgb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355435" y="2025956"/>
            <a:ext cx="5153929" cy="3951610"/>
          </a:xfrm>
          <a:prstGeom prst="rect">
            <a:avLst/>
          </a:prstGeom>
        </p:spPr>
      </p:pic>
      <p:sp>
        <p:nvSpPr>
          <p:cNvPr id="17" name="文本框 16"/>
          <p:cNvSpPr txBox="1"/>
          <p:nvPr/>
        </p:nvSpPr>
        <p:spPr>
          <a:xfrm>
            <a:off x="1362732" y="2231000"/>
            <a:ext cx="4146632" cy="461665"/>
          </a:xfrm>
          <a:prstGeom prst="rect">
            <a:avLst/>
          </a:prstGeom>
          <a:noFill/>
        </p:spPr>
        <p:txBody>
          <a:bodyPr wrap="square">
            <a:spAutoFit/>
          </a:bodyPr>
          <a:lstStyle/>
          <a:p>
            <a:pPr algn="ctr">
              <a:buFont typeface="Arial" panose="020B0604020202020204" pitchFamily="34" charset="0"/>
              <a:buNone/>
              <a:defRPr/>
            </a:pPr>
            <a:r>
              <a:rPr lang="en-US" altLang="zh-CN" b="1" noProof="1">
                <a:solidFill>
                  <a:srgbClr val="006096"/>
                </a:solidFill>
                <a:effectLst>
                  <a:outerShdw blurRad="38100" dist="38100" dir="2700000" algn="tl">
                    <a:srgbClr val="000000">
                      <a:alpha val="43137"/>
                    </a:srgbClr>
                  </a:outerShdw>
                </a:effectLst>
                <a:latin typeface="+mn-lt"/>
                <a:ea typeface="微软雅黑" panose="020B0503020204020204" charset="-122"/>
                <a:cs typeface="+mn-cs"/>
                <a:sym typeface="+mn-ea"/>
              </a:rPr>
              <a:t>The Basic information</a:t>
            </a:r>
            <a:endParaRPr lang="zh-CN" altLang="en-US" b="1" noProof="1">
              <a:solidFill>
                <a:srgbClr val="006096"/>
              </a:solidFill>
              <a:effectLst>
                <a:outerShdw blurRad="38100" dist="38100" dir="2700000" algn="tl">
                  <a:srgbClr val="000000">
                    <a:alpha val="43137"/>
                  </a:srgbClr>
                </a:outerShdw>
              </a:effectLst>
              <a:latin typeface="+mn-lt"/>
              <a:ea typeface="微软雅黑" panose="020B0503020204020204" charset="-122"/>
              <a:cs typeface="+mn-cs"/>
              <a:sym typeface="+mn-ea"/>
            </a:endParaRPr>
          </a:p>
        </p:txBody>
      </p:sp>
      <p:sp>
        <p:nvSpPr>
          <p:cNvPr id="23" name="Freeform 13"/>
          <p:cNvSpPr>
            <a:spLocks noChangeAspect="1" noEditPoints="1" noChangeArrowheads="1"/>
          </p:cNvSpPr>
          <p:nvPr/>
        </p:nvSpPr>
        <p:spPr bwMode="auto">
          <a:xfrm>
            <a:off x="828096" y="2422790"/>
            <a:ext cx="481013" cy="539750"/>
          </a:xfrm>
          <a:custGeom>
            <a:avLst/>
            <a:gdLst>
              <a:gd name="T0" fmla="*/ 29 w 70"/>
              <a:gd name="T1" fmla="*/ 9 h 78"/>
              <a:gd name="T2" fmla="*/ 9 w 70"/>
              <a:gd name="T3" fmla="*/ 6 h 78"/>
              <a:gd name="T4" fmla="*/ 5 w 70"/>
              <a:gd name="T5" fmla="*/ 26 h 78"/>
              <a:gd name="T6" fmla="*/ 29 w 70"/>
              <a:gd name="T7" fmla="*/ 9 h 78"/>
              <a:gd name="T8" fmla="*/ 50 w 70"/>
              <a:gd name="T9" fmla="*/ 49 h 78"/>
              <a:gd name="T10" fmla="*/ 54 w 70"/>
              <a:gd name="T11" fmla="*/ 46 h 78"/>
              <a:gd name="T12" fmla="*/ 50 w 70"/>
              <a:gd name="T13" fmla="*/ 42 h 78"/>
              <a:gd name="T14" fmla="*/ 40 w 70"/>
              <a:gd name="T15" fmla="*/ 42 h 78"/>
              <a:gd name="T16" fmla="*/ 40 w 70"/>
              <a:gd name="T17" fmla="*/ 29 h 78"/>
              <a:gd name="T18" fmla="*/ 36 w 70"/>
              <a:gd name="T19" fmla="*/ 25 h 78"/>
              <a:gd name="T20" fmla="*/ 33 w 70"/>
              <a:gd name="T21" fmla="*/ 29 h 78"/>
              <a:gd name="T22" fmla="*/ 33 w 70"/>
              <a:gd name="T23" fmla="*/ 46 h 78"/>
              <a:gd name="T24" fmla="*/ 36 w 70"/>
              <a:gd name="T25" fmla="*/ 49 h 78"/>
              <a:gd name="T26" fmla="*/ 50 w 70"/>
              <a:gd name="T27" fmla="*/ 49 h 78"/>
              <a:gd name="T28" fmla="*/ 36 w 70"/>
              <a:gd name="T29" fmla="*/ 20 h 78"/>
              <a:gd name="T30" fmla="*/ 62 w 70"/>
              <a:gd name="T31" fmla="*/ 46 h 78"/>
              <a:gd name="T32" fmla="*/ 36 w 70"/>
              <a:gd name="T33" fmla="*/ 71 h 78"/>
              <a:gd name="T34" fmla="*/ 11 w 70"/>
              <a:gd name="T35" fmla="*/ 46 h 78"/>
              <a:gd name="T36" fmla="*/ 36 w 70"/>
              <a:gd name="T37" fmla="*/ 20 h 78"/>
              <a:gd name="T38" fmla="*/ 36 w 70"/>
              <a:gd name="T39" fmla="*/ 78 h 78"/>
              <a:gd name="T40" fmla="*/ 69 w 70"/>
              <a:gd name="T41" fmla="*/ 46 h 78"/>
              <a:gd name="T42" fmla="*/ 36 w 70"/>
              <a:gd name="T43" fmla="*/ 13 h 78"/>
              <a:gd name="T44" fmla="*/ 4 w 70"/>
              <a:gd name="T45" fmla="*/ 46 h 78"/>
              <a:gd name="T46" fmla="*/ 36 w 70"/>
              <a:gd name="T47" fmla="*/ 78 h 78"/>
              <a:gd name="T48" fmla="*/ 42 w 70"/>
              <a:gd name="T49" fmla="*/ 9 h 78"/>
              <a:gd name="T50" fmla="*/ 62 w 70"/>
              <a:gd name="T51" fmla="*/ 6 h 78"/>
              <a:gd name="T52" fmla="*/ 67 w 70"/>
              <a:gd name="T53" fmla="*/ 24 h 78"/>
              <a:gd name="T54" fmla="*/ 42 w 70"/>
              <a:gd name="T55" fmla="*/ 9 h 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0"/>
              <a:gd name="T85" fmla="*/ 0 h 78"/>
              <a:gd name="T86" fmla="*/ 70 w 70"/>
              <a:gd name="T87" fmla="*/ 78 h 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0" h="78">
                <a:moveTo>
                  <a:pt x="29" y="9"/>
                </a:moveTo>
                <a:cubicBezTo>
                  <a:pt x="24" y="3"/>
                  <a:pt x="17" y="0"/>
                  <a:pt x="9" y="6"/>
                </a:cubicBezTo>
                <a:cubicBezTo>
                  <a:pt x="0" y="11"/>
                  <a:pt x="0" y="19"/>
                  <a:pt x="5" y="26"/>
                </a:cubicBezTo>
                <a:cubicBezTo>
                  <a:pt x="10" y="17"/>
                  <a:pt x="19" y="11"/>
                  <a:pt x="29" y="9"/>
                </a:cubicBezTo>
                <a:moveTo>
                  <a:pt x="50" y="49"/>
                </a:moveTo>
                <a:cubicBezTo>
                  <a:pt x="52" y="49"/>
                  <a:pt x="54" y="48"/>
                  <a:pt x="54" y="46"/>
                </a:cubicBezTo>
                <a:cubicBezTo>
                  <a:pt x="54" y="44"/>
                  <a:pt x="52" y="42"/>
                  <a:pt x="50" y="42"/>
                </a:cubicBezTo>
                <a:cubicBezTo>
                  <a:pt x="40" y="42"/>
                  <a:pt x="40" y="42"/>
                  <a:pt x="40" y="42"/>
                </a:cubicBezTo>
                <a:cubicBezTo>
                  <a:pt x="40" y="29"/>
                  <a:pt x="40" y="29"/>
                  <a:pt x="40" y="29"/>
                </a:cubicBezTo>
                <a:cubicBezTo>
                  <a:pt x="40" y="27"/>
                  <a:pt x="38" y="25"/>
                  <a:pt x="36" y="25"/>
                </a:cubicBezTo>
                <a:cubicBezTo>
                  <a:pt x="34" y="25"/>
                  <a:pt x="33" y="27"/>
                  <a:pt x="33" y="29"/>
                </a:cubicBezTo>
                <a:cubicBezTo>
                  <a:pt x="33" y="46"/>
                  <a:pt x="33" y="46"/>
                  <a:pt x="33" y="46"/>
                </a:cubicBezTo>
                <a:cubicBezTo>
                  <a:pt x="33" y="48"/>
                  <a:pt x="34" y="49"/>
                  <a:pt x="36" y="49"/>
                </a:cubicBezTo>
                <a:lnTo>
                  <a:pt x="50" y="49"/>
                </a:lnTo>
                <a:close/>
                <a:moveTo>
                  <a:pt x="36" y="20"/>
                </a:moveTo>
                <a:cubicBezTo>
                  <a:pt x="50" y="20"/>
                  <a:pt x="62" y="32"/>
                  <a:pt x="62" y="46"/>
                </a:cubicBezTo>
                <a:cubicBezTo>
                  <a:pt x="62" y="60"/>
                  <a:pt x="50" y="71"/>
                  <a:pt x="36" y="71"/>
                </a:cubicBezTo>
                <a:cubicBezTo>
                  <a:pt x="22" y="71"/>
                  <a:pt x="11" y="60"/>
                  <a:pt x="11" y="46"/>
                </a:cubicBezTo>
                <a:cubicBezTo>
                  <a:pt x="11" y="32"/>
                  <a:pt x="22" y="20"/>
                  <a:pt x="36" y="20"/>
                </a:cubicBezTo>
                <a:moveTo>
                  <a:pt x="36" y="78"/>
                </a:moveTo>
                <a:cubicBezTo>
                  <a:pt x="54" y="78"/>
                  <a:pt x="69" y="64"/>
                  <a:pt x="69" y="46"/>
                </a:cubicBezTo>
                <a:cubicBezTo>
                  <a:pt x="69" y="28"/>
                  <a:pt x="54" y="13"/>
                  <a:pt x="36" y="13"/>
                </a:cubicBezTo>
                <a:cubicBezTo>
                  <a:pt x="18" y="13"/>
                  <a:pt x="4" y="28"/>
                  <a:pt x="4" y="46"/>
                </a:cubicBezTo>
                <a:cubicBezTo>
                  <a:pt x="4" y="64"/>
                  <a:pt x="18" y="78"/>
                  <a:pt x="36" y="78"/>
                </a:cubicBezTo>
                <a:moveTo>
                  <a:pt x="42" y="9"/>
                </a:moveTo>
                <a:cubicBezTo>
                  <a:pt x="47" y="3"/>
                  <a:pt x="54" y="0"/>
                  <a:pt x="62" y="6"/>
                </a:cubicBezTo>
                <a:cubicBezTo>
                  <a:pt x="70" y="11"/>
                  <a:pt x="70" y="18"/>
                  <a:pt x="67" y="24"/>
                </a:cubicBezTo>
                <a:cubicBezTo>
                  <a:pt x="61" y="16"/>
                  <a:pt x="52" y="10"/>
                  <a:pt x="42" y="9"/>
                </a:cubicBezTo>
              </a:path>
            </a:pathLst>
          </a:custGeom>
          <a:solidFill>
            <a:schemeClr val="bg1"/>
          </a:solidFill>
          <a:ln>
            <a:noFill/>
          </a:ln>
        </p:spPr>
        <p:txBody>
          <a:bodyPr/>
          <a:lstStyle>
            <a:lvl1pPr>
              <a:defRPr sz="1300">
                <a:solidFill>
                  <a:schemeClr val="tx1"/>
                </a:solidFill>
                <a:latin typeface="Arial" panose="020B0604020202020204" pitchFamily="34" charset="0"/>
              </a:defRPr>
            </a:lvl1pPr>
            <a:lvl2pPr marL="457200">
              <a:defRPr sz="1300">
                <a:solidFill>
                  <a:schemeClr val="tx1"/>
                </a:solidFill>
                <a:latin typeface="Arial" panose="020B0604020202020204" pitchFamily="34" charset="0"/>
              </a:defRPr>
            </a:lvl2pPr>
            <a:lvl3pPr marL="914400">
              <a:defRPr sz="1300">
                <a:solidFill>
                  <a:schemeClr val="tx1"/>
                </a:solidFill>
                <a:latin typeface="Arial" panose="020B0604020202020204" pitchFamily="34" charset="0"/>
              </a:defRPr>
            </a:lvl3pPr>
            <a:lvl4pPr marL="1371600">
              <a:defRPr sz="1300">
                <a:solidFill>
                  <a:schemeClr val="tx1"/>
                </a:solidFill>
                <a:latin typeface="Arial" panose="020B0604020202020204" pitchFamily="34" charset="0"/>
              </a:defRPr>
            </a:lvl4pPr>
            <a:lvl5pPr marL="1828800">
              <a:defRPr sz="1300">
                <a:solidFill>
                  <a:schemeClr val="tx1"/>
                </a:solidFill>
                <a:latin typeface="Arial" panose="020B0604020202020204" pitchFamily="34" charset="0"/>
              </a:defRPr>
            </a:lvl5pPr>
            <a:lvl6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6pPr>
            <a:lvl7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7pPr>
            <a:lvl8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8pPr>
            <a:lvl9pPr defTabSz="685800" fontAlgn="base">
              <a:spcBef>
                <a:spcPct val="0"/>
              </a:spcBef>
              <a:spcAft>
                <a:spcPct val="0"/>
              </a:spcAft>
              <a:buFont typeface="Arial" panose="020B0604020202020204" pitchFamily="34" charset="0"/>
              <a:defRPr sz="1300">
                <a:solidFill>
                  <a:schemeClr val="tx1"/>
                </a:solidFill>
                <a:latin typeface="Arial" panose="020B0604020202020204" pitchFamily="34" charset="0"/>
              </a:defRPr>
            </a:lvl9pPr>
          </a:lstStyle>
          <a:p>
            <a:endParaRPr lang="zh-CN" altLang="zh-CN" sz="1400">
              <a:solidFill>
                <a:srgbClr val="FFFFFF"/>
              </a:solidFill>
              <a:latin typeface="微软雅黑" panose="020B0503020204020204" charset="-122"/>
              <a:ea typeface="微软雅黑" panose="020B0503020204020204" charset="-122"/>
              <a:sym typeface="微软雅黑" panose="020B0503020204020204" charset="-122"/>
            </a:endParaRPr>
          </a:p>
        </p:txBody>
      </p:sp>
      <p:sp>
        <p:nvSpPr>
          <p:cNvPr id="18" name="文本框 99"/>
          <p:cNvSpPr txBox="1"/>
          <p:nvPr/>
        </p:nvSpPr>
        <p:spPr>
          <a:xfrm>
            <a:off x="1251299" y="2891261"/>
            <a:ext cx="4369498" cy="3170099"/>
          </a:xfrm>
          <a:prstGeom prst="rect">
            <a:avLst/>
          </a:prstGeom>
          <a:noFill/>
          <a:ln w="9525">
            <a:noFill/>
          </a:ln>
        </p:spPr>
        <p:txBody>
          <a:bodyPr wrap="square" anchor="t">
            <a:spAutoFit/>
          </a:bodyPr>
          <a:lstStyle/>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Name of Customer</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Date</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Address</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Tel</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E-mail</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Voltage level</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The information of customers connected to the same bus</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a:t>
            </a:r>
          </a:p>
          <a:p>
            <a:pPr marL="342900" indent="-342900" fontAlgn="auto">
              <a:spcBef>
                <a:spcPts val="0"/>
              </a:spcBef>
              <a:spcAft>
                <a:spcPts val="0"/>
              </a:spcAft>
              <a:buFont typeface="Wingdings" panose="05000000000000000000" pitchFamily="2" charset="2"/>
              <a:buChar char="p"/>
            </a:pPr>
            <a:endParaRPr lang="zh-CN" altLang="zh-CN" sz="2000" dirty="0">
              <a:solidFill>
                <a:prstClr val="black"/>
              </a:solidFill>
              <a:ea typeface="黑体" panose="02010609060101010101" pitchFamily="49" charset="-122"/>
              <a:cs typeface="+mn-cs"/>
            </a:endParaRPr>
          </a:p>
        </p:txBody>
      </p:sp>
      <p:pic>
        <p:nvPicPr>
          <p:cNvPr id="24" name="图片 23"/>
          <p:cNvPicPr>
            <a:picLocks noChangeAspect="1"/>
          </p:cNvPicPr>
          <p:nvPr/>
        </p:nvPicPr>
        <p:blipFill>
          <a:blip r:embed="rId2">
            <a:duotone>
              <a:prstClr val="black"/>
              <a:srgbClr val="1F497D">
                <a:lumMod val="60000"/>
                <a:lumOff val="40000"/>
                <a:tint val="45000"/>
                <a:satMod val="400000"/>
              </a:srgbClr>
            </a:duotone>
          </a:blip>
          <a:stretch>
            <a:fillRect/>
          </a:stretch>
        </p:blipFill>
        <p:spPr>
          <a:xfrm>
            <a:off x="6457551" y="1294544"/>
            <a:ext cx="1590316" cy="195089"/>
          </a:xfrm>
          <a:prstGeom prst="rect">
            <a:avLst/>
          </a:prstGeom>
        </p:spPr>
      </p:pic>
      <p:pic>
        <p:nvPicPr>
          <p:cNvPr id="25" name="图片 24"/>
          <p:cNvPicPr>
            <a:picLocks noChangeAspect="1"/>
          </p:cNvPicPr>
          <p:nvPr/>
        </p:nvPicPr>
        <p:blipFill>
          <a:blip r:embed="rId3">
            <a:duotone>
              <a:srgbClr val="4F81BD">
                <a:shade val="45000"/>
                <a:satMod val="135000"/>
              </a:srgb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6299035" y="1289356"/>
            <a:ext cx="5153929" cy="2667257"/>
          </a:xfrm>
          <a:prstGeom prst="rect">
            <a:avLst/>
          </a:prstGeom>
        </p:spPr>
      </p:pic>
      <p:sp>
        <p:nvSpPr>
          <p:cNvPr id="26" name="文本框 25"/>
          <p:cNvSpPr txBox="1"/>
          <p:nvPr/>
        </p:nvSpPr>
        <p:spPr>
          <a:xfrm>
            <a:off x="7306332" y="1494400"/>
            <a:ext cx="4146632" cy="830997"/>
          </a:xfrm>
          <a:prstGeom prst="rect">
            <a:avLst/>
          </a:prstGeom>
          <a:noFill/>
        </p:spPr>
        <p:txBody>
          <a:bodyPr wrap="square">
            <a:spAutoFit/>
          </a:bodyPr>
          <a:lstStyle/>
          <a:p>
            <a:pPr algn="ctr">
              <a:buFont typeface="Arial" panose="020B0604020202020204" pitchFamily="34" charset="0"/>
              <a:buNone/>
              <a:defRPr/>
            </a:pPr>
            <a:r>
              <a:rPr lang="en-US" altLang="zh-CN" b="1" noProof="1">
                <a:solidFill>
                  <a:srgbClr val="006096"/>
                </a:solidFill>
                <a:effectLst>
                  <a:outerShdw blurRad="38100" dist="38100" dir="2700000" algn="tl">
                    <a:srgbClr val="000000">
                      <a:alpha val="43137"/>
                    </a:srgbClr>
                  </a:outerShdw>
                </a:effectLst>
                <a:latin typeface="+mn-lt"/>
                <a:ea typeface="微软雅黑" panose="020B0503020204020204" charset="-122"/>
                <a:cs typeface="+mn-cs"/>
                <a:sym typeface="+mn-ea"/>
              </a:rPr>
              <a:t>The industrial process information</a:t>
            </a:r>
            <a:endParaRPr lang="zh-CN" altLang="en-US" b="1" noProof="1">
              <a:solidFill>
                <a:srgbClr val="006096"/>
              </a:solidFill>
              <a:effectLst>
                <a:outerShdw blurRad="38100" dist="38100" dir="2700000" algn="tl">
                  <a:srgbClr val="000000">
                    <a:alpha val="43137"/>
                  </a:srgbClr>
                </a:outerShdw>
              </a:effectLst>
              <a:latin typeface="+mn-lt"/>
              <a:ea typeface="微软雅黑" panose="020B0503020204020204" charset="-122"/>
              <a:cs typeface="+mn-cs"/>
              <a:sym typeface="+mn-ea"/>
            </a:endParaRPr>
          </a:p>
        </p:txBody>
      </p:sp>
      <p:sp>
        <p:nvSpPr>
          <p:cNvPr id="28" name="文本框 99"/>
          <p:cNvSpPr txBox="1"/>
          <p:nvPr/>
        </p:nvSpPr>
        <p:spPr>
          <a:xfrm>
            <a:off x="6494141" y="2430026"/>
            <a:ext cx="5235369" cy="1631216"/>
          </a:xfrm>
          <a:prstGeom prst="rect">
            <a:avLst/>
          </a:prstGeom>
          <a:noFill/>
          <a:ln w="9525">
            <a:noFill/>
          </a:ln>
        </p:spPr>
        <p:txBody>
          <a:bodyPr wrap="square" anchor="t">
            <a:spAutoFit/>
          </a:bodyPr>
          <a:lstStyle/>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The sensitive equipment</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The industrial process </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The financial losses due to voltage sag</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a:t>
            </a:r>
          </a:p>
          <a:p>
            <a:pPr marL="342900" indent="-342900" fontAlgn="auto">
              <a:spcBef>
                <a:spcPts val="0"/>
              </a:spcBef>
              <a:spcAft>
                <a:spcPts val="0"/>
              </a:spcAft>
              <a:buFont typeface="Wingdings" panose="05000000000000000000" pitchFamily="2" charset="2"/>
              <a:buChar char="p"/>
            </a:pPr>
            <a:endParaRPr lang="zh-CN" altLang="zh-CN" sz="2000" dirty="0">
              <a:solidFill>
                <a:prstClr val="black"/>
              </a:solidFill>
              <a:ea typeface="黑体" panose="02010609060101010101" pitchFamily="49" charset="-122"/>
              <a:cs typeface="+mn-cs"/>
            </a:endParaRPr>
          </a:p>
        </p:txBody>
      </p:sp>
      <p:sp>
        <p:nvSpPr>
          <p:cNvPr id="29" name="Freeform 6"/>
          <p:cNvSpPr>
            <a:spLocks noChangeAspect="1" noEditPoints="1" noChangeArrowheads="1"/>
          </p:cNvSpPr>
          <p:nvPr/>
        </p:nvSpPr>
        <p:spPr bwMode="auto">
          <a:xfrm>
            <a:off x="6732588" y="1603375"/>
            <a:ext cx="431800" cy="512763"/>
          </a:xfrm>
          <a:custGeom>
            <a:avLst/>
            <a:gdLst>
              <a:gd name="T0" fmla="*/ 249 w 259"/>
              <a:gd name="T1" fmla="*/ 122 h 308"/>
              <a:gd name="T2" fmla="*/ 225 w 259"/>
              <a:gd name="T3" fmla="*/ 101 h 308"/>
              <a:gd name="T4" fmla="*/ 221 w 259"/>
              <a:gd name="T5" fmla="*/ 95 h 308"/>
              <a:gd name="T6" fmla="*/ 199 w 259"/>
              <a:gd name="T7" fmla="*/ 74 h 308"/>
              <a:gd name="T8" fmla="*/ 193 w 259"/>
              <a:gd name="T9" fmla="*/ 67 h 308"/>
              <a:gd name="T10" fmla="*/ 130 w 259"/>
              <a:gd name="T11" fmla="*/ 7 h 308"/>
              <a:gd name="T12" fmla="*/ 113 w 259"/>
              <a:gd name="T13" fmla="*/ 0 h 308"/>
              <a:gd name="T14" fmla="*/ 21 w 259"/>
              <a:gd name="T15" fmla="*/ 0 h 308"/>
              <a:gd name="T16" fmla="*/ 0 w 259"/>
              <a:gd name="T17" fmla="*/ 18 h 308"/>
              <a:gd name="T18" fmla="*/ 0 w 259"/>
              <a:gd name="T19" fmla="*/ 229 h 308"/>
              <a:gd name="T20" fmla="*/ 21 w 259"/>
              <a:gd name="T21" fmla="*/ 253 h 308"/>
              <a:gd name="T22" fmla="*/ 28 w 259"/>
              <a:gd name="T23" fmla="*/ 253 h 308"/>
              <a:gd name="T24" fmla="*/ 28 w 259"/>
              <a:gd name="T25" fmla="*/ 256 h 308"/>
              <a:gd name="T26" fmla="*/ 49 w 259"/>
              <a:gd name="T27" fmla="*/ 281 h 308"/>
              <a:gd name="T28" fmla="*/ 56 w 259"/>
              <a:gd name="T29" fmla="*/ 281 h 308"/>
              <a:gd name="T30" fmla="*/ 56 w 259"/>
              <a:gd name="T31" fmla="*/ 284 h 308"/>
              <a:gd name="T32" fmla="*/ 77 w 259"/>
              <a:gd name="T33" fmla="*/ 308 h 308"/>
              <a:gd name="T34" fmla="*/ 231 w 259"/>
              <a:gd name="T35" fmla="*/ 308 h 308"/>
              <a:gd name="T36" fmla="*/ 256 w 259"/>
              <a:gd name="T37" fmla="*/ 284 h 308"/>
              <a:gd name="T38" fmla="*/ 256 w 259"/>
              <a:gd name="T39" fmla="*/ 140 h 308"/>
              <a:gd name="T40" fmla="*/ 249 w 259"/>
              <a:gd name="T41" fmla="*/ 122 h 308"/>
              <a:gd name="T42" fmla="*/ 140 w 259"/>
              <a:gd name="T43" fmla="*/ 46 h 308"/>
              <a:gd name="T44" fmla="*/ 151 w 259"/>
              <a:gd name="T45" fmla="*/ 56 h 308"/>
              <a:gd name="T46" fmla="*/ 140 w 259"/>
              <a:gd name="T47" fmla="*/ 56 h 308"/>
              <a:gd name="T48" fmla="*/ 140 w 259"/>
              <a:gd name="T49" fmla="*/ 46 h 308"/>
              <a:gd name="T50" fmla="*/ 123 w 259"/>
              <a:gd name="T51" fmla="*/ 28 h 308"/>
              <a:gd name="T52" fmla="*/ 113 w 259"/>
              <a:gd name="T53" fmla="*/ 28 h 308"/>
              <a:gd name="T54" fmla="*/ 113 w 259"/>
              <a:gd name="T55" fmla="*/ 18 h 308"/>
              <a:gd name="T56" fmla="*/ 123 w 259"/>
              <a:gd name="T57" fmla="*/ 28 h 308"/>
              <a:gd name="T58" fmla="*/ 18 w 259"/>
              <a:gd name="T59" fmla="*/ 232 h 308"/>
              <a:gd name="T60" fmla="*/ 18 w 259"/>
              <a:gd name="T61" fmla="*/ 18 h 308"/>
              <a:gd name="T62" fmla="*/ 92 w 259"/>
              <a:gd name="T63" fmla="*/ 18 h 308"/>
              <a:gd name="T64" fmla="*/ 92 w 259"/>
              <a:gd name="T65" fmla="*/ 28 h 308"/>
              <a:gd name="T66" fmla="*/ 49 w 259"/>
              <a:gd name="T67" fmla="*/ 28 h 308"/>
              <a:gd name="T68" fmla="*/ 28 w 259"/>
              <a:gd name="T69" fmla="*/ 46 h 308"/>
              <a:gd name="T70" fmla="*/ 28 w 259"/>
              <a:gd name="T71" fmla="*/ 232 h 308"/>
              <a:gd name="T72" fmla="*/ 18 w 259"/>
              <a:gd name="T73" fmla="*/ 232 h 308"/>
              <a:gd name="T74" fmla="*/ 46 w 259"/>
              <a:gd name="T75" fmla="*/ 260 h 308"/>
              <a:gd name="T76" fmla="*/ 46 w 259"/>
              <a:gd name="T77" fmla="*/ 46 h 308"/>
              <a:gd name="T78" fmla="*/ 119 w 259"/>
              <a:gd name="T79" fmla="*/ 46 h 308"/>
              <a:gd name="T80" fmla="*/ 119 w 259"/>
              <a:gd name="T81" fmla="*/ 56 h 308"/>
              <a:gd name="T82" fmla="*/ 77 w 259"/>
              <a:gd name="T83" fmla="*/ 56 h 308"/>
              <a:gd name="T84" fmla="*/ 56 w 259"/>
              <a:gd name="T85" fmla="*/ 73 h 308"/>
              <a:gd name="T86" fmla="*/ 56 w 259"/>
              <a:gd name="T87" fmla="*/ 260 h 308"/>
              <a:gd name="T88" fmla="*/ 46 w 259"/>
              <a:gd name="T89" fmla="*/ 260 h 308"/>
              <a:gd name="T90" fmla="*/ 238 w 259"/>
              <a:gd name="T91" fmla="*/ 287 h 308"/>
              <a:gd name="T92" fmla="*/ 74 w 259"/>
              <a:gd name="T93" fmla="*/ 287 h 308"/>
              <a:gd name="T94" fmla="*/ 74 w 259"/>
              <a:gd name="T95" fmla="*/ 73 h 308"/>
              <a:gd name="T96" fmla="*/ 147 w 259"/>
              <a:gd name="T97" fmla="*/ 73 h 308"/>
              <a:gd name="T98" fmla="*/ 147 w 259"/>
              <a:gd name="T99" fmla="*/ 140 h 308"/>
              <a:gd name="T100" fmla="*/ 168 w 259"/>
              <a:gd name="T101" fmla="*/ 165 h 308"/>
              <a:gd name="T102" fmla="*/ 238 w 259"/>
              <a:gd name="T103" fmla="*/ 165 h 308"/>
              <a:gd name="T104" fmla="*/ 238 w 259"/>
              <a:gd name="T105" fmla="*/ 287 h 308"/>
              <a:gd name="T106" fmla="*/ 168 w 259"/>
              <a:gd name="T107" fmla="*/ 140 h 308"/>
              <a:gd name="T108" fmla="*/ 168 w 259"/>
              <a:gd name="T109" fmla="*/ 73 h 308"/>
              <a:gd name="T110" fmla="*/ 238 w 259"/>
              <a:gd name="T111" fmla="*/ 140 h 308"/>
              <a:gd name="T112" fmla="*/ 168 w 259"/>
              <a:gd name="T113" fmla="*/ 140 h 3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9"/>
              <a:gd name="T172" fmla="*/ 0 h 308"/>
              <a:gd name="T173" fmla="*/ 259 w 259"/>
              <a:gd name="T174" fmla="*/ 308 h 3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9" h="308">
                <a:moveTo>
                  <a:pt x="249" y="122"/>
                </a:moveTo>
                <a:cubicBezTo>
                  <a:pt x="240" y="114"/>
                  <a:pt x="232" y="107"/>
                  <a:pt x="225" y="101"/>
                </a:cubicBezTo>
                <a:cubicBezTo>
                  <a:pt x="224" y="99"/>
                  <a:pt x="223" y="97"/>
                  <a:pt x="221" y="95"/>
                </a:cubicBezTo>
                <a:cubicBezTo>
                  <a:pt x="212" y="87"/>
                  <a:pt x="205" y="80"/>
                  <a:pt x="199" y="74"/>
                </a:cubicBezTo>
                <a:cubicBezTo>
                  <a:pt x="198" y="72"/>
                  <a:pt x="196" y="69"/>
                  <a:pt x="193" y="67"/>
                </a:cubicBezTo>
                <a:cubicBezTo>
                  <a:pt x="130" y="7"/>
                  <a:pt x="130" y="7"/>
                  <a:pt x="130" y="7"/>
                </a:cubicBezTo>
                <a:cubicBezTo>
                  <a:pt x="123" y="0"/>
                  <a:pt x="120" y="0"/>
                  <a:pt x="113" y="0"/>
                </a:cubicBezTo>
                <a:cubicBezTo>
                  <a:pt x="21" y="0"/>
                  <a:pt x="21" y="0"/>
                  <a:pt x="21" y="0"/>
                </a:cubicBezTo>
                <a:cubicBezTo>
                  <a:pt x="11" y="0"/>
                  <a:pt x="0" y="7"/>
                  <a:pt x="0" y="18"/>
                </a:cubicBezTo>
                <a:cubicBezTo>
                  <a:pt x="0" y="229"/>
                  <a:pt x="0" y="229"/>
                  <a:pt x="0" y="229"/>
                </a:cubicBezTo>
                <a:cubicBezTo>
                  <a:pt x="0" y="239"/>
                  <a:pt x="11" y="253"/>
                  <a:pt x="21" y="253"/>
                </a:cubicBezTo>
                <a:cubicBezTo>
                  <a:pt x="24" y="253"/>
                  <a:pt x="26" y="253"/>
                  <a:pt x="28" y="253"/>
                </a:cubicBezTo>
                <a:cubicBezTo>
                  <a:pt x="28" y="256"/>
                  <a:pt x="28" y="256"/>
                  <a:pt x="28" y="256"/>
                </a:cubicBezTo>
                <a:cubicBezTo>
                  <a:pt x="28" y="267"/>
                  <a:pt x="39" y="281"/>
                  <a:pt x="49" y="281"/>
                </a:cubicBezTo>
                <a:cubicBezTo>
                  <a:pt x="52" y="281"/>
                  <a:pt x="54" y="281"/>
                  <a:pt x="56" y="281"/>
                </a:cubicBezTo>
                <a:cubicBezTo>
                  <a:pt x="56" y="284"/>
                  <a:pt x="56" y="284"/>
                  <a:pt x="56" y="284"/>
                </a:cubicBezTo>
                <a:cubicBezTo>
                  <a:pt x="56" y="294"/>
                  <a:pt x="67" y="308"/>
                  <a:pt x="77" y="308"/>
                </a:cubicBezTo>
                <a:cubicBezTo>
                  <a:pt x="231" y="308"/>
                  <a:pt x="231" y="308"/>
                  <a:pt x="231" y="308"/>
                </a:cubicBezTo>
                <a:cubicBezTo>
                  <a:pt x="245" y="308"/>
                  <a:pt x="256" y="294"/>
                  <a:pt x="256" y="284"/>
                </a:cubicBezTo>
                <a:cubicBezTo>
                  <a:pt x="256" y="140"/>
                  <a:pt x="256" y="140"/>
                  <a:pt x="256" y="140"/>
                </a:cubicBezTo>
                <a:cubicBezTo>
                  <a:pt x="256" y="140"/>
                  <a:pt x="259" y="133"/>
                  <a:pt x="249" y="122"/>
                </a:cubicBezTo>
                <a:close/>
                <a:moveTo>
                  <a:pt x="140" y="46"/>
                </a:moveTo>
                <a:cubicBezTo>
                  <a:pt x="144" y="49"/>
                  <a:pt x="148" y="53"/>
                  <a:pt x="151" y="56"/>
                </a:cubicBezTo>
                <a:cubicBezTo>
                  <a:pt x="147" y="56"/>
                  <a:pt x="144" y="56"/>
                  <a:pt x="140" y="56"/>
                </a:cubicBezTo>
                <a:cubicBezTo>
                  <a:pt x="140" y="46"/>
                  <a:pt x="140" y="46"/>
                  <a:pt x="140" y="46"/>
                </a:cubicBezTo>
                <a:close/>
                <a:moveTo>
                  <a:pt x="123" y="28"/>
                </a:moveTo>
                <a:cubicBezTo>
                  <a:pt x="120" y="28"/>
                  <a:pt x="116" y="28"/>
                  <a:pt x="113" y="28"/>
                </a:cubicBezTo>
                <a:cubicBezTo>
                  <a:pt x="113" y="18"/>
                  <a:pt x="113" y="18"/>
                  <a:pt x="113" y="18"/>
                </a:cubicBezTo>
                <a:cubicBezTo>
                  <a:pt x="116" y="21"/>
                  <a:pt x="120" y="25"/>
                  <a:pt x="123" y="28"/>
                </a:cubicBezTo>
                <a:close/>
                <a:moveTo>
                  <a:pt x="18" y="232"/>
                </a:moveTo>
                <a:cubicBezTo>
                  <a:pt x="18" y="21"/>
                  <a:pt x="18" y="18"/>
                  <a:pt x="18" y="18"/>
                </a:cubicBezTo>
                <a:cubicBezTo>
                  <a:pt x="88" y="18"/>
                  <a:pt x="92" y="18"/>
                  <a:pt x="92" y="18"/>
                </a:cubicBezTo>
                <a:cubicBezTo>
                  <a:pt x="92" y="21"/>
                  <a:pt x="92" y="25"/>
                  <a:pt x="92" y="28"/>
                </a:cubicBezTo>
                <a:cubicBezTo>
                  <a:pt x="49" y="28"/>
                  <a:pt x="49" y="28"/>
                  <a:pt x="49" y="28"/>
                </a:cubicBezTo>
                <a:cubicBezTo>
                  <a:pt x="39" y="28"/>
                  <a:pt x="28" y="35"/>
                  <a:pt x="28" y="46"/>
                </a:cubicBezTo>
                <a:cubicBezTo>
                  <a:pt x="28" y="154"/>
                  <a:pt x="28" y="206"/>
                  <a:pt x="28" y="232"/>
                </a:cubicBezTo>
                <a:cubicBezTo>
                  <a:pt x="19" y="232"/>
                  <a:pt x="18" y="232"/>
                  <a:pt x="18" y="232"/>
                </a:cubicBezTo>
                <a:close/>
                <a:moveTo>
                  <a:pt x="46" y="260"/>
                </a:moveTo>
                <a:cubicBezTo>
                  <a:pt x="46" y="49"/>
                  <a:pt x="46" y="46"/>
                  <a:pt x="46" y="46"/>
                </a:cubicBezTo>
                <a:cubicBezTo>
                  <a:pt x="116" y="46"/>
                  <a:pt x="119" y="46"/>
                  <a:pt x="119" y="46"/>
                </a:cubicBezTo>
                <a:cubicBezTo>
                  <a:pt x="119" y="49"/>
                  <a:pt x="119" y="53"/>
                  <a:pt x="119" y="56"/>
                </a:cubicBezTo>
                <a:cubicBezTo>
                  <a:pt x="77" y="56"/>
                  <a:pt x="77" y="56"/>
                  <a:pt x="77" y="56"/>
                </a:cubicBezTo>
                <a:cubicBezTo>
                  <a:pt x="67" y="56"/>
                  <a:pt x="56" y="63"/>
                  <a:pt x="56" y="73"/>
                </a:cubicBezTo>
                <a:cubicBezTo>
                  <a:pt x="56" y="182"/>
                  <a:pt x="56" y="234"/>
                  <a:pt x="56" y="260"/>
                </a:cubicBezTo>
                <a:cubicBezTo>
                  <a:pt x="47" y="260"/>
                  <a:pt x="46" y="260"/>
                  <a:pt x="46" y="260"/>
                </a:cubicBezTo>
                <a:close/>
                <a:moveTo>
                  <a:pt x="238" y="287"/>
                </a:moveTo>
                <a:cubicBezTo>
                  <a:pt x="84" y="287"/>
                  <a:pt x="74" y="287"/>
                  <a:pt x="74" y="287"/>
                </a:cubicBezTo>
                <a:cubicBezTo>
                  <a:pt x="74" y="77"/>
                  <a:pt x="74" y="73"/>
                  <a:pt x="74" y="73"/>
                </a:cubicBezTo>
                <a:cubicBezTo>
                  <a:pt x="144" y="73"/>
                  <a:pt x="147" y="73"/>
                  <a:pt x="147" y="73"/>
                </a:cubicBezTo>
                <a:cubicBezTo>
                  <a:pt x="147" y="136"/>
                  <a:pt x="147" y="140"/>
                  <a:pt x="147" y="140"/>
                </a:cubicBezTo>
                <a:cubicBezTo>
                  <a:pt x="147" y="151"/>
                  <a:pt x="154" y="165"/>
                  <a:pt x="168" y="165"/>
                </a:cubicBezTo>
                <a:cubicBezTo>
                  <a:pt x="231" y="165"/>
                  <a:pt x="238" y="165"/>
                  <a:pt x="238" y="165"/>
                </a:cubicBezTo>
                <a:lnTo>
                  <a:pt x="238" y="287"/>
                </a:lnTo>
                <a:close/>
                <a:moveTo>
                  <a:pt x="168" y="140"/>
                </a:moveTo>
                <a:cubicBezTo>
                  <a:pt x="168" y="73"/>
                  <a:pt x="168" y="73"/>
                  <a:pt x="168" y="73"/>
                </a:cubicBezTo>
                <a:cubicBezTo>
                  <a:pt x="238" y="140"/>
                  <a:pt x="238" y="140"/>
                  <a:pt x="238" y="140"/>
                </a:cubicBezTo>
                <a:lnTo>
                  <a:pt x="168" y="140"/>
                </a:lnTo>
                <a:close/>
              </a:path>
            </a:pathLst>
          </a:custGeom>
          <a:solidFill>
            <a:schemeClr val="bg1"/>
          </a:solidFill>
          <a:ln>
            <a:noFill/>
          </a:ln>
        </p:spPr>
        <p:txBody>
          <a:bodyPr/>
          <a:lstStyle/>
          <a:p>
            <a:endParaRPr lang="zh-CN" altLang="zh-CN" sz="1800">
              <a:solidFill>
                <a:srgbClr val="292929"/>
              </a:solidFill>
              <a:latin typeface="Calibri" panose="020F0502020204030204" pitchFamily="34" charset="0"/>
              <a:ea typeface="微软雅黑" panose="020B0503020204020204" charset="-122"/>
              <a:sym typeface="Calibri" panose="020F0502020204030204" pitchFamily="34" charset="0"/>
            </a:endParaRPr>
          </a:p>
        </p:txBody>
      </p:sp>
      <p:pic>
        <p:nvPicPr>
          <p:cNvPr id="30" name="图片 29"/>
          <p:cNvPicPr>
            <a:picLocks noChangeAspect="1"/>
          </p:cNvPicPr>
          <p:nvPr/>
        </p:nvPicPr>
        <p:blipFill>
          <a:blip r:embed="rId2">
            <a:duotone>
              <a:prstClr val="black"/>
              <a:srgbClr val="1F497D">
                <a:lumMod val="60000"/>
                <a:lumOff val="40000"/>
                <a:tint val="45000"/>
                <a:satMod val="400000"/>
              </a:srgbClr>
            </a:duotone>
          </a:blip>
          <a:stretch>
            <a:fillRect/>
          </a:stretch>
        </p:blipFill>
        <p:spPr>
          <a:xfrm>
            <a:off x="6533751" y="4113944"/>
            <a:ext cx="1590316" cy="195089"/>
          </a:xfrm>
          <a:prstGeom prst="rect">
            <a:avLst/>
          </a:prstGeom>
        </p:spPr>
      </p:pic>
      <p:pic>
        <p:nvPicPr>
          <p:cNvPr id="31" name="图片 30"/>
          <p:cNvPicPr>
            <a:picLocks noChangeAspect="1"/>
          </p:cNvPicPr>
          <p:nvPr/>
        </p:nvPicPr>
        <p:blipFill>
          <a:blip r:embed="rId3">
            <a:duotone>
              <a:srgbClr val="4F81BD">
                <a:shade val="45000"/>
                <a:satMod val="135000"/>
              </a:srgbClr>
              <a:prstClr val="white"/>
            </a:duotone>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6375235" y="4108756"/>
            <a:ext cx="5153929" cy="2667257"/>
          </a:xfrm>
          <a:prstGeom prst="rect">
            <a:avLst/>
          </a:prstGeom>
        </p:spPr>
      </p:pic>
      <p:sp>
        <p:nvSpPr>
          <p:cNvPr id="32" name="文本框 31"/>
          <p:cNvSpPr txBox="1"/>
          <p:nvPr/>
        </p:nvSpPr>
        <p:spPr>
          <a:xfrm>
            <a:off x="7382532" y="4313800"/>
            <a:ext cx="4146632" cy="830997"/>
          </a:xfrm>
          <a:prstGeom prst="rect">
            <a:avLst/>
          </a:prstGeom>
          <a:noFill/>
        </p:spPr>
        <p:txBody>
          <a:bodyPr wrap="square">
            <a:spAutoFit/>
          </a:bodyPr>
          <a:lstStyle/>
          <a:p>
            <a:pPr algn="ctr">
              <a:buFont typeface="Arial" panose="020B0604020202020204" pitchFamily="34" charset="0"/>
              <a:buNone/>
              <a:defRPr/>
            </a:pPr>
            <a:r>
              <a:rPr lang="en-US" altLang="zh-CN" b="1" noProof="1">
                <a:solidFill>
                  <a:srgbClr val="006096"/>
                </a:solidFill>
                <a:effectLst>
                  <a:outerShdw blurRad="38100" dist="38100" dir="2700000" algn="tl">
                    <a:srgbClr val="000000">
                      <a:alpha val="43137"/>
                    </a:srgbClr>
                  </a:outerShdw>
                </a:effectLst>
                <a:latin typeface="+mn-lt"/>
                <a:ea typeface="微软雅黑" panose="020B0503020204020204" charset="-122"/>
                <a:cs typeface="+mn-cs"/>
                <a:sym typeface="+mn-ea"/>
              </a:rPr>
              <a:t>The power network information</a:t>
            </a:r>
            <a:endParaRPr lang="zh-CN" altLang="en-US" b="1" noProof="1">
              <a:solidFill>
                <a:srgbClr val="006096"/>
              </a:solidFill>
              <a:effectLst>
                <a:outerShdw blurRad="38100" dist="38100" dir="2700000" algn="tl">
                  <a:srgbClr val="000000">
                    <a:alpha val="43137"/>
                  </a:srgbClr>
                </a:outerShdw>
              </a:effectLst>
              <a:latin typeface="+mn-lt"/>
              <a:ea typeface="微软雅黑" panose="020B0503020204020204" charset="-122"/>
              <a:cs typeface="+mn-cs"/>
              <a:sym typeface="+mn-ea"/>
            </a:endParaRPr>
          </a:p>
        </p:txBody>
      </p:sp>
      <p:sp>
        <p:nvSpPr>
          <p:cNvPr id="33" name="文本框 99"/>
          <p:cNvSpPr txBox="1"/>
          <p:nvPr/>
        </p:nvSpPr>
        <p:spPr>
          <a:xfrm>
            <a:off x="6694489" y="5286214"/>
            <a:ext cx="4758475" cy="1631216"/>
          </a:xfrm>
          <a:prstGeom prst="rect">
            <a:avLst/>
          </a:prstGeom>
          <a:noFill/>
          <a:ln w="9525">
            <a:noFill/>
          </a:ln>
        </p:spPr>
        <p:txBody>
          <a:bodyPr wrap="square" anchor="t">
            <a:spAutoFit/>
          </a:bodyPr>
          <a:lstStyle/>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The voltage sag monitor information of the PCC</a:t>
            </a:r>
          </a:p>
          <a:p>
            <a:pPr marL="342900" indent="-342900" fontAlgn="auto">
              <a:spcBef>
                <a:spcPts val="0"/>
              </a:spcBef>
              <a:spcAft>
                <a:spcPts val="0"/>
              </a:spcAft>
              <a:buFont typeface="Wingdings" panose="05000000000000000000" pitchFamily="2" charset="2"/>
              <a:buChar char="p"/>
            </a:pPr>
            <a:r>
              <a:rPr lang="en-US" altLang="zh-CN" sz="2000" dirty="0">
                <a:solidFill>
                  <a:prstClr val="black"/>
                </a:solidFill>
                <a:ea typeface="黑体" panose="02010609060101010101" pitchFamily="49" charset="-122"/>
                <a:cs typeface="+mn-cs"/>
              </a:rPr>
              <a:t>The power network topology of the customer’s area</a:t>
            </a:r>
          </a:p>
          <a:p>
            <a:pPr marL="342900" indent="-342900" fontAlgn="auto">
              <a:spcBef>
                <a:spcPts val="0"/>
              </a:spcBef>
              <a:spcAft>
                <a:spcPts val="0"/>
              </a:spcAft>
              <a:buFont typeface="Wingdings" panose="05000000000000000000" pitchFamily="2" charset="2"/>
              <a:buChar char="p"/>
            </a:pPr>
            <a:endParaRPr lang="zh-CN" altLang="zh-CN" sz="2000" dirty="0">
              <a:solidFill>
                <a:prstClr val="black"/>
              </a:solidFill>
              <a:ea typeface="黑体" panose="02010609060101010101" pitchFamily="49" charset="-122"/>
              <a:cs typeface="+mn-cs"/>
            </a:endParaRPr>
          </a:p>
        </p:txBody>
      </p:sp>
      <p:sp>
        <p:nvSpPr>
          <p:cNvPr id="34" name="Freeform 6"/>
          <p:cNvSpPr>
            <a:spLocks noChangeAspect="1" noEditPoints="1" noChangeArrowheads="1"/>
          </p:cNvSpPr>
          <p:nvPr/>
        </p:nvSpPr>
        <p:spPr bwMode="auto">
          <a:xfrm>
            <a:off x="6808788" y="4422775"/>
            <a:ext cx="431800" cy="512763"/>
          </a:xfrm>
          <a:custGeom>
            <a:avLst/>
            <a:gdLst>
              <a:gd name="T0" fmla="*/ 249 w 259"/>
              <a:gd name="T1" fmla="*/ 122 h 308"/>
              <a:gd name="T2" fmla="*/ 225 w 259"/>
              <a:gd name="T3" fmla="*/ 101 h 308"/>
              <a:gd name="T4" fmla="*/ 221 w 259"/>
              <a:gd name="T5" fmla="*/ 95 h 308"/>
              <a:gd name="T6" fmla="*/ 199 w 259"/>
              <a:gd name="T7" fmla="*/ 74 h 308"/>
              <a:gd name="T8" fmla="*/ 193 w 259"/>
              <a:gd name="T9" fmla="*/ 67 h 308"/>
              <a:gd name="T10" fmla="*/ 130 w 259"/>
              <a:gd name="T11" fmla="*/ 7 h 308"/>
              <a:gd name="T12" fmla="*/ 113 w 259"/>
              <a:gd name="T13" fmla="*/ 0 h 308"/>
              <a:gd name="T14" fmla="*/ 21 w 259"/>
              <a:gd name="T15" fmla="*/ 0 h 308"/>
              <a:gd name="T16" fmla="*/ 0 w 259"/>
              <a:gd name="T17" fmla="*/ 18 h 308"/>
              <a:gd name="T18" fmla="*/ 0 w 259"/>
              <a:gd name="T19" fmla="*/ 229 h 308"/>
              <a:gd name="T20" fmla="*/ 21 w 259"/>
              <a:gd name="T21" fmla="*/ 253 h 308"/>
              <a:gd name="T22" fmla="*/ 28 w 259"/>
              <a:gd name="T23" fmla="*/ 253 h 308"/>
              <a:gd name="T24" fmla="*/ 28 w 259"/>
              <a:gd name="T25" fmla="*/ 256 h 308"/>
              <a:gd name="T26" fmla="*/ 49 w 259"/>
              <a:gd name="T27" fmla="*/ 281 h 308"/>
              <a:gd name="T28" fmla="*/ 56 w 259"/>
              <a:gd name="T29" fmla="*/ 281 h 308"/>
              <a:gd name="T30" fmla="*/ 56 w 259"/>
              <a:gd name="T31" fmla="*/ 284 h 308"/>
              <a:gd name="T32" fmla="*/ 77 w 259"/>
              <a:gd name="T33" fmla="*/ 308 h 308"/>
              <a:gd name="T34" fmla="*/ 231 w 259"/>
              <a:gd name="T35" fmla="*/ 308 h 308"/>
              <a:gd name="T36" fmla="*/ 256 w 259"/>
              <a:gd name="T37" fmla="*/ 284 h 308"/>
              <a:gd name="T38" fmla="*/ 256 w 259"/>
              <a:gd name="T39" fmla="*/ 140 h 308"/>
              <a:gd name="T40" fmla="*/ 249 w 259"/>
              <a:gd name="T41" fmla="*/ 122 h 308"/>
              <a:gd name="T42" fmla="*/ 140 w 259"/>
              <a:gd name="T43" fmla="*/ 46 h 308"/>
              <a:gd name="T44" fmla="*/ 151 w 259"/>
              <a:gd name="T45" fmla="*/ 56 h 308"/>
              <a:gd name="T46" fmla="*/ 140 w 259"/>
              <a:gd name="T47" fmla="*/ 56 h 308"/>
              <a:gd name="T48" fmla="*/ 140 w 259"/>
              <a:gd name="T49" fmla="*/ 46 h 308"/>
              <a:gd name="T50" fmla="*/ 123 w 259"/>
              <a:gd name="T51" fmla="*/ 28 h 308"/>
              <a:gd name="T52" fmla="*/ 113 w 259"/>
              <a:gd name="T53" fmla="*/ 28 h 308"/>
              <a:gd name="T54" fmla="*/ 113 w 259"/>
              <a:gd name="T55" fmla="*/ 18 h 308"/>
              <a:gd name="T56" fmla="*/ 123 w 259"/>
              <a:gd name="T57" fmla="*/ 28 h 308"/>
              <a:gd name="T58" fmla="*/ 18 w 259"/>
              <a:gd name="T59" fmla="*/ 232 h 308"/>
              <a:gd name="T60" fmla="*/ 18 w 259"/>
              <a:gd name="T61" fmla="*/ 18 h 308"/>
              <a:gd name="T62" fmla="*/ 92 w 259"/>
              <a:gd name="T63" fmla="*/ 18 h 308"/>
              <a:gd name="T64" fmla="*/ 92 w 259"/>
              <a:gd name="T65" fmla="*/ 28 h 308"/>
              <a:gd name="T66" fmla="*/ 49 w 259"/>
              <a:gd name="T67" fmla="*/ 28 h 308"/>
              <a:gd name="T68" fmla="*/ 28 w 259"/>
              <a:gd name="T69" fmla="*/ 46 h 308"/>
              <a:gd name="T70" fmla="*/ 28 w 259"/>
              <a:gd name="T71" fmla="*/ 232 h 308"/>
              <a:gd name="T72" fmla="*/ 18 w 259"/>
              <a:gd name="T73" fmla="*/ 232 h 308"/>
              <a:gd name="T74" fmla="*/ 46 w 259"/>
              <a:gd name="T75" fmla="*/ 260 h 308"/>
              <a:gd name="T76" fmla="*/ 46 w 259"/>
              <a:gd name="T77" fmla="*/ 46 h 308"/>
              <a:gd name="T78" fmla="*/ 119 w 259"/>
              <a:gd name="T79" fmla="*/ 46 h 308"/>
              <a:gd name="T80" fmla="*/ 119 w 259"/>
              <a:gd name="T81" fmla="*/ 56 h 308"/>
              <a:gd name="T82" fmla="*/ 77 w 259"/>
              <a:gd name="T83" fmla="*/ 56 h 308"/>
              <a:gd name="T84" fmla="*/ 56 w 259"/>
              <a:gd name="T85" fmla="*/ 73 h 308"/>
              <a:gd name="T86" fmla="*/ 56 w 259"/>
              <a:gd name="T87" fmla="*/ 260 h 308"/>
              <a:gd name="T88" fmla="*/ 46 w 259"/>
              <a:gd name="T89" fmla="*/ 260 h 308"/>
              <a:gd name="T90" fmla="*/ 238 w 259"/>
              <a:gd name="T91" fmla="*/ 287 h 308"/>
              <a:gd name="T92" fmla="*/ 74 w 259"/>
              <a:gd name="T93" fmla="*/ 287 h 308"/>
              <a:gd name="T94" fmla="*/ 74 w 259"/>
              <a:gd name="T95" fmla="*/ 73 h 308"/>
              <a:gd name="T96" fmla="*/ 147 w 259"/>
              <a:gd name="T97" fmla="*/ 73 h 308"/>
              <a:gd name="T98" fmla="*/ 147 w 259"/>
              <a:gd name="T99" fmla="*/ 140 h 308"/>
              <a:gd name="T100" fmla="*/ 168 w 259"/>
              <a:gd name="T101" fmla="*/ 165 h 308"/>
              <a:gd name="T102" fmla="*/ 238 w 259"/>
              <a:gd name="T103" fmla="*/ 165 h 308"/>
              <a:gd name="T104" fmla="*/ 238 w 259"/>
              <a:gd name="T105" fmla="*/ 287 h 308"/>
              <a:gd name="T106" fmla="*/ 168 w 259"/>
              <a:gd name="T107" fmla="*/ 140 h 308"/>
              <a:gd name="T108" fmla="*/ 168 w 259"/>
              <a:gd name="T109" fmla="*/ 73 h 308"/>
              <a:gd name="T110" fmla="*/ 238 w 259"/>
              <a:gd name="T111" fmla="*/ 140 h 308"/>
              <a:gd name="T112" fmla="*/ 168 w 259"/>
              <a:gd name="T113" fmla="*/ 140 h 30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59"/>
              <a:gd name="T172" fmla="*/ 0 h 308"/>
              <a:gd name="T173" fmla="*/ 259 w 259"/>
              <a:gd name="T174" fmla="*/ 308 h 30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59" h="308">
                <a:moveTo>
                  <a:pt x="249" y="122"/>
                </a:moveTo>
                <a:cubicBezTo>
                  <a:pt x="240" y="114"/>
                  <a:pt x="232" y="107"/>
                  <a:pt x="225" y="101"/>
                </a:cubicBezTo>
                <a:cubicBezTo>
                  <a:pt x="224" y="99"/>
                  <a:pt x="223" y="97"/>
                  <a:pt x="221" y="95"/>
                </a:cubicBezTo>
                <a:cubicBezTo>
                  <a:pt x="212" y="87"/>
                  <a:pt x="205" y="80"/>
                  <a:pt x="199" y="74"/>
                </a:cubicBezTo>
                <a:cubicBezTo>
                  <a:pt x="198" y="72"/>
                  <a:pt x="196" y="69"/>
                  <a:pt x="193" y="67"/>
                </a:cubicBezTo>
                <a:cubicBezTo>
                  <a:pt x="130" y="7"/>
                  <a:pt x="130" y="7"/>
                  <a:pt x="130" y="7"/>
                </a:cubicBezTo>
                <a:cubicBezTo>
                  <a:pt x="123" y="0"/>
                  <a:pt x="120" y="0"/>
                  <a:pt x="113" y="0"/>
                </a:cubicBezTo>
                <a:cubicBezTo>
                  <a:pt x="21" y="0"/>
                  <a:pt x="21" y="0"/>
                  <a:pt x="21" y="0"/>
                </a:cubicBezTo>
                <a:cubicBezTo>
                  <a:pt x="11" y="0"/>
                  <a:pt x="0" y="7"/>
                  <a:pt x="0" y="18"/>
                </a:cubicBezTo>
                <a:cubicBezTo>
                  <a:pt x="0" y="229"/>
                  <a:pt x="0" y="229"/>
                  <a:pt x="0" y="229"/>
                </a:cubicBezTo>
                <a:cubicBezTo>
                  <a:pt x="0" y="239"/>
                  <a:pt x="11" y="253"/>
                  <a:pt x="21" y="253"/>
                </a:cubicBezTo>
                <a:cubicBezTo>
                  <a:pt x="24" y="253"/>
                  <a:pt x="26" y="253"/>
                  <a:pt x="28" y="253"/>
                </a:cubicBezTo>
                <a:cubicBezTo>
                  <a:pt x="28" y="256"/>
                  <a:pt x="28" y="256"/>
                  <a:pt x="28" y="256"/>
                </a:cubicBezTo>
                <a:cubicBezTo>
                  <a:pt x="28" y="267"/>
                  <a:pt x="39" y="281"/>
                  <a:pt x="49" y="281"/>
                </a:cubicBezTo>
                <a:cubicBezTo>
                  <a:pt x="52" y="281"/>
                  <a:pt x="54" y="281"/>
                  <a:pt x="56" y="281"/>
                </a:cubicBezTo>
                <a:cubicBezTo>
                  <a:pt x="56" y="284"/>
                  <a:pt x="56" y="284"/>
                  <a:pt x="56" y="284"/>
                </a:cubicBezTo>
                <a:cubicBezTo>
                  <a:pt x="56" y="294"/>
                  <a:pt x="67" y="308"/>
                  <a:pt x="77" y="308"/>
                </a:cubicBezTo>
                <a:cubicBezTo>
                  <a:pt x="231" y="308"/>
                  <a:pt x="231" y="308"/>
                  <a:pt x="231" y="308"/>
                </a:cubicBezTo>
                <a:cubicBezTo>
                  <a:pt x="245" y="308"/>
                  <a:pt x="256" y="294"/>
                  <a:pt x="256" y="284"/>
                </a:cubicBezTo>
                <a:cubicBezTo>
                  <a:pt x="256" y="140"/>
                  <a:pt x="256" y="140"/>
                  <a:pt x="256" y="140"/>
                </a:cubicBezTo>
                <a:cubicBezTo>
                  <a:pt x="256" y="140"/>
                  <a:pt x="259" y="133"/>
                  <a:pt x="249" y="122"/>
                </a:cubicBezTo>
                <a:close/>
                <a:moveTo>
                  <a:pt x="140" y="46"/>
                </a:moveTo>
                <a:cubicBezTo>
                  <a:pt x="144" y="49"/>
                  <a:pt x="148" y="53"/>
                  <a:pt x="151" y="56"/>
                </a:cubicBezTo>
                <a:cubicBezTo>
                  <a:pt x="147" y="56"/>
                  <a:pt x="144" y="56"/>
                  <a:pt x="140" y="56"/>
                </a:cubicBezTo>
                <a:cubicBezTo>
                  <a:pt x="140" y="46"/>
                  <a:pt x="140" y="46"/>
                  <a:pt x="140" y="46"/>
                </a:cubicBezTo>
                <a:close/>
                <a:moveTo>
                  <a:pt x="123" y="28"/>
                </a:moveTo>
                <a:cubicBezTo>
                  <a:pt x="120" y="28"/>
                  <a:pt x="116" y="28"/>
                  <a:pt x="113" y="28"/>
                </a:cubicBezTo>
                <a:cubicBezTo>
                  <a:pt x="113" y="18"/>
                  <a:pt x="113" y="18"/>
                  <a:pt x="113" y="18"/>
                </a:cubicBezTo>
                <a:cubicBezTo>
                  <a:pt x="116" y="21"/>
                  <a:pt x="120" y="25"/>
                  <a:pt x="123" y="28"/>
                </a:cubicBezTo>
                <a:close/>
                <a:moveTo>
                  <a:pt x="18" y="232"/>
                </a:moveTo>
                <a:cubicBezTo>
                  <a:pt x="18" y="21"/>
                  <a:pt x="18" y="18"/>
                  <a:pt x="18" y="18"/>
                </a:cubicBezTo>
                <a:cubicBezTo>
                  <a:pt x="88" y="18"/>
                  <a:pt x="92" y="18"/>
                  <a:pt x="92" y="18"/>
                </a:cubicBezTo>
                <a:cubicBezTo>
                  <a:pt x="92" y="21"/>
                  <a:pt x="92" y="25"/>
                  <a:pt x="92" y="28"/>
                </a:cubicBezTo>
                <a:cubicBezTo>
                  <a:pt x="49" y="28"/>
                  <a:pt x="49" y="28"/>
                  <a:pt x="49" y="28"/>
                </a:cubicBezTo>
                <a:cubicBezTo>
                  <a:pt x="39" y="28"/>
                  <a:pt x="28" y="35"/>
                  <a:pt x="28" y="46"/>
                </a:cubicBezTo>
                <a:cubicBezTo>
                  <a:pt x="28" y="154"/>
                  <a:pt x="28" y="206"/>
                  <a:pt x="28" y="232"/>
                </a:cubicBezTo>
                <a:cubicBezTo>
                  <a:pt x="19" y="232"/>
                  <a:pt x="18" y="232"/>
                  <a:pt x="18" y="232"/>
                </a:cubicBezTo>
                <a:close/>
                <a:moveTo>
                  <a:pt x="46" y="260"/>
                </a:moveTo>
                <a:cubicBezTo>
                  <a:pt x="46" y="49"/>
                  <a:pt x="46" y="46"/>
                  <a:pt x="46" y="46"/>
                </a:cubicBezTo>
                <a:cubicBezTo>
                  <a:pt x="116" y="46"/>
                  <a:pt x="119" y="46"/>
                  <a:pt x="119" y="46"/>
                </a:cubicBezTo>
                <a:cubicBezTo>
                  <a:pt x="119" y="49"/>
                  <a:pt x="119" y="53"/>
                  <a:pt x="119" y="56"/>
                </a:cubicBezTo>
                <a:cubicBezTo>
                  <a:pt x="77" y="56"/>
                  <a:pt x="77" y="56"/>
                  <a:pt x="77" y="56"/>
                </a:cubicBezTo>
                <a:cubicBezTo>
                  <a:pt x="67" y="56"/>
                  <a:pt x="56" y="63"/>
                  <a:pt x="56" y="73"/>
                </a:cubicBezTo>
                <a:cubicBezTo>
                  <a:pt x="56" y="182"/>
                  <a:pt x="56" y="234"/>
                  <a:pt x="56" y="260"/>
                </a:cubicBezTo>
                <a:cubicBezTo>
                  <a:pt x="47" y="260"/>
                  <a:pt x="46" y="260"/>
                  <a:pt x="46" y="260"/>
                </a:cubicBezTo>
                <a:close/>
                <a:moveTo>
                  <a:pt x="238" y="287"/>
                </a:moveTo>
                <a:cubicBezTo>
                  <a:pt x="84" y="287"/>
                  <a:pt x="74" y="287"/>
                  <a:pt x="74" y="287"/>
                </a:cubicBezTo>
                <a:cubicBezTo>
                  <a:pt x="74" y="77"/>
                  <a:pt x="74" y="73"/>
                  <a:pt x="74" y="73"/>
                </a:cubicBezTo>
                <a:cubicBezTo>
                  <a:pt x="144" y="73"/>
                  <a:pt x="147" y="73"/>
                  <a:pt x="147" y="73"/>
                </a:cubicBezTo>
                <a:cubicBezTo>
                  <a:pt x="147" y="136"/>
                  <a:pt x="147" y="140"/>
                  <a:pt x="147" y="140"/>
                </a:cubicBezTo>
                <a:cubicBezTo>
                  <a:pt x="147" y="151"/>
                  <a:pt x="154" y="165"/>
                  <a:pt x="168" y="165"/>
                </a:cubicBezTo>
                <a:cubicBezTo>
                  <a:pt x="231" y="165"/>
                  <a:pt x="238" y="165"/>
                  <a:pt x="238" y="165"/>
                </a:cubicBezTo>
                <a:lnTo>
                  <a:pt x="238" y="287"/>
                </a:lnTo>
                <a:close/>
                <a:moveTo>
                  <a:pt x="168" y="140"/>
                </a:moveTo>
                <a:cubicBezTo>
                  <a:pt x="168" y="73"/>
                  <a:pt x="168" y="73"/>
                  <a:pt x="168" y="73"/>
                </a:cubicBezTo>
                <a:cubicBezTo>
                  <a:pt x="238" y="140"/>
                  <a:pt x="238" y="140"/>
                  <a:pt x="238" y="140"/>
                </a:cubicBezTo>
                <a:lnTo>
                  <a:pt x="168" y="140"/>
                </a:lnTo>
                <a:close/>
              </a:path>
            </a:pathLst>
          </a:custGeom>
          <a:solidFill>
            <a:schemeClr val="bg1"/>
          </a:solidFill>
          <a:ln>
            <a:noFill/>
          </a:ln>
        </p:spPr>
        <p:txBody>
          <a:bodyPr/>
          <a:lstStyle/>
          <a:p>
            <a:endParaRPr lang="zh-CN" altLang="zh-CN" sz="1800">
              <a:solidFill>
                <a:srgbClr val="292929"/>
              </a:solidFill>
              <a:latin typeface="Calibri" panose="020F0502020204030204" pitchFamily="34" charset="0"/>
              <a:ea typeface="微软雅黑" panose="020B0503020204020204" charset="-122"/>
              <a:sym typeface="Calibri" panose="020F050202020403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1409768"/>
            <a:ext cx="5368211" cy="40011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latin typeface="+mn-lt"/>
                <a:ea typeface="+mj-ea"/>
                <a:cs typeface="+mn-cs"/>
              </a:rPr>
              <a:t>5.1.2 Questionnaire design</a:t>
            </a:r>
            <a:endParaRPr lang="zh-CN" altLang="en-US" sz="2000" b="1" dirty="0">
              <a:latin typeface="+mn-lt"/>
              <a:ea typeface="+mj-ea"/>
              <a:cs typeface="+mn-cs"/>
            </a:endParaRPr>
          </a:p>
        </p:txBody>
      </p:sp>
      <p:sp>
        <p:nvSpPr>
          <p:cNvPr id="8" name="Rectangle 2"/>
          <p:cNvSpPr txBox="1">
            <a:spLocks noChangeArrowheads="1"/>
          </p:cNvSpPr>
          <p:nvPr/>
        </p:nvSpPr>
        <p:spPr bwMode="auto">
          <a:xfrm>
            <a:off x="0" y="317175"/>
            <a:ext cx="10007599" cy="697008"/>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5. Method of data and information collection</a:t>
            </a:r>
            <a:br>
              <a:rPr lang="en-US" altLang="en-US" sz="2800" kern="0" dirty="0">
                <a:solidFill>
                  <a:srgbClr val="003F7E"/>
                </a:solidFill>
                <a:ea typeface="+mj-ea"/>
              </a:rPr>
            </a:br>
            <a:r>
              <a:rPr lang="en-US" altLang="en-US" sz="2800" kern="0" dirty="0">
                <a:solidFill>
                  <a:srgbClr val="003F7E"/>
                </a:solidFill>
                <a:ea typeface="+mj-ea"/>
              </a:rPr>
              <a:t>        </a:t>
            </a:r>
            <a:endParaRPr lang="en-US" altLang="en-US" sz="2400" kern="0" dirty="0">
              <a:solidFill>
                <a:srgbClr val="003F7E"/>
              </a:solidFill>
              <a:ea typeface="+mj-ea"/>
            </a:endParaRPr>
          </a:p>
          <a:p>
            <a:pPr eaLnBrk="1" hangingPunct="1"/>
            <a:endParaRPr lang="zh-CN" altLang="en-US" sz="2800" kern="0" dirty="0">
              <a:solidFill>
                <a:srgbClr val="003F7E"/>
              </a:solidFill>
              <a:ea typeface="+mj-ea"/>
            </a:endParaRPr>
          </a:p>
        </p:txBody>
      </p:sp>
      <p:sp>
        <p:nvSpPr>
          <p:cNvPr id="10" name="文本框 9"/>
          <p:cNvSpPr txBox="1"/>
          <p:nvPr/>
        </p:nvSpPr>
        <p:spPr>
          <a:xfrm>
            <a:off x="0" y="880434"/>
            <a:ext cx="9600705" cy="461665"/>
          </a:xfrm>
          <a:prstGeom prst="rect">
            <a:avLst/>
          </a:prstGeom>
          <a:noFill/>
        </p:spPr>
        <p:txBody>
          <a:bodyPr wrap="none" rtlCol="0">
            <a:spAutoFit/>
          </a:bodyPr>
          <a:lstStyle/>
          <a:p>
            <a:r>
              <a:rPr lang="en-US" altLang="en-US" b="1" kern="0" dirty="0">
                <a:solidFill>
                  <a:srgbClr val="003F7E"/>
                </a:solidFill>
                <a:latin typeface="+mj-lt"/>
                <a:ea typeface="+mj-ea"/>
              </a:rPr>
              <a:t>5.1 The information and data collection from user side</a:t>
            </a:r>
          </a:p>
        </p:txBody>
      </p:sp>
      <p:sp>
        <p:nvSpPr>
          <p:cNvPr id="5" name="矩形: 圆角 4"/>
          <p:cNvSpPr/>
          <p:nvPr/>
        </p:nvSpPr>
        <p:spPr bwMode="auto">
          <a:xfrm>
            <a:off x="1600200" y="3137049"/>
            <a:ext cx="8605877" cy="3254036"/>
          </a:xfrm>
          <a:prstGeom prst="roundRect">
            <a:avLst>
              <a:gd name="adj" fmla="val 16667"/>
            </a:avLst>
          </a:prstGeom>
          <a:noFill/>
          <a:ln w="19050" cap="flat" cmpd="sng" algn="ctr">
            <a:solidFill>
              <a:srgbClr val="006799"/>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3" name="文本框 2"/>
          <p:cNvSpPr txBox="1"/>
          <p:nvPr/>
        </p:nvSpPr>
        <p:spPr>
          <a:xfrm>
            <a:off x="93304" y="1807331"/>
            <a:ext cx="11235451" cy="1015663"/>
          </a:xfrm>
          <a:prstGeom prst="rect">
            <a:avLst/>
          </a:prstGeom>
          <a:noFill/>
        </p:spPr>
        <p:txBody>
          <a:bodyPr wrap="square" rtlCol="0">
            <a:spAutoFit/>
          </a:bodyPr>
          <a:lstStyle/>
          <a:p>
            <a:pPr marL="342900" indent="-342900">
              <a:buFont typeface="Wingdings" panose="05000000000000000000" pitchFamily="2" charset="2"/>
              <a:buChar char="p"/>
            </a:pPr>
            <a:r>
              <a:rPr lang="en-US" altLang="zh-CN" sz="2000" b="1" dirty="0">
                <a:solidFill>
                  <a:srgbClr val="006096"/>
                </a:solidFill>
                <a:latin typeface="+mn-lt"/>
                <a:ea typeface="+mj-ea"/>
                <a:cs typeface="+mn-cs"/>
              </a:rPr>
              <a:t>Design a questionnaire</a:t>
            </a:r>
          </a:p>
          <a:p>
            <a:pPr marL="342900" indent="-342900">
              <a:buFont typeface="Wingdings" panose="05000000000000000000" pitchFamily="2" charset="2"/>
              <a:buChar char="p"/>
            </a:pPr>
            <a:r>
              <a:rPr lang="en-US" altLang="zh-CN" sz="2000" b="1" dirty="0">
                <a:solidFill>
                  <a:srgbClr val="006096"/>
                </a:solidFill>
                <a:latin typeface="+mn-lt"/>
                <a:ea typeface="+mj-ea"/>
                <a:cs typeface="+mn-cs"/>
              </a:rPr>
              <a:t>Include three parts: the basic information, the information of the grid in customer’s place, the information of the industrial process</a:t>
            </a:r>
            <a:endParaRPr lang="zh-CN" altLang="en-US" sz="2000" b="1" dirty="0">
              <a:solidFill>
                <a:srgbClr val="006096"/>
              </a:solidFill>
              <a:latin typeface="+mn-lt"/>
              <a:ea typeface="+mj-ea"/>
              <a:cs typeface="+mn-cs"/>
            </a:endParaRPr>
          </a:p>
        </p:txBody>
      </p:sp>
      <p:sp>
        <p:nvSpPr>
          <p:cNvPr id="12" name="AutoShape 3"/>
          <p:cNvSpPr>
            <a:spLocks noChangeArrowheads="1"/>
          </p:cNvSpPr>
          <p:nvPr/>
        </p:nvSpPr>
        <p:spPr bwMode="gray">
          <a:xfrm>
            <a:off x="3367623" y="2892705"/>
            <a:ext cx="4685810" cy="404764"/>
          </a:xfrm>
          <a:prstGeom prst="roundRect">
            <a:avLst>
              <a:gd name="adj" fmla="val 50000"/>
            </a:avLst>
          </a:prstGeom>
          <a:solidFill>
            <a:srgbClr val="006096"/>
          </a:solidFill>
          <a:ln w="28575" algn="ctr">
            <a:solidFill>
              <a:srgbClr val="FCFCFC"/>
            </a:solidFill>
            <a:round/>
          </a:ln>
          <a:effectLst>
            <a:outerShdw dist="35921" dir="2700000" algn="ctr" rotWithShape="0">
              <a:srgbClr val="001D3A">
                <a:alpha val="50000"/>
              </a:srgbClr>
            </a:outerShdw>
          </a:effectLst>
        </p:spPr>
        <p:txBody>
          <a:bodyPr wrap="none"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1800" b="1" kern="0" dirty="0">
                <a:solidFill>
                  <a:schemeClr val="bg1"/>
                </a:solidFill>
                <a:latin typeface="+mn-lt"/>
              </a:rPr>
              <a:t>Part 1 – The basic information</a:t>
            </a:r>
          </a:p>
        </p:txBody>
      </p:sp>
      <p:sp>
        <p:nvSpPr>
          <p:cNvPr id="18" name="矩形 17"/>
          <p:cNvSpPr/>
          <p:nvPr/>
        </p:nvSpPr>
        <p:spPr bwMode="auto">
          <a:xfrm>
            <a:off x="6127983" y="5415709"/>
            <a:ext cx="3447740" cy="798561"/>
          </a:xfrm>
          <a:prstGeom prst="rect">
            <a:avLst/>
          </a:prstGeom>
          <a:noFill/>
          <a:ln w="19050" cap="flat" cmpd="sng" algn="ctr">
            <a:solidFill>
              <a:srgbClr val="006799"/>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9" name="直接箭头连接符 18"/>
          <p:cNvCxnSpPr>
            <a:stCxn id="30" idx="2"/>
            <a:endCxn id="31" idx="0"/>
          </p:cNvCxnSpPr>
          <p:nvPr/>
        </p:nvCxnSpPr>
        <p:spPr bwMode="auto">
          <a:xfrm flipH="1">
            <a:off x="3737615" y="4010833"/>
            <a:ext cx="15" cy="542501"/>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0" name="矩形 19"/>
          <p:cNvSpPr/>
          <p:nvPr/>
        </p:nvSpPr>
        <p:spPr bwMode="auto">
          <a:xfrm>
            <a:off x="6096000" y="4825502"/>
            <a:ext cx="3447740" cy="544337"/>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Annual output value</a:t>
            </a:r>
          </a:p>
        </p:txBody>
      </p:sp>
      <p:sp>
        <p:nvSpPr>
          <p:cNvPr id="22" name="矩形 21"/>
          <p:cNvSpPr/>
          <p:nvPr/>
        </p:nvSpPr>
        <p:spPr bwMode="auto">
          <a:xfrm>
            <a:off x="2013785" y="5640172"/>
            <a:ext cx="3447721" cy="546619"/>
          </a:xfrm>
          <a:prstGeom prst="rect">
            <a:avLst/>
          </a:prstGeom>
          <a:solidFill>
            <a:schemeClr val="tx2">
              <a:lumMod val="60000"/>
              <a:lumOff val="40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Number of employees</a:t>
            </a:r>
          </a:p>
        </p:txBody>
      </p:sp>
      <p:cxnSp>
        <p:nvCxnSpPr>
          <p:cNvPr id="24" name="直接箭头连接符 23"/>
          <p:cNvCxnSpPr>
            <a:stCxn id="31" idx="2"/>
            <a:endCxn id="22" idx="0"/>
          </p:cNvCxnSpPr>
          <p:nvPr/>
        </p:nvCxnSpPr>
        <p:spPr bwMode="auto">
          <a:xfrm>
            <a:off x="3737615" y="5097671"/>
            <a:ext cx="31" cy="542501"/>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5" name="直接箭头连接符 24"/>
          <p:cNvCxnSpPr/>
          <p:nvPr/>
        </p:nvCxnSpPr>
        <p:spPr bwMode="auto">
          <a:xfrm>
            <a:off x="5497321" y="5918149"/>
            <a:ext cx="598679" cy="0"/>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7" name="直接箭头连接符 26"/>
          <p:cNvCxnSpPr/>
          <p:nvPr/>
        </p:nvCxnSpPr>
        <p:spPr bwMode="auto">
          <a:xfrm flipV="1">
            <a:off x="7851853" y="4433717"/>
            <a:ext cx="0" cy="391784"/>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8" name="文本框 27"/>
          <p:cNvSpPr txBox="1"/>
          <p:nvPr/>
        </p:nvSpPr>
        <p:spPr>
          <a:xfrm>
            <a:off x="6217433" y="5411346"/>
            <a:ext cx="3672001" cy="584775"/>
          </a:xfrm>
          <a:prstGeom prst="rect">
            <a:avLst/>
          </a:prstGeom>
          <a:noFill/>
        </p:spPr>
        <p:txBody>
          <a:bodyPr wrap="square">
            <a:spAutoFit/>
          </a:bodyPr>
          <a:lstStyle/>
          <a:p>
            <a:r>
              <a:rPr lang="en-US" altLang="zh-CN" sz="1600" dirty="0"/>
              <a:t>particular year</a:t>
            </a:r>
          </a:p>
          <a:p>
            <a:r>
              <a:rPr lang="en-US" altLang="zh-CN" sz="1600" dirty="0"/>
              <a:t>    (from 20XX to present)</a:t>
            </a:r>
            <a:endParaRPr lang="zh-CN" altLang="en-US" sz="1600" dirty="0"/>
          </a:p>
        </p:txBody>
      </p:sp>
      <p:sp>
        <p:nvSpPr>
          <p:cNvPr id="29" name="文本框 28"/>
          <p:cNvSpPr txBox="1"/>
          <p:nvPr/>
        </p:nvSpPr>
        <p:spPr>
          <a:xfrm>
            <a:off x="6217433" y="5913481"/>
            <a:ext cx="3135287" cy="338554"/>
          </a:xfrm>
          <a:prstGeom prst="rect">
            <a:avLst/>
          </a:prstGeom>
          <a:noFill/>
        </p:spPr>
        <p:txBody>
          <a:bodyPr wrap="square">
            <a:spAutoFit/>
          </a:bodyPr>
          <a:lstStyle/>
          <a:p>
            <a:r>
              <a:rPr lang="en-US" altLang="zh-CN" sz="1600" dirty="0"/>
              <a:t>the range of output value</a:t>
            </a:r>
            <a:endParaRPr lang="zh-CN" altLang="en-US" sz="1600" dirty="0"/>
          </a:p>
        </p:txBody>
      </p:sp>
      <p:sp>
        <p:nvSpPr>
          <p:cNvPr id="30" name="矩形 29"/>
          <p:cNvSpPr/>
          <p:nvPr/>
        </p:nvSpPr>
        <p:spPr bwMode="auto">
          <a:xfrm>
            <a:off x="2013754" y="3466497"/>
            <a:ext cx="3447752" cy="544336"/>
          </a:xfrm>
          <a:prstGeom prst="rect">
            <a:avLst/>
          </a:prstGeom>
          <a:solidFill>
            <a:schemeClr val="tx2">
              <a:lumMod val="60000"/>
              <a:lumOff val="40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Name of the company</a:t>
            </a:r>
            <a:endParaRPr lang="zh-CN" altLang="en-US" sz="2000" kern="0" dirty="0">
              <a:solidFill>
                <a:schemeClr val="bg1"/>
              </a:solidFill>
              <a:latin typeface="+mn-lt"/>
            </a:endParaRPr>
          </a:p>
        </p:txBody>
      </p:sp>
      <p:sp>
        <p:nvSpPr>
          <p:cNvPr id="31" name="矩形 30"/>
          <p:cNvSpPr/>
          <p:nvPr/>
        </p:nvSpPr>
        <p:spPr bwMode="auto">
          <a:xfrm>
            <a:off x="2013754" y="4553334"/>
            <a:ext cx="3447721" cy="544337"/>
          </a:xfrm>
          <a:prstGeom prst="rect">
            <a:avLst/>
          </a:prstGeom>
          <a:solidFill>
            <a:schemeClr val="tx2">
              <a:lumMod val="60000"/>
              <a:lumOff val="40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The type of industry</a:t>
            </a:r>
            <a:endParaRPr lang="zh-CN" altLang="en-US" sz="2000" kern="0" dirty="0">
              <a:solidFill>
                <a:schemeClr val="bg1"/>
              </a:solidFill>
              <a:latin typeface="+mn-lt"/>
            </a:endParaRPr>
          </a:p>
        </p:txBody>
      </p:sp>
      <p:sp>
        <p:nvSpPr>
          <p:cNvPr id="32" name="矩形 31"/>
          <p:cNvSpPr/>
          <p:nvPr/>
        </p:nvSpPr>
        <p:spPr bwMode="auto">
          <a:xfrm>
            <a:off x="6096000" y="3456088"/>
            <a:ext cx="3479723" cy="977629"/>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kern="0" dirty="0">
                <a:solidFill>
                  <a:schemeClr val="bg1"/>
                </a:solidFill>
                <a:latin typeface="+mn-lt"/>
              </a:rPr>
              <a:t>The main products </a:t>
            </a:r>
          </a:p>
          <a:p>
            <a:pPr algn="ctr" eaLnBrk="0" hangingPunct="0"/>
            <a:r>
              <a:rPr lang="en-US" altLang="zh-CN" sz="2000" kern="0" dirty="0">
                <a:solidFill>
                  <a:schemeClr val="bg1"/>
                </a:solidFill>
                <a:latin typeface="+mn-lt"/>
              </a:rPr>
              <a:t>produced </a:t>
            </a:r>
          </a:p>
          <a:p>
            <a:pPr algn="ctr" eaLnBrk="0" hangingPunct="0"/>
            <a:r>
              <a:rPr lang="en-US" altLang="zh-CN" sz="2000" kern="0" dirty="0">
                <a:solidFill>
                  <a:schemeClr val="bg1"/>
                </a:solidFill>
                <a:latin typeface="+mn-lt"/>
              </a:rPr>
              <a:t>by the company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1409768"/>
            <a:ext cx="5368211" cy="40011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latin typeface="+mn-lt"/>
                <a:ea typeface="+mj-ea"/>
                <a:cs typeface="+mn-cs"/>
              </a:rPr>
              <a:t>5.1.2 Questionnaire design</a:t>
            </a:r>
            <a:endParaRPr lang="zh-CN" altLang="en-US" sz="2000" b="1" dirty="0">
              <a:latin typeface="+mn-lt"/>
              <a:ea typeface="+mj-ea"/>
              <a:cs typeface="+mn-cs"/>
            </a:endParaRPr>
          </a:p>
        </p:txBody>
      </p:sp>
      <p:sp>
        <p:nvSpPr>
          <p:cNvPr id="6" name="Rectangle 2"/>
          <p:cNvSpPr txBox="1">
            <a:spLocks noChangeArrowheads="1"/>
          </p:cNvSpPr>
          <p:nvPr/>
        </p:nvSpPr>
        <p:spPr bwMode="auto">
          <a:xfrm>
            <a:off x="0" y="317175"/>
            <a:ext cx="10007599" cy="697008"/>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5. Method of data and information collection</a:t>
            </a:r>
            <a:br>
              <a:rPr lang="en-US" altLang="en-US" sz="2800" kern="0" dirty="0">
                <a:solidFill>
                  <a:srgbClr val="003F7E"/>
                </a:solidFill>
                <a:ea typeface="+mj-ea"/>
              </a:rPr>
            </a:br>
            <a:r>
              <a:rPr lang="en-US" altLang="en-US" sz="2800" kern="0" dirty="0">
                <a:solidFill>
                  <a:srgbClr val="003F7E"/>
                </a:solidFill>
                <a:ea typeface="+mj-ea"/>
              </a:rPr>
              <a:t>        </a:t>
            </a:r>
            <a:endParaRPr lang="en-US" altLang="en-US" sz="2400" kern="0" dirty="0">
              <a:solidFill>
                <a:srgbClr val="003F7E"/>
              </a:solidFill>
              <a:ea typeface="+mj-ea"/>
            </a:endParaRPr>
          </a:p>
          <a:p>
            <a:pPr eaLnBrk="1" hangingPunct="1"/>
            <a:endParaRPr lang="zh-CN" altLang="en-US" sz="2800" kern="0" dirty="0">
              <a:solidFill>
                <a:srgbClr val="003F7E"/>
              </a:solidFill>
              <a:ea typeface="+mj-ea"/>
            </a:endParaRPr>
          </a:p>
        </p:txBody>
      </p:sp>
      <p:sp>
        <p:nvSpPr>
          <p:cNvPr id="7" name="文本框 6"/>
          <p:cNvSpPr txBox="1"/>
          <p:nvPr/>
        </p:nvSpPr>
        <p:spPr>
          <a:xfrm>
            <a:off x="0" y="881997"/>
            <a:ext cx="9600705" cy="461665"/>
          </a:xfrm>
          <a:prstGeom prst="rect">
            <a:avLst/>
          </a:prstGeom>
          <a:noFill/>
        </p:spPr>
        <p:txBody>
          <a:bodyPr wrap="none" rtlCol="0">
            <a:spAutoFit/>
          </a:bodyPr>
          <a:lstStyle/>
          <a:p>
            <a:r>
              <a:rPr lang="en-US" altLang="en-US" b="1" kern="0" dirty="0">
                <a:solidFill>
                  <a:srgbClr val="003F7E"/>
                </a:solidFill>
                <a:latin typeface="+mj-lt"/>
                <a:ea typeface="+mj-ea"/>
              </a:rPr>
              <a:t>5.1 The information and data collection from user side</a:t>
            </a:r>
          </a:p>
        </p:txBody>
      </p:sp>
      <p:cxnSp>
        <p:nvCxnSpPr>
          <p:cNvPr id="8" name="直接箭头连接符 7"/>
          <p:cNvCxnSpPr>
            <a:stCxn id="10" idx="2"/>
            <a:endCxn id="11" idx="0"/>
          </p:cNvCxnSpPr>
          <p:nvPr/>
        </p:nvCxnSpPr>
        <p:spPr bwMode="auto">
          <a:xfrm>
            <a:off x="2487291" y="3461083"/>
            <a:ext cx="0" cy="260761"/>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9" name="矩形 8"/>
          <p:cNvSpPr/>
          <p:nvPr/>
        </p:nvSpPr>
        <p:spPr bwMode="auto">
          <a:xfrm>
            <a:off x="293252" y="5443449"/>
            <a:ext cx="4399627" cy="655746"/>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The power network topology</a:t>
            </a:r>
          </a:p>
        </p:txBody>
      </p:sp>
      <p:sp>
        <p:nvSpPr>
          <p:cNvPr id="10" name="矩形 9"/>
          <p:cNvSpPr/>
          <p:nvPr/>
        </p:nvSpPr>
        <p:spPr bwMode="auto">
          <a:xfrm>
            <a:off x="293251" y="2916747"/>
            <a:ext cx="4388079" cy="544336"/>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Voltage level of power supply</a:t>
            </a:r>
            <a:endParaRPr lang="zh-CN" altLang="en-US" sz="2000" b="1" kern="0" dirty="0">
              <a:solidFill>
                <a:srgbClr val="006096"/>
              </a:solidFill>
              <a:latin typeface="+mn-lt"/>
            </a:endParaRPr>
          </a:p>
        </p:txBody>
      </p:sp>
      <p:sp>
        <p:nvSpPr>
          <p:cNvPr id="11" name="矩形 10"/>
          <p:cNvSpPr/>
          <p:nvPr/>
        </p:nvSpPr>
        <p:spPr bwMode="auto">
          <a:xfrm>
            <a:off x="293251" y="3721844"/>
            <a:ext cx="4388079" cy="544337"/>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The number of power lines </a:t>
            </a:r>
          </a:p>
          <a:p>
            <a:pPr algn="ctr" eaLnBrk="0" hangingPunct="0"/>
            <a:r>
              <a:rPr lang="en-US" altLang="zh-CN" sz="2000" b="1" kern="0" dirty="0">
                <a:solidFill>
                  <a:srgbClr val="006096"/>
                </a:solidFill>
                <a:latin typeface="+mn-lt"/>
              </a:rPr>
              <a:t>from substation</a:t>
            </a:r>
          </a:p>
        </p:txBody>
      </p:sp>
      <p:sp>
        <p:nvSpPr>
          <p:cNvPr id="12" name="矩形 11"/>
          <p:cNvSpPr/>
          <p:nvPr/>
        </p:nvSpPr>
        <p:spPr bwMode="auto">
          <a:xfrm>
            <a:off x="304800" y="4526942"/>
            <a:ext cx="4388079" cy="655746"/>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The transformer capacity</a:t>
            </a:r>
          </a:p>
        </p:txBody>
      </p:sp>
      <p:sp>
        <p:nvSpPr>
          <p:cNvPr id="14" name="矩形 13"/>
          <p:cNvSpPr/>
          <p:nvPr/>
        </p:nvSpPr>
        <p:spPr bwMode="auto">
          <a:xfrm>
            <a:off x="5410207" y="4490196"/>
            <a:ext cx="6586323" cy="655746"/>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electricity consumption(kWh)/</a:t>
            </a:r>
          </a:p>
          <a:p>
            <a:pPr algn="ctr" eaLnBrk="0" hangingPunct="0"/>
            <a:r>
              <a:rPr lang="en-US" altLang="zh-CN" sz="2000" b="1" kern="0" dirty="0">
                <a:solidFill>
                  <a:srgbClr val="006096"/>
                </a:solidFill>
                <a:latin typeface="+mn-lt"/>
              </a:rPr>
              <a:t>maximum load(kW) in the year</a:t>
            </a:r>
          </a:p>
        </p:txBody>
      </p:sp>
      <p:sp>
        <p:nvSpPr>
          <p:cNvPr id="15" name="矩形 14"/>
          <p:cNvSpPr/>
          <p:nvPr/>
        </p:nvSpPr>
        <p:spPr bwMode="auto">
          <a:xfrm>
            <a:off x="5410207" y="3703667"/>
            <a:ext cx="6586323" cy="580689"/>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Number of process trip under voltage sag</a:t>
            </a:r>
          </a:p>
        </p:txBody>
      </p:sp>
      <p:sp>
        <p:nvSpPr>
          <p:cNvPr id="16" name="矩形 15"/>
          <p:cNvSpPr/>
          <p:nvPr/>
        </p:nvSpPr>
        <p:spPr bwMode="auto">
          <a:xfrm>
            <a:off x="5410206" y="2943315"/>
            <a:ext cx="6586324" cy="544336"/>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 Power quality monitor</a:t>
            </a:r>
          </a:p>
        </p:txBody>
      </p:sp>
      <p:cxnSp>
        <p:nvCxnSpPr>
          <p:cNvPr id="17" name="直接箭头连接符 16"/>
          <p:cNvCxnSpPr/>
          <p:nvPr/>
        </p:nvCxnSpPr>
        <p:spPr bwMode="auto">
          <a:xfrm>
            <a:off x="2473234" y="4284356"/>
            <a:ext cx="0" cy="260761"/>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8" name="直接箭头连接符 17"/>
          <p:cNvCxnSpPr/>
          <p:nvPr/>
        </p:nvCxnSpPr>
        <p:spPr bwMode="auto">
          <a:xfrm>
            <a:off x="2487290" y="5249067"/>
            <a:ext cx="0" cy="260761"/>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19" name="直接箭头连接符 18"/>
          <p:cNvCxnSpPr>
            <a:stCxn id="15" idx="0"/>
          </p:cNvCxnSpPr>
          <p:nvPr/>
        </p:nvCxnSpPr>
        <p:spPr bwMode="auto">
          <a:xfrm flipH="1" flipV="1">
            <a:off x="8692623" y="3487651"/>
            <a:ext cx="10746" cy="216016"/>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0" name="直接箭头连接符 19"/>
          <p:cNvCxnSpPr/>
          <p:nvPr/>
        </p:nvCxnSpPr>
        <p:spPr bwMode="auto">
          <a:xfrm flipH="1" flipV="1">
            <a:off x="8703368" y="4306728"/>
            <a:ext cx="10746" cy="216016"/>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1" name="直接箭头连接符 20"/>
          <p:cNvCxnSpPr>
            <a:endCxn id="14" idx="2"/>
          </p:cNvCxnSpPr>
          <p:nvPr/>
        </p:nvCxnSpPr>
        <p:spPr bwMode="auto">
          <a:xfrm flipV="1">
            <a:off x="8703369" y="5145942"/>
            <a:ext cx="0" cy="297507"/>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2" name="直接箭头连接符 21"/>
          <p:cNvCxnSpPr/>
          <p:nvPr/>
        </p:nvCxnSpPr>
        <p:spPr bwMode="auto">
          <a:xfrm>
            <a:off x="4800352" y="5771322"/>
            <a:ext cx="590527" cy="0"/>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3" name="矩形: 圆角 22"/>
          <p:cNvSpPr/>
          <p:nvPr/>
        </p:nvSpPr>
        <p:spPr bwMode="auto">
          <a:xfrm>
            <a:off x="167148" y="2309027"/>
            <a:ext cx="11996530" cy="4257485"/>
          </a:xfrm>
          <a:prstGeom prst="roundRect">
            <a:avLst>
              <a:gd name="adj" fmla="val 16667"/>
            </a:avLst>
          </a:prstGeom>
          <a:noFill/>
          <a:ln w="19050" cap="flat" cmpd="sng" algn="ctr">
            <a:solidFill>
              <a:srgbClr val="006799"/>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24" name="AutoShape 3"/>
          <p:cNvSpPr>
            <a:spLocks noChangeArrowheads="1"/>
          </p:cNvSpPr>
          <p:nvPr/>
        </p:nvSpPr>
        <p:spPr bwMode="gray">
          <a:xfrm>
            <a:off x="2444999" y="2063323"/>
            <a:ext cx="7613404" cy="551489"/>
          </a:xfrm>
          <a:prstGeom prst="roundRect">
            <a:avLst>
              <a:gd name="adj" fmla="val 50000"/>
            </a:avLst>
          </a:prstGeom>
          <a:solidFill>
            <a:srgbClr val="006096"/>
          </a:solidFill>
          <a:ln w="28575" algn="ctr">
            <a:solidFill>
              <a:srgbClr val="FCFCFC"/>
            </a:solidFill>
            <a:round/>
          </a:ln>
          <a:effectLst>
            <a:outerShdw dist="35921" dir="2700000" algn="ctr" rotWithShape="0">
              <a:srgbClr val="001D3A">
                <a:alpha val="50000"/>
              </a:srgbClr>
            </a:outerShdw>
          </a:effectLst>
        </p:spPr>
        <p:txBody>
          <a:bodyPr wrap="none"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1800" b="1" kern="0" dirty="0">
                <a:solidFill>
                  <a:schemeClr val="bg1"/>
                </a:solidFill>
                <a:latin typeface="+mn-lt"/>
              </a:rPr>
              <a:t>Part 2 – The information of grid in customer’s place</a:t>
            </a:r>
          </a:p>
        </p:txBody>
      </p:sp>
      <p:sp>
        <p:nvSpPr>
          <p:cNvPr id="29" name="矩形 28"/>
          <p:cNvSpPr/>
          <p:nvPr/>
        </p:nvSpPr>
        <p:spPr bwMode="auto">
          <a:xfrm>
            <a:off x="5420952" y="5470785"/>
            <a:ext cx="6586323" cy="580689"/>
          </a:xfrm>
          <a:prstGeom prst="rect">
            <a:avLst/>
          </a:prstGeom>
          <a:solidFill>
            <a:srgbClr val="77C1C7"/>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Average electricity fee monthly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0" y="1409768"/>
            <a:ext cx="5368211" cy="400110"/>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000" b="1" dirty="0">
                <a:latin typeface="+mn-lt"/>
                <a:ea typeface="+mj-ea"/>
                <a:cs typeface="+mn-cs"/>
              </a:rPr>
              <a:t>5.1.2 Questionnaire design</a:t>
            </a:r>
            <a:endParaRPr lang="zh-CN" altLang="en-US" sz="2000" b="1" dirty="0">
              <a:latin typeface="+mn-lt"/>
              <a:ea typeface="+mj-ea"/>
              <a:cs typeface="+mn-cs"/>
            </a:endParaRPr>
          </a:p>
        </p:txBody>
      </p:sp>
      <p:sp>
        <p:nvSpPr>
          <p:cNvPr id="6" name="Rectangle 2"/>
          <p:cNvSpPr txBox="1">
            <a:spLocks noChangeArrowheads="1"/>
          </p:cNvSpPr>
          <p:nvPr/>
        </p:nvSpPr>
        <p:spPr bwMode="auto">
          <a:xfrm>
            <a:off x="0" y="317175"/>
            <a:ext cx="10007599" cy="697008"/>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5. Method of data and information collection</a:t>
            </a:r>
            <a:br>
              <a:rPr lang="en-US" altLang="en-US" sz="2800" kern="0" dirty="0">
                <a:solidFill>
                  <a:srgbClr val="003F7E"/>
                </a:solidFill>
                <a:ea typeface="+mj-ea"/>
              </a:rPr>
            </a:br>
            <a:r>
              <a:rPr lang="en-US" altLang="en-US" sz="2800" kern="0" dirty="0">
                <a:solidFill>
                  <a:srgbClr val="003F7E"/>
                </a:solidFill>
                <a:ea typeface="+mj-ea"/>
              </a:rPr>
              <a:t>        </a:t>
            </a:r>
            <a:endParaRPr lang="en-US" altLang="en-US" sz="2400" kern="0" dirty="0">
              <a:solidFill>
                <a:srgbClr val="003F7E"/>
              </a:solidFill>
              <a:ea typeface="+mj-ea"/>
            </a:endParaRPr>
          </a:p>
          <a:p>
            <a:pPr eaLnBrk="1" hangingPunct="1"/>
            <a:endParaRPr lang="zh-CN" altLang="en-US" sz="2800" kern="0" dirty="0">
              <a:solidFill>
                <a:srgbClr val="003F7E"/>
              </a:solidFill>
              <a:ea typeface="+mj-ea"/>
            </a:endParaRPr>
          </a:p>
        </p:txBody>
      </p:sp>
      <p:sp>
        <p:nvSpPr>
          <p:cNvPr id="7" name="文本框 6"/>
          <p:cNvSpPr txBox="1"/>
          <p:nvPr/>
        </p:nvSpPr>
        <p:spPr>
          <a:xfrm>
            <a:off x="0" y="881997"/>
            <a:ext cx="9600705" cy="461665"/>
          </a:xfrm>
          <a:prstGeom prst="rect">
            <a:avLst/>
          </a:prstGeom>
          <a:noFill/>
        </p:spPr>
        <p:txBody>
          <a:bodyPr wrap="none" rtlCol="0">
            <a:spAutoFit/>
          </a:bodyPr>
          <a:lstStyle/>
          <a:p>
            <a:r>
              <a:rPr lang="en-US" altLang="en-US" b="1" kern="0" dirty="0">
                <a:solidFill>
                  <a:srgbClr val="003F7E"/>
                </a:solidFill>
                <a:latin typeface="+mj-lt"/>
                <a:ea typeface="+mj-ea"/>
              </a:rPr>
              <a:t>5.1 The information and data collection from user side</a:t>
            </a:r>
          </a:p>
        </p:txBody>
      </p:sp>
      <p:sp>
        <p:nvSpPr>
          <p:cNvPr id="23" name="矩形: 圆角 22"/>
          <p:cNvSpPr/>
          <p:nvPr/>
        </p:nvSpPr>
        <p:spPr bwMode="auto">
          <a:xfrm>
            <a:off x="368968" y="2309027"/>
            <a:ext cx="11534274" cy="4257485"/>
          </a:xfrm>
          <a:prstGeom prst="roundRect">
            <a:avLst>
              <a:gd name="adj" fmla="val 16667"/>
            </a:avLst>
          </a:prstGeom>
          <a:noFill/>
          <a:ln w="19050" cap="flat" cmpd="sng" algn="ctr">
            <a:solidFill>
              <a:srgbClr val="006799"/>
            </a:solidFill>
            <a:prstDash val="sysDash"/>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24" name="AutoShape 3"/>
          <p:cNvSpPr>
            <a:spLocks noChangeArrowheads="1"/>
          </p:cNvSpPr>
          <p:nvPr/>
        </p:nvSpPr>
        <p:spPr bwMode="gray">
          <a:xfrm>
            <a:off x="2444999" y="2063323"/>
            <a:ext cx="7613404" cy="551489"/>
          </a:xfrm>
          <a:prstGeom prst="roundRect">
            <a:avLst>
              <a:gd name="adj" fmla="val 50000"/>
            </a:avLst>
          </a:prstGeom>
          <a:solidFill>
            <a:srgbClr val="006096"/>
          </a:solidFill>
          <a:ln w="28575" algn="ctr">
            <a:solidFill>
              <a:srgbClr val="FCFCFC"/>
            </a:solidFill>
            <a:round/>
          </a:ln>
          <a:effectLst>
            <a:outerShdw dist="35921" dir="2700000" algn="ctr" rotWithShape="0">
              <a:srgbClr val="001D3A">
                <a:alpha val="50000"/>
              </a:srgbClr>
            </a:outerShdw>
          </a:effectLst>
        </p:spPr>
        <p:txBody>
          <a:bodyPr wrap="none" anchor="ctr"/>
          <a:lstStyle/>
          <a:p>
            <a:pPr marL="0" marR="0" indent="0" algn="ctr" defTabSz="914400" rtl="0" eaLnBrk="0" fontAlgn="base" latinLnBrk="0" hangingPunct="0">
              <a:lnSpc>
                <a:spcPct val="100000"/>
              </a:lnSpc>
              <a:spcBef>
                <a:spcPct val="0"/>
              </a:spcBef>
              <a:spcAft>
                <a:spcPct val="0"/>
              </a:spcAft>
              <a:buClrTx/>
              <a:buSzTx/>
              <a:buFontTx/>
              <a:buNone/>
            </a:pPr>
            <a:r>
              <a:rPr lang="en-US" altLang="zh-CN" sz="1800" b="1" kern="0" dirty="0">
                <a:solidFill>
                  <a:schemeClr val="bg1"/>
                </a:solidFill>
                <a:latin typeface="+mn-lt"/>
              </a:rPr>
              <a:t>Part 3 – The information of industrial process</a:t>
            </a:r>
          </a:p>
        </p:txBody>
      </p:sp>
      <p:cxnSp>
        <p:nvCxnSpPr>
          <p:cNvPr id="25" name="直接箭头连接符 24"/>
          <p:cNvCxnSpPr>
            <a:endCxn id="34" idx="0"/>
          </p:cNvCxnSpPr>
          <p:nvPr/>
        </p:nvCxnSpPr>
        <p:spPr bwMode="auto">
          <a:xfrm>
            <a:off x="3256655" y="4056719"/>
            <a:ext cx="0" cy="383615"/>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sp>
        <p:nvSpPr>
          <p:cNvPr id="26" name="矩形 25"/>
          <p:cNvSpPr/>
          <p:nvPr/>
        </p:nvSpPr>
        <p:spPr bwMode="auto">
          <a:xfrm>
            <a:off x="6363209" y="4794097"/>
            <a:ext cx="5032004" cy="655746"/>
          </a:xfrm>
          <a:prstGeom prst="rect">
            <a:avLst/>
          </a:prstGeom>
          <a:noFill/>
          <a:ln w="19050" cap="flat" cmpd="sng" algn="ctr">
            <a:solidFill>
              <a:srgbClr val="006799"/>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27" name="矩形 26"/>
          <p:cNvSpPr/>
          <p:nvPr/>
        </p:nvSpPr>
        <p:spPr bwMode="auto">
          <a:xfrm>
            <a:off x="6337379" y="3613780"/>
            <a:ext cx="5032003" cy="544336"/>
          </a:xfrm>
          <a:prstGeom prst="rect">
            <a:avLst/>
          </a:prstGeom>
          <a:solidFill>
            <a:schemeClr val="bg1">
              <a:lumMod val="85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The willingness of mitigation</a:t>
            </a:r>
            <a:endParaRPr lang="zh-CN" altLang="en-US" sz="2000" b="1" kern="0" dirty="0">
              <a:solidFill>
                <a:srgbClr val="006096"/>
              </a:solidFill>
              <a:latin typeface="+mn-lt"/>
            </a:endParaRPr>
          </a:p>
        </p:txBody>
      </p:sp>
      <p:sp>
        <p:nvSpPr>
          <p:cNvPr id="28" name="矩形 27"/>
          <p:cNvSpPr/>
          <p:nvPr/>
        </p:nvSpPr>
        <p:spPr bwMode="auto">
          <a:xfrm>
            <a:off x="776011" y="3330795"/>
            <a:ext cx="5012950" cy="703380"/>
          </a:xfrm>
          <a:prstGeom prst="rect">
            <a:avLst/>
          </a:prstGeom>
          <a:noFill/>
          <a:ln w="19050" cap="flat" cmpd="sng" algn="ctr">
            <a:solidFill>
              <a:srgbClr val="006799"/>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30" name="矩形 29"/>
          <p:cNvSpPr/>
          <p:nvPr/>
        </p:nvSpPr>
        <p:spPr bwMode="auto">
          <a:xfrm>
            <a:off x="750180" y="2745965"/>
            <a:ext cx="5012950" cy="544337"/>
          </a:xfrm>
          <a:prstGeom prst="rect">
            <a:avLst/>
          </a:prstGeom>
          <a:solidFill>
            <a:schemeClr val="bg1">
              <a:lumMod val="85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Sensitive equipment of</a:t>
            </a:r>
            <a:r>
              <a:rPr lang="zh-CN" altLang="en-US" sz="2000" b="1" kern="0" dirty="0">
                <a:solidFill>
                  <a:srgbClr val="006096"/>
                </a:solidFill>
                <a:latin typeface="+mn-lt"/>
              </a:rPr>
              <a:t> </a:t>
            </a:r>
            <a:r>
              <a:rPr lang="en-US" altLang="zh-CN" sz="2000" b="1" kern="0" dirty="0">
                <a:solidFill>
                  <a:srgbClr val="006096"/>
                </a:solidFill>
                <a:latin typeface="+mn-lt"/>
              </a:rPr>
              <a:t>the</a:t>
            </a:r>
            <a:r>
              <a:rPr lang="zh-CN" altLang="en-US" sz="2000" b="1" kern="0" dirty="0">
                <a:solidFill>
                  <a:srgbClr val="006096"/>
                </a:solidFill>
                <a:latin typeface="+mn-lt"/>
              </a:rPr>
              <a:t> </a:t>
            </a:r>
            <a:r>
              <a:rPr lang="en-US" altLang="zh-CN" sz="2000" b="1" kern="0" dirty="0">
                <a:solidFill>
                  <a:srgbClr val="006096"/>
                </a:solidFill>
                <a:latin typeface="+mn-lt"/>
              </a:rPr>
              <a:t>user</a:t>
            </a:r>
          </a:p>
        </p:txBody>
      </p:sp>
      <p:sp>
        <p:nvSpPr>
          <p:cNvPr id="31" name="文本框 30"/>
          <p:cNvSpPr txBox="1"/>
          <p:nvPr/>
        </p:nvSpPr>
        <p:spPr>
          <a:xfrm>
            <a:off x="1112907" y="3424293"/>
            <a:ext cx="4338791" cy="584775"/>
          </a:xfrm>
          <a:prstGeom prst="rect">
            <a:avLst/>
          </a:prstGeom>
          <a:noFill/>
        </p:spPr>
        <p:txBody>
          <a:bodyPr wrap="square">
            <a:spAutoFit/>
          </a:bodyPr>
          <a:lstStyle/>
          <a:p>
            <a:r>
              <a:rPr lang="en-US" altLang="zh-CN" sz="1600" dirty="0"/>
              <a:t>PLC</a:t>
            </a:r>
            <a:r>
              <a:rPr lang="zh-CN" altLang="en-US" sz="1600" dirty="0"/>
              <a:t>、</a:t>
            </a:r>
            <a:r>
              <a:rPr lang="en-US" altLang="zh-CN" sz="1600" dirty="0"/>
              <a:t>ASD</a:t>
            </a:r>
            <a:r>
              <a:rPr lang="zh-CN" altLang="en-US" sz="1600" dirty="0"/>
              <a:t>、</a:t>
            </a:r>
            <a:r>
              <a:rPr lang="en-US" altLang="zh-CN" sz="1600" dirty="0"/>
              <a:t>PC</a:t>
            </a:r>
            <a:r>
              <a:rPr lang="zh-CN" altLang="en-US" sz="1600" dirty="0"/>
              <a:t>、</a:t>
            </a:r>
            <a:r>
              <a:rPr lang="en-US" altLang="zh-CN" sz="1600" dirty="0"/>
              <a:t>ACC</a:t>
            </a:r>
            <a:r>
              <a:rPr lang="zh-CN" altLang="en-US" sz="1600" dirty="0"/>
              <a:t>、</a:t>
            </a:r>
            <a:r>
              <a:rPr lang="en-US" altLang="zh-CN" sz="1600" dirty="0"/>
              <a:t>Low voltage release</a:t>
            </a:r>
            <a:r>
              <a:rPr lang="zh-CN" altLang="en-US" sz="1600" dirty="0"/>
              <a:t>、</a:t>
            </a:r>
            <a:r>
              <a:rPr lang="en-US" altLang="zh-CN" sz="1600" dirty="0"/>
              <a:t>Relay</a:t>
            </a:r>
            <a:r>
              <a:rPr lang="zh-CN" altLang="en-US" sz="1600" dirty="0"/>
              <a:t>、</a:t>
            </a:r>
            <a:r>
              <a:rPr lang="en-US" altLang="zh-CN" sz="1600" dirty="0"/>
              <a:t>HPS</a:t>
            </a:r>
            <a:r>
              <a:rPr lang="zh-CN" altLang="en-US" sz="1600" dirty="0"/>
              <a:t>、</a:t>
            </a:r>
            <a:r>
              <a:rPr lang="en-US" altLang="zh-CN" sz="1600" dirty="0"/>
              <a:t>Metal halide lamp</a:t>
            </a:r>
            <a:endParaRPr lang="zh-CN" altLang="en-US" sz="1600" dirty="0"/>
          </a:p>
        </p:txBody>
      </p:sp>
      <p:sp>
        <p:nvSpPr>
          <p:cNvPr id="32" name="矩形 31"/>
          <p:cNvSpPr/>
          <p:nvPr/>
        </p:nvSpPr>
        <p:spPr bwMode="auto">
          <a:xfrm>
            <a:off x="6337378" y="5626788"/>
            <a:ext cx="5032004" cy="655746"/>
          </a:xfrm>
          <a:prstGeom prst="rect">
            <a:avLst/>
          </a:prstGeom>
          <a:solidFill>
            <a:schemeClr val="bg1">
              <a:lumMod val="85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Key production process</a:t>
            </a:r>
          </a:p>
        </p:txBody>
      </p:sp>
      <p:sp>
        <p:nvSpPr>
          <p:cNvPr id="33" name="矩形 32"/>
          <p:cNvSpPr/>
          <p:nvPr/>
        </p:nvSpPr>
        <p:spPr bwMode="auto">
          <a:xfrm>
            <a:off x="776011" y="5025163"/>
            <a:ext cx="5012950" cy="1323439"/>
          </a:xfrm>
          <a:prstGeom prst="rect">
            <a:avLst/>
          </a:prstGeom>
          <a:noFill/>
          <a:ln w="19050" cap="flat" cmpd="sng" algn="ctr">
            <a:solidFill>
              <a:srgbClr val="006799"/>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34" name="矩形 33"/>
          <p:cNvSpPr/>
          <p:nvPr/>
        </p:nvSpPr>
        <p:spPr bwMode="auto">
          <a:xfrm>
            <a:off x="750180" y="4440334"/>
            <a:ext cx="5012950" cy="544337"/>
          </a:xfrm>
          <a:prstGeom prst="rect">
            <a:avLst/>
          </a:prstGeom>
          <a:solidFill>
            <a:schemeClr val="bg1">
              <a:lumMod val="85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The consequence of voltage sag</a:t>
            </a:r>
            <a:endParaRPr lang="en-US" altLang="zh-CN" sz="2000" kern="0" dirty="0">
              <a:solidFill>
                <a:srgbClr val="006096"/>
              </a:solidFill>
              <a:latin typeface="+mn-lt"/>
            </a:endParaRPr>
          </a:p>
        </p:txBody>
      </p:sp>
      <p:sp>
        <p:nvSpPr>
          <p:cNvPr id="35" name="文本框 34"/>
          <p:cNvSpPr txBox="1"/>
          <p:nvPr/>
        </p:nvSpPr>
        <p:spPr>
          <a:xfrm>
            <a:off x="1055504" y="5047707"/>
            <a:ext cx="4781550" cy="1323439"/>
          </a:xfrm>
          <a:prstGeom prst="rect">
            <a:avLst/>
          </a:prstGeom>
          <a:noFill/>
        </p:spPr>
        <p:txBody>
          <a:bodyPr wrap="square">
            <a:spAutoFit/>
          </a:bodyPr>
          <a:lstStyle/>
          <a:p>
            <a:r>
              <a:rPr lang="en-US" altLang="zh-CN" sz="1600" dirty="0"/>
              <a:t>No economic loss</a:t>
            </a:r>
            <a:r>
              <a:rPr lang="zh-CN" altLang="en-US" sz="1600" dirty="0"/>
              <a:t>、</a:t>
            </a:r>
            <a:r>
              <a:rPr lang="en-US" altLang="zh-CN" sz="1600" dirty="0"/>
              <a:t>Low production efficiency</a:t>
            </a:r>
            <a:r>
              <a:rPr lang="zh-CN" altLang="en-US" sz="1600" dirty="0"/>
              <a:t>、</a:t>
            </a:r>
            <a:endParaRPr lang="en-US" altLang="zh-CN" sz="1600" dirty="0"/>
          </a:p>
          <a:p>
            <a:r>
              <a:rPr lang="en-US" altLang="zh-CN" sz="1600" dirty="0"/>
              <a:t>Effect on quality of product </a:t>
            </a:r>
            <a:r>
              <a:rPr lang="zh-CN" altLang="en-US" sz="1600" dirty="0"/>
              <a:t>、</a:t>
            </a:r>
            <a:r>
              <a:rPr lang="en-US" altLang="zh-CN" sz="1600" dirty="0"/>
              <a:t>Product scrap</a:t>
            </a:r>
            <a:r>
              <a:rPr lang="zh-CN" altLang="en-US" sz="1600" dirty="0"/>
              <a:t>、</a:t>
            </a:r>
            <a:endParaRPr lang="en-US" altLang="zh-CN" sz="1600" dirty="0"/>
          </a:p>
          <a:p>
            <a:r>
              <a:rPr lang="en-US" altLang="zh-CN" sz="1600" dirty="0"/>
              <a:t>Equipment damage</a:t>
            </a:r>
            <a:r>
              <a:rPr lang="zh-CN" altLang="en-US" sz="1600" dirty="0"/>
              <a:t>、</a:t>
            </a:r>
            <a:r>
              <a:rPr lang="en-US" altLang="zh-CN" sz="1600" dirty="0"/>
              <a:t>Increased labor costs</a:t>
            </a:r>
            <a:r>
              <a:rPr lang="zh-CN" altLang="en-US" sz="1600" dirty="0"/>
              <a:t>、</a:t>
            </a:r>
            <a:endParaRPr lang="en-US" altLang="zh-CN" sz="1600" dirty="0"/>
          </a:p>
          <a:p>
            <a:r>
              <a:rPr lang="en-US" altLang="zh-CN" sz="1600" dirty="0"/>
              <a:t>Increased energy loss</a:t>
            </a:r>
            <a:r>
              <a:rPr lang="zh-CN" altLang="en-US" sz="1600" dirty="0"/>
              <a:t>、</a:t>
            </a:r>
            <a:r>
              <a:rPr lang="en-US" altLang="zh-CN" sz="1600" dirty="0"/>
              <a:t>Contract compensation</a:t>
            </a:r>
            <a:r>
              <a:rPr lang="zh-CN" altLang="en-US" sz="1600" dirty="0"/>
              <a:t>、</a:t>
            </a:r>
          </a:p>
          <a:p>
            <a:r>
              <a:rPr lang="en-US" altLang="zh-CN" sz="1600" dirty="0"/>
              <a:t>Indirect loss</a:t>
            </a:r>
            <a:r>
              <a:rPr lang="zh-CN" altLang="en-US" sz="1600" dirty="0"/>
              <a:t>、</a:t>
            </a:r>
            <a:r>
              <a:rPr lang="en-US" altLang="zh-CN" sz="1600" dirty="0"/>
              <a:t>others</a:t>
            </a:r>
            <a:endParaRPr lang="zh-CN" altLang="en-US" sz="1600" dirty="0"/>
          </a:p>
        </p:txBody>
      </p:sp>
      <p:sp>
        <p:nvSpPr>
          <p:cNvPr id="36" name="矩形 35"/>
          <p:cNvSpPr/>
          <p:nvPr/>
        </p:nvSpPr>
        <p:spPr bwMode="auto">
          <a:xfrm>
            <a:off x="6346162" y="4454281"/>
            <a:ext cx="5032004" cy="524338"/>
          </a:xfrm>
          <a:prstGeom prst="rect">
            <a:avLst/>
          </a:prstGeom>
          <a:solidFill>
            <a:schemeClr val="bg1">
              <a:lumMod val="85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Is there any complaint?</a:t>
            </a:r>
          </a:p>
        </p:txBody>
      </p:sp>
      <p:sp>
        <p:nvSpPr>
          <p:cNvPr id="37" name="文本框 36"/>
          <p:cNvSpPr txBox="1"/>
          <p:nvPr/>
        </p:nvSpPr>
        <p:spPr>
          <a:xfrm>
            <a:off x="7398840" y="5047707"/>
            <a:ext cx="3336396" cy="338554"/>
          </a:xfrm>
          <a:prstGeom prst="rect">
            <a:avLst/>
          </a:prstGeom>
          <a:noFill/>
        </p:spPr>
        <p:txBody>
          <a:bodyPr wrap="square">
            <a:spAutoFit/>
          </a:bodyPr>
          <a:lstStyle/>
          <a:p>
            <a:r>
              <a:rPr lang="en-US" altLang="zh-CN" sz="1600" dirty="0"/>
              <a:t>time and reason for complaint</a:t>
            </a:r>
            <a:endParaRPr lang="zh-CN" altLang="en-US" sz="1600" dirty="0"/>
          </a:p>
        </p:txBody>
      </p:sp>
      <p:sp>
        <p:nvSpPr>
          <p:cNvPr id="38" name="矩形 37"/>
          <p:cNvSpPr/>
          <p:nvPr/>
        </p:nvSpPr>
        <p:spPr bwMode="auto">
          <a:xfrm>
            <a:off x="6337378" y="2733757"/>
            <a:ext cx="5032004" cy="655746"/>
          </a:xfrm>
          <a:prstGeom prst="rect">
            <a:avLst/>
          </a:prstGeom>
          <a:solidFill>
            <a:schemeClr val="bg1">
              <a:lumMod val="85000"/>
            </a:schemeClr>
          </a:solidFill>
          <a:ln w="28575" algn="ctr">
            <a:solidFill>
              <a:srgbClr val="FCFCFC"/>
            </a:solidFill>
            <a:round/>
          </a:ln>
          <a:effectLst>
            <a:outerShdw dist="35921" dir="2700000" algn="ctr" rotWithShape="0">
              <a:srgbClr val="001D3A">
                <a:alpha val="50000"/>
              </a:srgbClr>
            </a:outerShdw>
          </a:effectLst>
        </p:spPr>
        <p:txBody>
          <a:bodyPr wrap="none" anchor="ctr"/>
          <a:lstStyle/>
          <a:p>
            <a:pPr algn="ctr" eaLnBrk="0" hangingPunct="0"/>
            <a:r>
              <a:rPr lang="en-US" altLang="zh-CN" sz="2000" b="1" kern="0" dirty="0">
                <a:solidFill>
                  <a:srgbClr val="006096"/>
                </a:solidFill>
                <a:latin typeface="+mn-lt"/>
              </a:rPr>
              <a:t>Other issues related with power </a:t>
            </a:r>
          </a:p>
          <a:p>
            <a:pPr algn="ctr" eaLnBrk="0" hangingPunct="0"/>
            <a:r>
              <a:rPr lang="en-US" altLang="zh-CN" sz="2000" b="1" kern="0" dirty="0">
                <a:solidFill>
                  <a:srgbClr val="006096"/>
                </a:solidFill>
                <a:latin typeface="+mn-lt"/>
              </a:rPr>
              <a:t>quality</a:t>
            </a:r>
          </a:p>
        </p:txBody>
      </p:sp>
      <p:cxnSp>
        <p:nvCxnSpPr>
          <p:cNvPr id="39" name="直接箭头连接符 38"/>
          <p:cNvCxnSpPr/>
          <p:nvPr/>
        </p:nvCxnSpPr>
        <p:spPr bwMode="auto">
          <a:xfrm>
            <a:off x="5859744" y="5954661"/>
            <a:ext cx="477634" cy="0"/>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40" name="直接箭头连接符 39"/>
          <p:cNvCxnSpPr/>
          <p:nvPr/>
        </p:nvCxnSpPr>
        <p:spPr bwMode="auto">
          <a:xfrm flipV="1">
            <a:off x="8843073" y="3444667"/>
            <a:ext cx="0" cy="170584"/>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41" name="直接箭头连接符 40"/>
          <p:cNvCxnSpPr/>
          <p:nvPr/>
        </p:nvCxnSpPr>
        <p:spPr bwMode="auto">
          <a:xfrm flipV="1">
            <a:off x="8870679" y="4211809"/>
            <a:ext cx="0" cy="170584"/>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42" name="直接箭头连接符 41"/>
          <p:cNvCxnSpPr/>
          <p:nvPr/>
        </p:nvCxnSpPr>
        <p:spPr bwMode="auto">
          <a:xfrm flipV="1">
            <a:off x="8879211" y="5456204"/>
            <a:ext cx="0" cy="170584"/>
          </a:xfrm>
          <a:prstGeom prst="straightConnector1">
            <a:avLst/>
          </a:prstGeom>
          <a:ln>
            <a:solidFill>
              <a:schemeClr val="tx2"/>
            </a:solidFill>
            <a:headEnd type="none" w="med" len="med"/>
            <a:tailEnd type="triangle"/>
          </a:ln>
        </p:spPr>
        <p:style>
          <a:lnRef idx="3">
            <a:schemeClr val="accent2"/>
          </a:lnRef>
          <a:fillRef idx="0">
            <a:schemeClr val="accent2"/>
          </a:fillRef>
          <a:effectRef idx="2">
            <a:schemeClr val="accent2"/>
          </a:effectRef>
          <a:fontRef idx="minor">
            <a:schemeClr val="tx1"/>
          </a:fontRef>
        </p:style>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34</a:t>
            </a:fld>
            <a:endParaRPr lang="en-US" dirty="0"/>
          </a:p>
        </p:txBody>
      </p:sp>
      <p:sp>
        <p:nvSpPr>
          <p:cNvPr id="6" name="Rectangle 2"/>
          <p:cNvSpPr txBox="1">
            <a:spLocks noChangeArrowheads="1"/>
          </p:cNvSpPr>
          <p:nvPr/>
        </p:nvSpPr>
        <p:spPr bwMode="auto">
          <a:xfrm>
            <a:off x="0" y="317175"/>
            <a:ext cx="10007599" cy="697008"/>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5. Method of data and information collection</a:t>
            </a:r>
            <a:br>
              <a:rPr lang="en-US" altLang="en-US" sz="2800" kern="0" dirty="0">
                <a:solidFill>
                  <a:srgbClr val="003F7E"/>
                </a:solidFill>
                <a:ea typeface="+mj-ea"/>
              </a:rPr>
            </a:br>
            <a:r>
              <a:rPr lang="en-US" altLang="en-US" sz="2800" kern="0" dirty="0">
                <a:solidFill>
                  <a:srgbClr val="003F7E"/>
                </a:solidFill>
                <a:ea typeface="+mj-ea"/>
              </a:rPr>
              <a:t>        </a:t>
            </a:r>
            <a:endParaRPr lang="en-US" altLang="en-US" sz="2400" kern="0" dirty="0">
              <a:solidFill>
                <a:srgbClr val="003F7E"/>
              </a:solidFill>
              <a:ea typeface="+mj-ea"/>
            </a:endParaRPr>
          </a:p>
          <a:p>
            <a:pPr eaLnBrk="1" hangingPunct="1"/>
            <a:endParaRPr lang="zh-CN" altLang="en-US" sz="2800" kern="0" dirty="0">
              <a:solidFill>
                <a:srgbClr val="003F7E"/>
              </a:solidFill>
              <a:ea typeface="+mj-ea"/>
            </a:endParaRPr>
          </a:p>
        </p:txBody>
      </p:sp>
      <p:sp>
        <p:nvSpPr>
          <p:cNvPr id="8" name="矩形: 圆角 7"/>
          <p:cNvSpPr/>
          <p:nvPr/>
        </p:nvSpPr>
        <p:spPr>
          <a:xfrm>
            <a:off x="0" y="-851855"/>
            <a:ext cx="2508250" cy="697008"/>
          </a:xfrm>
          <a:prstGeom prst="roundRect">
            <a:avLst>
              <a:gd name="adj" fmla="val 33114"/>
            </a:avLst>
          </a:prstGeom>
          <a:solidFill>
            <a:srgbClr val="006799"/>
          </a:solidFill>
          <a:ln w="9525" cap="flat" cmpd="sng" algn="ctr">
            <a:solidFill>
              <a:sysClr val="window" lastClr="FFFFFF"/>
            </a:solidFill>
            <a:prstDash val="solid"/>
            <a:miter lim="800000"/>
          </a:ln>
          <a:effectLst>
            <a:outerShdw blurRad="63500" algn="ctr" rotWithShape="0">
              <a:prstClr val="black">
                <a:alpha val="40000"/>
              </a:prstClr>
            </a:outerShdw>
          </a:effectLst>
        </p:spPr>
        <p:txBody>
          <a:bodyPr anchor="ctr"/>
          <a:lstStyle>
            <a:defPPr>
              <a:defRPr lang="zh-CN"/>
            </a:defPPr>
            <a:lvl1pPr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400"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400"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400"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400" b="1" kern="1200">
                <a:solidFill>
                  <a:schemeClr val="tx1"/>
                </a:solidFill>
                <a:latin typeface="Arial" panose="020B0604020202020204" pitchFamily="34" charset="0"/>
                <a:ea typeface="黑体" panose="02010609060101010101" pitchFamily="49" charset="-122"/>
                <a:cs typeface="+mn-cs"/>
              </a:defRPr>
            </a:lvl9pPr>
          </a:lstStyle>
          <a:p>
            <a:pPr algn="ctr" eaLnBrk="1" fontAlgn="auto" hangingPunct="1">
              <a:spcBef>
                <a:spcPts val="0"/>
              </a:spcBef>
              <a:spcAft>
                <a:spcPts val="0"/>
              </a:spcAft>
            </a:pPr>
            <a:r>
              <a:rPr lang="en-US" altLang="zh-CN" sz="2000" b="0" noProof="1">
                <a:solidFill>
                  <a:schemeClr val="bg1"/>
                </a:solidFill>
                <a:latin typeface="+mn-lt"/>
                <a:ea typeface="+mj-ea"/>
                <a:sym typeface="+mn-lt"/>
              </a:rPr>
              <a:t>data center</a:t>
            </a:r>
            <a:endParaRPr lang="zh-CN" altLang="en-US" sz="2000" b="0" dirty="0">
              <a:solidFill>
                <a:schemeClr val="bg1"/>
              </a:solidFill>
              <a:latin typeface="+mn-lt"/>
              <a:ea typeface="+mj-ea"/>
              <a:sym typeface="+mn-lt"/>
            </a:endParaRPr>
          </a:p>
        </p:txBody>
      </p:sp>
      <p:sp>
        <p:nvSpPr>
          <p:cNvPr id="2" name="文本框 1"/>
          <p:cNvSpPr txBox="1"/>
          <p:nvPr/>
        </p:nvSpPr>
        <p:spPr>
          <a:xfrm>
            <a:off x="292100" y="1285141"/>
            <a:ext cx="9140658"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b="1" dirty="0">
                <a:latin typeface="+mn-lt"/>
                <a:ea typeface="+mj-ea"/>
                <a:cs typeface="+mn-cs"/>
              </a:rPr>
              <a:t>5.2.1 Classification of typical industries</a:t>
            </a:r>
            <a:endParaRPr lang="zh-CN" altLang="en-US" b="1" dirty="0">
              <a:latin typeface="+mn-lt"/>
              <a:ea typeface="+mj-ea"/>
              <a:cs typeface="+mn-cs"/>
            </a:endParaRPr>
          </a:p>
        </p:txBody>
      </p:sp>
      <p:graphicFrame>
        <p:nvGraphicFramePr>
          <p:cNvPr id="4" name="表格 3"/>
          <p:cNvGraphicFramePr>
            <a:graphicFrameLocks noGrp="1"/>
          </p:cNvGraphicFramePr>
          <p:nvPr/>
        </p:nvGraphicFramePr>
        <p:xfrm>
          <a:off x="219910" y="1857232"/>
          <a:ext cx="11760200" cy="4816320"/>
        </p:xfrm>
        <a:graphic>
          <a:graphicData uri="http://schemas.openxmlformats.org/drawingml/2006/table">
            <a:tbl>
              <a:tblPr firstRow="1" bandRow="1">
                <a:tableStyleId>{5C22544A-7EE6-4342-B048-85BDC9FD1C3A}</a:tableStyleId>
              </a:tblPr>
              <a:tblGrid>
                <a:gridCol w="3661937">
                  <a:extLst>
                    <a:ext uri="{9D8B030D-6E8A-4147-A177-3AD203B41FA5}">
                      <a16:colId xmlns:a16="http://schemas.microsoft.com/office/drawing/2014/main" val="20000"/>
                    </a:ext>
                  </a:extLst>
                </a:gridCol>
                <a:gridCol w="8098263">
                  <a:extLst>
                    <a:ext uri="{9D8B030D-6E8A-4147-A177-3AD203B41FA5}">
                      <a16:colId xmlns:a16="http://schemas.microsoft.com/office/drawing/2014/main" val="20001"/>
                    </a:ext>
                  </a:extLst>
                </a:gridCol>
              </a:tblGrid>
              <a:tr h="417778">
                <a:tc>
                  <a:txBody>
                    <a:bodyPr/>
                    <a:lstStyle/>
                    <a:p>
                      <a:pPr algn="ctr"/>
                      <a:r>
                        <a:rPr lang="en-US" altLang="zh-CN" sz="2000" b="1" cap="none" spc="0" dirty="0">
                          <a:ln w="0"/>
                          <a:solidFill>
                            <a:schemeClr val="bg1"/>
                          </a:solidFill>
                          <a:effectLst>
                            <a:outerShdw blurRad="38100" dist="19050" dir="2700000" algn="tl" rotWithShape="0">
                              <a:schemeClr val="dk1">
                                <a:alpha val="40000"/>
                              </a:schemeClr>
                            </a:outerShdw>
                          </a:effectLst>
                        </a:rPr>
                        <a:t>typical industries</a:t>
                      </a:r>
                      <a:endParaRPr lang="zh-CN" altLang="en-US" sz="2000" b="1" cap="none" spc="0" dirty="0">
                        <a:ln w="0"/>
                        <a:solidFill>
                          <a:schemeClr val="bg1"/>
                        </a:solidFill>
                        <a:effectLst>
                          <a:outerShdw blurRad="38100" dist="19050" dir="2700000" algn="tl" rotWithShape="0">
                            <a:schemeClr val="dk1">
                              <a:alpha val="40000"/>
                            </a:schemeClr>
                          </a:outerShdw>
                        </a:effectLst>
                      </a:endParaRPr>
                    </a:p>
                  </a:txBody>
                  <a:tcPr>
                    <a:solidFill>
                      <a:srgbClr val="005582"/>
                    </a:solidFill>
                  </a:tcPr>
                </a:tc>
                <a:tc>
                  <a:txBody>
                    <a:bodyPr/>
                    <a:lstStyle/>
                    <a:p>
                      <a:pPr algn="ctr"/>
                      <a:r>
                        <a:rPr lang="en-US" altLang="zh-CN" sz="2000" b="1"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Classification</a:t>
                      </a:r>
                      <a:endParaRPr lang="zh-CN" altLang="en-US" sz="2000" b="1"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extLst>
                  <a:ext uri="{0D108BD9-81ED-4DB2-BD59-A6C34878D82A}">
                    <a16:rowId xmlns:a16="http://schemas.microsoft.com/office/drawing/2014/main" val="10000"/>
                  </a:ext>
                </a:extLst>
              </a:tr>
              <a:tr h="362074">
                <a:tc>
                  <a:txBody>
                    <a:bodyPr/>
                    <a:lstStyle/>
                    <a:p>
                      <a:pPr algn="ctr"/>
                      <a:r>
                        <a:rPr lang="en-US" altLang="zh-CN" sz="1800" b="0" i="0" kern="1200" dirty="0">
                          <a:solidFill>
                            <a:schemeClr val="dk1"/>
                          </a:solidFill>
                          <a:effectLst/>
                          <a:latin typeface="+mn-lt"/>
                          <a:ea typeface="+mn-ea"/>
                          <a:cs typeface="+mn-cs"/>
                        </a:rPr>
                        <a:t>Semiconductor industry</a:t>
                      </a:r>
                      <a:endParaRPr lang="zh-CN" altLang="en-US" sz="1600" b="0" cap="none" spc="0" dirty="0">
                        <a:ln w="0"/>
                        <a:solidFill>
                          <a:schemeClr val="tx1"/>
                        </a:solidFill>
                        <a:effectLst>
                          <a:outerShdw blurRad="38100" dist="19050" dir="2700000" algn="tl" rotWithShape="0">
                            <a:schemeClr val="dk1">
                              <a:alpha val="40000"/>
                            </a:schemeClr>
                          </a:outerShdw>
                        </a:effectLst>
                      </a:endParaRPr>
                    </a:p>
                  </a:txBody>
                  <a:tcPr>
                    <a:solidFill>
                      <a:srgbClr val="9BB6CD"/>
                    </a:solidFill>
                  </a:tcPr>
                </a:tc>
                <a:tc>
                  <a:txBody>
                    <a:bodyPr/>
                    <a:lstStyle/>
                    <a:p>
                      <a:pPr algn="ctr"/>
                      <a:r>
                        <a:rPr lang="en-US" altLang="zh-CN" sz="1800" b="0" i="0" kern="1200" dirty="0">
                          <a:solidFill>
                            <a:schemeClr val="dk1"/>
                          </a:solidFill>
                          <a:effectLst/>
                          <a:latin typeface="+mn-lt"/>
                          <a:ea typeface="+mn-ea"/>
                          <a:cs typeface="+mn-cs"/>
                        </a:rPr>
                        <a:t>integrated circuit</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chip semiconductor manufacturing</a:t>
                      </a:r>
                    </a:p>
                  </a:txBody>
                  <a:tcPr>
                    <a:solidFill>
                      <a:srgbClr val="9BB6CD"/>
                    </a:solidFill>
                  </a:tcPr>
                </a:tc>
                <a:extLst>
                  <a:ext uri="{0D108BD9-81ED-4DB2-BD59-A6C34878D82A}">
                    <a16:rowId xmlns:a16="http://schemas.microsoft.com/office/drawing/2014/main" val="10001"/>
                  </a:ext>
                </a:extLst>
              </a:tr>
              <a:tr h="362074">
                <a:tc>
                  <a:txBody>
                    <a:bodyPr/>
                    <a:lstStyle/>
                    <a:p>
                      <a:pPr algn="ctr"/>
                      <a:r>
                        <a:rPr lang="en-US" altLang="zh-CN" sz="1800" b="0" i="0" kern="1200" dirty="0">
                          <a:solidFill>
                            <a:schemeClr val="dk1"/>
                          </a:solidFill>
                          <a:effectLst/>
                          <a:latin typeface="+mn-lt"/>
                          <a:ea typeface="+mn-ea"/>
                          <a:cs typeface="+mn-cs"/>
                        </a:rPr>
                        <a:t>Extractive industry</a:t>
                      </a:r>
                      <a:endParaRPr lang="zh-CN" altLang="en-US" sz="1600" b="0" cap="none" spc="0" dirty="0">
                        <a:ln w="0"/>
                        <a:solidFill>
                          <a:schemeClr val="tx1"/>
                        </a:solidFill>
                        <a:effectLst>
                          <a:outerShdw blurRad="38100" dist="19050" dir="2700000" algn="tl" rotWithShape="0">
                            <a:schemeClr val="dk1">
                              <a:alpha val="40000"/>
                            </a:schemeClr>
                          </a:outerShdw>
                        </a:effectLst>
                      </a:endParaRPr>
                    </a:p>
                  </a:txBody>
                  <a:tcPr>
                    <a:solidFill>
                      <a:schemeClr val="accent3">
                        <a:lumMod val="95000"/>
                      </a:schemeClr>
                    </a:solidFill>
                  </a:tcPr>
                </a:tc>
                <a:tc>
                  <a:txBody>
                    <a:bodyPr/>
                    <a:lstStyle/>
                    <a:p>
                      <a:pPr algn="ctr"/>
                      <a:r>
                        <a:rPr lang="en-US" altLang="zh-CN" sz="1800" b="0" i="0" kern="1200" dirty="0">
                          <a:solidFill>
                            <a:schemeClr val="dk1"/>
                          </a:solidFill>
                          <a:effectLst/>
                          <a:latin typeface="+mn-lt"/>
                          <a:ea typeface="+mn-ea"/>
                          <a:cs typeface="+mn-cs"/>
                        </a:rPr>
                        <a:t>mineral mining</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oil extraction</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timber harvesting</a:t>
                      </a:r>
                      <a:endParaRPr lang="zh-CN" altLang="en-US" sz="1800" b="0" i="0" kern="1200" dirty="0">
                        <a:solidFill>
                          <a:schemeClr val="dk1"/>
                        </a:solidFill>
                        <a:effectLst/>
                        <a:latin typeface="+mn-lt"/>
                        <a:ea typeface="+mn-ea"/>
                        <a:cs typeface="+mn-cs"/>
                      </a:endParaRPr>
                    </a:p>
                  </a:txBody>
                  <a:tcPr>
                    <a:solidFill>
                      <a:schemeClr val="accent3">
                        <a:lumMod val="95000"/>
                      </a:schemeClr>
                    </a:solidFill>
                  </a:tcPr>
                </a:tc>
                <a:extLst>
                  <a:ext uri="{0D108BD9-81ED-4DB2-BD59-A6C34878D82A}">
                    <a16:rowId xmlns:a16="http://schemas.microsoft.com/office/drawing/2014/main" val="10002"/>
                  </a:ext>
                </a:extLst>
              </a:tr>
              <a:tr h="362074">
                <a:tc>
                  <a:txBody>
                    <a:bodyPr/>
                    <a:lstStyle/>
                    <a:p>
                      <a:pPr algn="ctr"/>
                      <a:r>
                        <a:rPr lang="en-US" altLang="zh-CN" sz="1800" b="0" i="0" kern="1200" dirty="0">
                          <a:solidFill>
                            <a:schemeClr val="dk1"/>
                          </a:solidFill>
                          <a:effectLst/>
                          <a:latin typeface="+mn-lt"/>
                          <a:ea typeface="+mn-ea"/>
                          <a:cs typeface="+mn-cs"/>
                        </a:rPr>
                        <a:t>Raw material industry</a:t>
                      </a:r>
                      <a:endParaRPr lang="zh-CN" altLang="en-US" sz="1600" b="0" cap="none" spc="0" dirty="0">
                        <a:ln w="0"/>
                        <a:solidFill>
                          <a:schemeClr val="tx1"/>
                        </a:solidFill>
                        <a:effectLst>
                          <a:outerShdw blurRad="38100" dist="19050" dir="2700000" algn="tl" rotWithShape="0">
                            <a:schemeClr val="dk1">
                              <a:alpha val="40000"/>
                            </a:schemeClr>
                          </a:outerShdw>
                        </a:effectLst>
                      </a:endParaRPr>
                    </a:p>
                  </a:txBody>
                  <a:tcPr>
                    <a:solidFill>
                      <a:srgbClr val="9BB6CD"/>
                    </a:solidFill>
                  </a:tcPr>
                </a:tc>
                <a:tc>
                  <a:txBody>
                    <a:bodyPr/>
                    <a:lstStyle/>
                    <a:p>
                      <a:pPr algn="ctr"/>
                      <a:r>
                        <a:rPr lang="en-US" altLang="zh-CN" sz="1800" b="0" i="0" kern="1200" dirty="0">
                          <a:solidFill>
                            <a:schemeClr val="dk1"/>
                          </a:solidFill>
                          <a:effectLst/>
                          <a:latin typeface="+mn-lt"/>
                          <a:ea typeface="+mn-ea"/>
                          <a:cs typeface="+mn-cs"/>
                        </a:rPr>
                        <a:t>metallurgy</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refine</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chemical industry</a:t>
                      </a:r>
                      <a:endParaRPr lang="zh-CN" altLang="en-US" sz="1800" b="0" i="0" kern="1200" dirty="0">
                        <a:solidFill>
                          <a:schemeClr val="dk1"/>
                        </a:solidFill>
                        <a:effectLst/>
                        <a:latin typeface="+mn-lt"/>
                        <a:ea typeface="+mn-ea"/>
                        <a:cs typeface="+mn-cs"/>
                      </a:endParaRPr>
                    </a:p>
                  </a:txBody>
                  <a:tcPr>
                    <a:solidFill>
                      <a:srgbClr val="9BB6CD"/>
                    </a:solidFill>
                  </a:tcPr>
                </a:tc>
                <a:extLst>
                  <a:ext uri="{0D108BD9-81ED-4DB2-BD59-A6C34878D82A}">
                    <a16:rowId xmlns:a16="http://schemas.microsoft.com/office/drawing/2014/main" val="10003"/>
                  </a:ext>
                </a:extLst>
              </a:tr>
              <a:tr h="362074">
                <a:tc>
                  <a:txBody>
                    <a:bodyPr/>
                    <a:lstStyle/>
                    <a:p>
                      <a:pPr algn="ctr"/>
                      <a:r>
                        <a:rPr lang="en-US" altLang="zh-CN" sz="1800" b="0" i="0" kern="1200" dirty="0">
                          <a:solidFill>
                            <a:schemeClr val="dk1"/>
                          </a:solidFill>
                          <a:effectLst/>
                          <a:latin typeface="+mn-lt"/>
                          <a:ea typeface="+mn-ea"/>
                          <a:cs typeface="+mn-cs"/>
                        </a:rPr>
                        <a:t>Processing industry</a:t>
                      </a:r>
                      <a:endParaRPr lang="zh-CN" altLang="en-US" sz="1800" b="0" i="0" kern="1200" dirty="0">
                        <a:solidFill>
                          <a:schemeClr val="dk1"/>
                        </a:solidFill>
                        <a:effectLst/>
                        <a:latin typeface="+mn-lt"/>
                        <a:ea typeface="+mn-ea"/>
                        <a:cs typeface="+mn-cs"/>
                      </a:endParaRPr>
                    </a:p>
                  </a:txBody>
                  <a:tcPr>
                    <a:solidFill>
                      <a:schemeClr val="accent3">
                        <a:lumMod val="95000"/>
                      </a:schemeClr>
                    </a:solidFill>
                  </a:tcPr>
                </a:tc>
                <a:tc>
                  <a:txBody>
                    <a:bodyPr/>
                    <a:lstStyle/>
                    <a:p>
                      <a:pPr algn="ctr"/>
                      <a:r>
                        <a:rPr lang="en-US" altLang="zh-CN" sz="1800" b="0" i="0" kern="1200" dirty="0">
                          <a:solidFill>
                            <a:schemeClr val="dk1"/>
                          </a:solidFill>
                          <a:effectLst/>
                          <a:latin typeface="+mn-lt"/>
                          <a:ea typeface="+mn-ea"/>
                          <a:cs typeface="+mn-cs"/>
                        </a:rPr>
                        <a:t>machine made</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glass</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ceramics</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cement</a:t>
                      </a:r>
                      <a:r>
                        <a:rPr lang="zh-CN" altLang="en-US" sz="1800" b="0" i="0" kern="1200" dirty="0">
                          <a:solidFill>
                            <a:schemeClr val="dk1"/>
                          </a:solidFill>
                          <a:effectLst/>
                          <a:latin typeface="+mn-lt"/>
                          <a:ea typeface="+mn-ea"/>
                          <a:cs typeface="+mn-cs"/>
                        </a:rPr>
                        <a:t>、</a:t>
                      </a:r>
                      <a:r>
                        <a:rPr lang="en-US" altLang="zh-CN" sz="1800" b="0" i="0" kern="1200" dirty="0">
                          <a:solidFill>
                            <a:schemeClr val="dk1"/>
                          </a:solidFill>
                          <a:effectLst/>
                          <a:latin typeface="+mn-lt"/>
                          <a:ea typeface="+mn-ea"/>
                          <a:cs typeface="+mn-cs"/>
                        </a:rPr>
                        <a:t>lime</a:t>
                      </a:r>
                      <a:endParaRPr lang="zh-CN" altLang="en-US" sz="1800" b="0" i="0" kern="1200" dirty="0">
                        <a:solidFill>
                          <a:schemeClr val="dk1"/>
                        </a:solidFill>
                        <a:effectLst/>
                        <a:latin typeface="+mn-lt"/>
                        <a:ea typeface="+mn-ea"/>
                        <a:cs typeface="+mn-cs"/>
                      </a:endParaRPr>
                    </a:p>
                  </a:txBody>
                  <a:tcPr>
                    <a:solidFill>
                      <a:schemeClr val="accent3">
                        <a:lumMod val="95000"/>
                      </a:schemeClr>
                    </a:solidFill>
                  </a:tcPr>
                </a:tc>
                <a:extLst>
                  <a:ext uri="{0D108BD9-81ED-4DB2-BD59-A6C34878D82A}">
                    <a16:rowId xmlns:a16="http://schemas.microsoft.com/office/drawing/2014/main" val="10004"/>
                  </a:ext>
                </a:extLst>
              </a:tr>
              <a:tr h="919111">
                <a:tc>
                  <a:txBody>
                    <a:bodyPr/>
                    <a:lstStyle/>
                    <a:p>
                      <a:pPr algn="ctr"/>
                      <a:r>
                        <a:rPr lang="en-US" altLang="zh-CN" sz="1800" b="0" i="0" kern="1200" dirty="0">
                          <a:solidFill>
                            <a:schemeClr val="dk1"/>
                          </a:solidFill>
                          <a:effectLst/>
                          <a:latin typeface="+mn-lt"/>
                          <a:ea typeface="+mn-ea"/>
                          <a:cs typeface="+mn-cs"/>
                        </a:rPr>
                        <a:t>Light industry with agricultural products as raw materials</a:t>
                      </a:r>
                      <a:endParaRPr lang="zh-CN" altLang="en-US" sz="1800" b="0" i="0" kern="1200" dirty="0">
                        <a:solidFill>
                          <a:schemeClr val="dk1"/>
                        </a:solidFill>
                        <a:effectLst/>
                        <a:latin typeface="+mn-lt"/>
                        <a:ea typeface="+mn-ea"/>
                        <a:cs typeface="+mn-cs"/>
                      </a:endParaRPr>
                    </a:p>
                  </a:txBody>
                  <a:tcPr>
                    <a:solidFill>
                      <a:srgbClr val="9BB6CD"/>
                    </a:solidFill>
                  </a:tcPr>
                </a:tc>
                <a:tc>
                  <a:txBody>
                    <a:bodyPr/>
                    <a:lstStyle/>
                    <a:p>
                      <a:pPr algn="ctr"/>
                      <a:r>
                        <a:rPr lang="en-US" altLang="zh-CN" sz="1800" b="0" i="0" kern="1200" dirty="0">
                          <a:solidFill>
                            <a:schemeClr val="dk1"/>
                          </a:solidFill>
                          <a:effectLst/>
                          <a:latin typeface="+mn-lt"/>
                          <a:ea typeface="+mn-ea"/>
                          <a:cs typeface="+mn-cs"/>
                        </a:rPr>
                        <a:t>pulp</a:t>
                      </a:r>
                      <a:r>
                        <a:rPr lang="zh-CN" altLang="en-US" sz="1800" b="0" i="0" kern="1200" dirty="0">
                          <a:solidFill>
                            <a:schemeClr val="dk1"/>
                          </a:solidFill>
                          <a:effectLst/>
                          <a:latin typeface="+mn-lt"/>
                          <a:ea typeface="+mn-ea"/>
                          <a:cs typeface="+mn-cs"/>
                        </a:rPr>
                        <a:t>、</a:t>
                      </a:r>
                      <a:endParaRPr lang="en-US" altLang="zh-CN" sz="1800" b="0" i="0" kern="1200" dirty="0">
                        <a:solidFill>
                          <a:schemeClr val="dk1"/>
                        </a:solidFill>
                        <a:effectLst/>
                        <a:latin typeface="+mn-lt"/>
                        <a:ea typeface="+mn-ea"/>
                        <a:cs typeface="+mn-cs"/>
                      </a:endParaRPr>
                    </a:p>
                    <a:p>
                      <a:pPr algn="ctr"/>
                      <a:r>
                        <a:rPr lang="en-US" altLang="zh-CN" sz="1800" b="0" i="0" kern="1200" dirty="0">
                          <a:solidFill>
                            <a:schemeClr val="dk1"/>
                          </a:solidFill>
                          <a:effectLst/>
                          <a:latin typeface="+mn-lt"/>
                          <a:ea typeface="+mn-ea"/>
                          <a:cs typeface="+mn-cs"/>
                        </a:rPr>
                        <a:t>paper</a:t>
                      </a:r>
                      <a:r>
                        <a:rPr lang="zh-CN" altLang="en-US" sz="1800" b="0" i="0" kern="1200" dirty="0">
                          <a:solidFill>
                            <a:schemeClr val="dk1"/>
                          </a:solidFill>
                          <a:effectLst/>
                          <a:latin typeface="+mn-lt"/>
                          <a:ea typeface="+mn-ea"/>
                          <a:cs typeface="+mn-cs"/>
                        </a:rPr>
                        <a:t>、</a:t>
                      </a:r>
                      <a:endParaRPr lang="en-US" altLang="zh-CN" sz="1800" b="0" i="0" kern="1200" dirty="0">
                        <a:solidFill>
                          <a:schemeClr val="dk1"/>
                        </a:solidFill>
                        <a:effectLst/>
                        <a:latin typeface="+mn-lt"/>
                        <a:ea typeface="+mn-ea"/>
                        <a:cs typeface="+mn-cs"/>
                      </a:endParaRPr>
                    </a:p>
                    <a:p>
                      <a:pPr algn="ctr"/>
                      <a:r>
                        <a:rPr lang="en-US" altLang="zh-CN" sz="1800" b="0" i="0" kern="1200" dirty="0">
                          <a:solidFill>
                            <a:schemeClr val="dk1"/>
                          </a:solidFill>
                          <a:effectLst/>
                          <a:latin typeface="+mn-lt"/>
                          <a:ea typeface="+mn-ea"/>
                          <a:cs typeface="+mn-cs"/>
                        </a:rPr>
                        <a:t>textile</a:t>
                      </a:r>
                      <a:endParaRPr lang="zh-CN" altLang="en-US" sz="1800" b="0" i="0" kern="1200" dirty="0">
                        <a:solidFill>
                          <a:schemeClr val="dk1"/>
                        </a:solidFill>
                        <a:effectLst/>
                        <a:latin typeface="+mn-lt"/>
                        <a:ea typeface="+mn-ea"/>
                        <a:cs typeface="+mn-cs"/>
                      </a:endParaRPr>
                    </a:p>
                  </a:txBody>
                  <a:tcPr>
                    <a:solidFill>
                      <a:srgbClr val="9BB6CD"/>
                    </a:solidFill>
                  </a:tcPr>
                </a:tc>
                <a:extLst>
                  <a:ext uri="{0D108BD9-81ED-4DB2-BD59-A6C34878D82A}">
                    <a16:rowId xmlns:a16="http://schemas.microsoft.com/office/drawing/2014/main" val="10005"/>
                  </a:ext>
                </a:extLst>
              </a:tr>
              <a:tr h="919111">
                <a:tc>
                  <a:txBody>
                    <a:bodyPr/>
                    <a:lstStyle/>
                    <a:p>
                      <a:pPr algn="ctr"/>
                      <a:r>
                        <a:rPr lang="en-US" altLang="zh-CN" sz="1800" b="0" i="0" kern="1200" dirty="0">
                          <a:solidFill>
                            <a:schemeClr val="dk1"/>
                          </a:solidFill>
                          <a:effectLst/>
                          <a:latin typeface="+mn-lt"/>
                          <a:ea typeface="+mn-ea"/>
                          <a:cs typeface="+mn-cs"/>
                        </a:rPr>
                        <a:t>Light industry with </a:t>
                      </a:r>
                    </a:p>
                    <a:p>
                      <a:pPr algn="ctr"/>
                      <a:r>
                        <a:rPr lang="en-US" altLang="zh-CN" sz="1800" b="0" i="0" kern="1200" dirty="0">
                          <a:solidFill>
                            <a:schemeClr val="dk1"/>
                          </a:solidFill>
                          <a:effectLst/>
                          <a:latin typeface="+mn-lt"/>
                          <a:ea typeface="+mn-ea"/>
                          <a:cs typeface="+mn-cs"/>
                        </a:rPr>
                        <a:t>non-agricultural products as raw materials</a:t>
                      </a:r>
                      <a:endParaRPr lang="zh-CN" altLang="en-US" sz="1800" b="0" i="0" kern="1200" dirty="0">
                        <a:solidFill>
                          <a:schemeClr val="dk1"/>
                        </a:solidFill>
                        <a:effectLst/>
                        <a:latin typeface="+mn-lt"/>
                        <a:ea typeface="+mn-ea"/>
                        <a:cs typeface="+mn-cs"/>
                      </a:endParaRPr>
                    </a:p>
                  </a:txBody>
                  <a:tcPr>
                    <a:solidFill>
                      <a:srgbClr val="F2F2F2"/>
                    </a:solidFill>
                  </a:tcPr>
                </a:tc>
                <a:tc>
                  <a:txBody>
                    <a:bodyPr/>
                    <a:lstStyle/>
                    <a:p>
                      <a:pPr algn="ctr"/>
                      <a:r>
                        <a:rPr lang="en-US" altLang="zh-CN" sz="1800" b="0" i="0" kern="1200" dirty="0">
                          <a:solidFill>
                            <a:schemeClr val="dk1"/>
                          </a:solidFill>
                          <a:effectLst/>
                          <a:latin typeface="+mn-lt"/>
                          <a:ea typeface="+mn-ea"/>
                          <a:cs typeface="+mn-cs"/>
                        </a:rPr>
                        <a:t>education and sports goods</a:t>
                      </a:r>
                      <a:r>
                        <a:rPr lang="zh-CN" altLang="en-US" sz="1800" b="0" i="0" kern="1200" dirty="0">
                          <a:solidFill>
                            <a:schemeClr val="dk1"/>
                          </a:solidFill>
                          <a:effectLst/>
                          <a:latin typeface="+mn-lt"/>
                          <a:ea typeface="+mn-ea"/>
                          <a:cs typeface="+mn-cs"/>
                        </a:rPr>
                        <a:t>、</a:t>
                      </a:r>
                      <a:endParaRPr lang="en-US" altLang="zh-CN" sz="1800" b="0" i="0" kern="1200" dirty="0">
                        <a:solidFill>
                          <a:schemeClr val="dk1"/>
                        </a:solidFill>
                        <a:effectLst/>
                        <a:latin typeface="+mn-lt"/>
                        <a:ea typeface="+mn-ea"/>
                        <a:cs typeface="+mn-cs"/>
                      </a:endParaRPr>
                    </a:p>
                    <a:p>
                      <a:pPr algn="ctr"/>
                      <a:r>
                        <a:rPr lang="en-US" altLang="zh-CN" sz="1800" b="0" i="0" kern="1200" dirty="0">
                          <a:solidFill>
                            <a:schemeClr val="dk1"/>
                          </a:solidFill>
                          <a:effectLst/>
                          <a:latin typeface="+mn-lt"/>
                          <a:ea typeface="+mn-ea"/>
                          <a:cs typeface="+mn-cs"/>
                        </a:rPr>
                        <a:t>chemical medicine manufacturing</a:t>
                      </a:r>
                      <a:r>
                        <a:rPr lang="zh-CN" altLang="en-US" sz="1800" b="0" i="0" kern="1200" dirty="0">
                          <a:solidFill>
                            <a:schemeClr val="dk1"/>
                          </a:solidFill>
                          <a:effectLst/>
                          <a:latin typeface="+mn-lt"/>
                          <a:ea typeface="+mn-ea"/>
                          <a:cs typeface="+mn-cs"/>
                        </a:rPr>
                        <a:t>、</a:t>
                      </a:r>
                      <a:endParaRPr lang="en-US" altLang="zh-CN" sz="1800" b="0" i="0" kern="1200" dirty="0">
                        <a:solidFill>
                          <a:schemeClr val="dk1"/>
                        </a:solidFill>
                        <a:effectLst/>
                        <a:latin typeface="+mn-lt"/>
                        <a:ea typeface="+mn-ea"/>
                        <a:cs typeface="+mn-cs"/>
                      </a:endParaRPr>
                    </a:p>
                    <a:p>
                      <a:pPr algn="ctr"/>
                      <a:r>
                        <a:rPr lang="en-US" altLang="zh-CN" sz="1800" b="0" i="0" kern="1200" dirty="0">
                          <a:solidFill>
                            <a:schemeClr val="dk1"/>
                          </a:solidFill>
                          <a:effectLst/>
                          <a:latin typeface="+mn-lt"/>
                          <a:ea typeface="+mn-ea"/>
                          <a:cs typeface="+mn-cs"/>
                        </a:rPr>
                        <a:t>synthetic fiber manufacturing</a:t>
                      </a:r>
                      <a:endParaRPr lang="zh-CN" altLang="en-US" sz="1800" b="0" i="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10006"/>
                  </a:ext>
                </a:extLst>
              </a:tr>
              <a:tr h="362074">
                <a:tc>
                  <a:txBody>
                    <a:bodyPr/>
                    <a:lstStyle/>
                    <a:p>
                      <a:pPr algn="ctr"/>
                      <a:r>
                        <a:rPr lang="en-US" altLang="zh-CN" sz="1800" b="0" i="0" kern="1200" dirty="0">
                          <a:solidFill>
                            <a:schemeClr val="dk1"/>
                          </a:solidFill>
                          <a:effectLst/>
                          <a:latin typeface="+mn-lt"/>
                          <a:ea typeface="+mn-ea"/>
                          <a:cs typeface="+mn-cs"/>
                        </a:rPr>
                        <a:t>Database operation</a:t>
                      </a:r>
                      <a:endParaRPr lang="zh-CN" altLang="en-US" sz="1800" b="0" i="0" kern="1200" dirty="0">
                        <a:solidFill>
                          <a:schemeClr val="dk1"/>
                        </a:solidFill>
                        <a:effectLst/>
                        <a:latin typeface="+mn-lt"/>
                        <a:ea typeface="+mn-ea"/>
                        <a:cs typeface="+mn-cs"/>
                      </a:endParaRPr>
                    </a:p>
                  </a:txBody>
                  <a:tcPr>
                    <a:solidFill>
                      <a:srgbClr val="9BB6CD"/>
                    </a:solidFill>
                  </a:tcPr>
                </a:tc>
                <a:tc>
                  <a:txBody>
                    <a:bodyPr/>
                    <a:lstStyle/>
                    <a:p>
                      <a:pPr algn="ctr"/>
                      <a:r>
                        <a:rPr lang="en-US" altLang="zh-CN" sz="1800" b="0" i="0" kern="1200" dirty="0">
                          <a:solidFill>
                            <a:schemeClr val="dk1"/>
                          </a:solidFill>
                          <a:effectLst/>
                          <a:latin typeface="+mn-lt"/>
                          <a:ea typeface="+mn-ea"/>
                          <a:cs typeface="+mn-cs"/>
                        </a:rPr>
                        <a:t>data center server </a:t>
                      </a:r>
                    </a:p>
                  </a:txBody>
                  <a:tcPr>
                    <a:solidFill>
                      <a:srgbClr val="9BB6CD"/>
                    </a:solidFill>
                  </a:tcPr>
                </a:tc>
                <a:extLst>
                  <a:ext uri="{0D108BD9-81ED-4DB2-BD59-A6C34878D82A}">
                    <a16:rowId xmlns:a16="http://schemas.microsoft.com/office/drawing/2014/main" val="10007"/>
                  </a:ext>
                </a:extLst>
              </a:tr>
              <a:tr h="362074">
                <a:tc>
                  <a:txBody>
                    <a:bodyPr/>
                    <a:lstStyle/>
                    <a:p>
                      <a:pPr algn="ctr"/>
                      <a:r>
                        <a:rPr lang="en-US" altLang="zh-CN" sz="1800" b="0" i="0" kern="1200" dirty="0">
                          <a:solidFill>
                            <a:schemeClr val="dk1"/>
                          </a:solidFill>
                          <a:effectLst/>
                          <a:latin typeface="+mn-lt"/>
                          <a:ea typeface="+mn-ea"/>
                          <a:cs typeface="+mn-cs"/>
                        </a:rPr>
                        <a:t>Office building</a:t>
                      </a:r>
                      <a:endParaRPr lang="zh-CN" altLang="en-US" sz="1800" b="0" i="0" kern="1200" dirty="0">
                        <a:solidFill>
                          <a:schemeClr val="dk1"/>
                        </a:solidFill>
                        <a:effectLst/>
                        <a:latin typeface="+mn-lt"/>
                        <a:ea typeface="+mn-ea"/>
                        <a:cs typeface="+mn-cs"/>
                      </a:endParaRPr>
                    </a:p>
                  </a:txBody>
                  <a:tcPr>
                    <a:solidFill>
                      <a:srgbClr val="F2F2F2"/>
                    </a:solidFill>
                  </a:tcPr>
                </a:tc>
                <a:tc>
                  <a:txBody>
                    <a:bodyPr/>
                    <a:lstStyle/>
                    <a:p>
                      <a:pPr algn="ctr"/>
                      <a:r>
                        <a:rPr lang="en-US" altLang="zh-CN" sz="1800" b="0" i="0" kern="1200" dirty="0">
                          <a:solidFill>
                            <a:schemeClr val="dk1"/>
                          </a:solidFill>
                          <a:effectLst/>
                          <a:latin typeface="+mn-lt"/>
                          <a:ea typeface="+mn-ea"/>
                          <a:cs typeface="+mn-cs"/>
                        </a:rPr>
                        <a:t>reproduction of publishing, printing and data storage media</a:t>
                      </a:r>
                      <a:endParaRPr lang="zh-CN" altLang="en-US" sz="1800" b="0" i="0" kern="1200" dirty="0">
                        <a:solidFill>
                          <a:schemeClr val="dk1"/>
                        </a:solidFill>
                        <a:effectLst/>
                        <a:latin typeface="+mn-lt"/>
                        <a:ea typeface="+mn-ea"/>
                        <a:cs typeface="+mn-cs"/>
                      </a:endParaRPr>
                    </a:p>
                  </a:txBody>
                  <a:tcPr>
                    <a:solidFill>
                      <a:srgbClr val="F2F2F2"/>
                    </a:solidFill>
                  </a:tcPr>
                </a:tc>
                <a:extLst>
                  <a:ext uri="{0D108BD9-81ED-4DB2-BD59-A6C34878D82A}">
                    <a16:rowId xmlns:a16="http://schemas.microsoft.com/office/drawing/2014/main" val="10008"/>
                  </a:ext>
                </a:extLst>
              </a:tr>
              <a:tr h="362074">
                <a:tc>
                  <a:txBody>
                    <a:bodyPr/>
                    <a:lstStyle/>
                    <a:p>
                      <a:pPr algn="ctr"/>
                      <a:r>
                        <a:rPr lang="en-US" altLang="zh-CN" sz="1800" b="0" i="0" kern="1200" dirty="0">
                          <a:solidFill>
                            <a:schemeClr val="dk1"/>
                          </a:solidFill>
                          <a:effectLst/>
                          <a:latin typeface="+mn-lt"/>
                          <a:ea typeface="+mn-ea"/>
                          <a:cs typeface="+mn-cs"/>
                        </a:rPr>
                        <a:t>Others</a:t>
                      </a:r>
                      <a:endParaRPr lang="zh-CN" altLang="en-US" sz="1800" b="0" i="0" kern="1200" dirty="0">
                        <a:solidFill>
                          <a:schemeClr val="dk1"/>
                        </a:solidFill>
                        <a:effectLst/>
                        <a:latin typeface="+mn-lt"/>
                        <a:ea typeface="+mn-ea"/>
                        <a:cs typeface="+mn-cs"/>
                      </a:endParaRPr>
                    </a:p>
                  </a:txBody>
                  <a:tcPr>
                    <a:solidFill>
                      <a:srgbClr val="9BB6CD"/>
                    </a:solidFill>
                  </a:tcPr>
                </a:tc>
                <a:tc>
                  <a:txBody>
                    <a:bodyPr/>
                    <a:lstStyle/>
                    <a:p>
                      <a:pPr algn="ctr"/>
                      <a:r>
                        <a:rPr lang="en-US" altLang="zh-CN" sz="1800" b="0" i="0" kern="1200" dirty="0">
                          <a:solidFill>
                            <a:schemeClr val="dk1"/>
                          </a:solidFill>
                          <a:effectLst/>
                          <a:latin typeface="+mn-lt"/>
                          <a:ea typeface="+mn-ea"/>
                          <a:cs typeface="+mn-cs"/>
                        </a:rPr>
                        <a:t>……</a:t>
                      </a:r>
                      <a:endParaRPr lang="zh-CN" altLang="en-US" sz="1800" b="0" i="0" kern="1200" dirty="0">
                        <a:solidFill>
                          <a:schemeClr val="dk1"/>
                        </a:solidFill>
                        <a:effectLst/>
                        <a:latin typeface="+mn-lt"/>
                        <a:ea typeface="+mn-ea"/>
                        <a:cs typeface="+mn-cs"/>
                      </a:endParaRPr>
                    </a:p>
                  </a:txBody>
                  <a:tcPr>
                    <a:solidFill>
                      <a:srgbClr val="9BB6CD"/>
                    </a:solidFill>
                  </a:tcPr>
                </a:tc>
                <a:extLst>
                  <a:ext uri="{0D108BD9-81ED-4DB2-BD59-A6C34878D82A}">
                    <a16:rowId xmlns:a16="http://schemas.microsoft.com/office/drawing/2014/main" val="10009"/>
                  </a:ext>
                </a:extLst>
              </a:tr>
            </a:tbl>
          </a:graphicData>
        </a:graphic>
      </p:graphicFrame>
      <p:sp>
        <p:nvSpPr>
          <p:cNvPr id="5" name="文本框 4"/>
          <p:cNvSpPr txBox="1"/>
          <p:nvPr/>
        </p:nvSpPr>
        <p:spPr>
          <a:xfrm>
            <a:off x="0" y="880434"/>
            <a:ext cx="8921032" cy="461665"/>
          </a:xfrm>
          <a:prstGeom prst="rect">
            <a:avLst/>
          </a:prstGeom>
          <a:noFill/>
        </p:spPr>
        <p:txBody>
          <a:bodyPr wrap="none" rtlCol="0">
            <a:spAutoFit/>
          </a:bodyPr>
          <a:lstStyle/>
          <a:p>
            <a:r>
              <a:rPr lang="en-US" altLang="en-US" b="1" kern="0" dirty="0">
                <a:solidFill>
                  <a:srgbClr val="003F7E"/>
                </a:solidFill>
                <a:latin typeface="+mj-lt"/>
                <a:ea typeface="+mj-ea"/>
              </a:rPr>
              <a:t>5.2 General database for economic loss evaluation</a:t>
            </a:r>
            <a:endParaRPr lang="zh-CN" altLang="en-US" b="1" kern="0" dirty="0">
              <a:solidFill>
                <a:srgbClr val="003F7E"/>
              </a:solidFill>
              <a:latin typeface="+mj-lt"/>
              <a:ea typeface="+mj-ea"/>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35</a:t>
            </a:fld>
            <a:endParaRPr lang="en-US" dirty="0"/>
          </a:p>
        </p:txBody>
      </p:sp>
      <p:sp>
        <p:nvSpPr>
          <p:cNvPr id="6" name="Rectangle 2"/>
          <p:cNvSpPr txBox="1">
            <a:spLocks noChangeArrowheads="1"/>
          </p:cNvSpPr>
          <p:nvPr/>
        </p:nvSpPr>
        <p:spPr bwMode="auto">
          <a:xfrm>
            <a:off x="0" y="317175"/>
            <a:ext cx="10007599" cy="697008"/>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5. Method of data and information collection</a:t>
            </a:r>
            <a:br>
              <a:rPr lang="en-US" altLang="en-US" sz="2800" kern="0" dirty="0">
                <a:solidFill>
                  <a:srgbClr val="003F7E"/>
                </a:solidFill>
                <a:ea typeface="+mj-ea"/>
              </a:rPr>
            </a:br>
            <a:r>
              <a:rPr lang="en-US" altLang="en-US" sz="2800" kern="0" dirty="0">
                <a:solidFill>
                  <a:srgbClr val="003F7E"/>
                </a:solidFill>
                <a:ea typeface="+mj-ea"/>
              </a:rPr>
              <a:t>        </a:t>
            </a:r>
            <a:endParaRPr lang="en-US" altLang="en-US" sz="2400" kern="0" dirty="0">
              <a:solidFill>
                <a:srgbClr val="003F7E"/>
              </a:solidFill>
              <a:ea typeface="+mj-ea"/>
            </a:endParaRPr>
          </a:p>
          <a:p>
            <a:pPr eaLnBrk="1" hangingPunct="1"/>
            <a:endParaRPr lang="zh-CN" altLang="en-US" sz="2800" kern="0" dirty="0">
              <a:solidFill>
                <a:srgbClr val="003F7E"/>
              </a:solidFill>
              <a:ea typeface="+mj-ea"/>
            </a:endParaRPr>
          </a:p>
        </p:txBody>
      </p:sp>
      <p:sp>
        <p:nvSpPr>
          <p:cNvPr id="8" name="矩形: 圆角 7"/>
          <p:cNvSpPr/>
          <p:nvPr/>
        </p:nvSpPr>
        <p:spPr>
          <a:xfrm>
            <a:off x="0" y="-851855"/>
            <a:ext cx="2508250" cy="697008"/>
          </a:xfrm>
          <a:prstGeom prst="roundRect">
            <a:avLst>
              <a:gd name="adj" fmla="val 33114"/>
            </a:avLst>
          </a:prstGeom>
          <a:solidFill>
            <a:srgbClr val="006799"/>
          </a:solidFill>
          <a:ln w="9525" cap="flat" cmpd="sng" algn="ctr">
            <a:solidFill>
              <a:sysClr val="window" lastClr="FFFFFF"/>
            </a:solidFill>
            <a:prstDash val="solid"/>
            <a:miter lim="800000"/>
          </a:ln>
          <a:effectLst>
            <a:outerShdw blurRad="63500" algn="ctr" rotWithShape="0">
              <a:prstClr val="black">
                <a:alpha val="40000"/>
              </a:prstClr>
            </a:outerShdw>
          </a:effectLst>
        </p:spPr>
        <p:txBody>
          <a:bodyPr anchor="ctr"/>
          <a:lstStyle>
            <a:defPPr>
              <a:defRPr lang="zh-CN"/>
            </a:defPPr>
            <a:lvl1pPr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sz="2400" b="1"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0" hangingPunct="1">
              <a:defRPr sz="2400" b="1"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0" hangingPunct="1">
              <a:defRPr sz="2400" b="1"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0" hangingPunct="1">
              <a:defRPr sz="2400" b="1"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0" hangingPunct="1">
              <a:defRPr sz="2400" b="1" kern="1200">
                <a:solidFill>
                  <a:schemeClr val="tx1"/>
                </a:solidFill>
                <a:latin typeface="Arial" panose="020B0604020202020204" pitchFamily="34" charset="0"/>
                <a:ea typeface="黑体" panose="02010609060101010101" pitchFamily="49" charset="-122"/>
                <a:cs typeface="+mn-cs"/>
              </a:defRPr>
            </a:lvl9pPr>
          </a:lstStyle>
          <a:p>
            <a:pPr algn="ctr" eaLnBrk="1" fontAlgn="auto" hangingPunct="1">
              <a:spcBef>
                <a:spcPts val="0"/>
              </a:spcBef>
              <a:spcAft>
                <a:spcPts val="0"/>
              </a:spcAft>
            </a:pPr>
            <a:r>
              <a:rPr lang="en-US" altLang="zh-CN" sz="2000" b="0" noProof="1">
                <a:solidFill>
                  <a:schemeClr val="bg1"/>
                </a:solidFill>
                <a:latin typeface="+mn-lt"/>
                <a:ea typeface="+mj-ea"/>
                <a:sym typeface="+mn-lt"/>
              </a:rPr>
              <a:t>data center</a:t>
            </a:r>
            <a:endParaRPr lang="zh-CN" altLang="en-US" sz="2000" b="0" dirty="0">
              <a:solidFill>
                <a:schemeClr val="bg1"/>
              </a:solidFill>
              <a:latin typeface="+mn-lt"/>
              <a:ea typeface="+mj-ea"/>
              <a:sym typeface="+mn-lt"/>
            </a:endParaRPr>
          </a:p>
        </p:txBody>
      </p:sp>
      <p:sp>
        <p:nvSpPr>
          <p:cNvPr id="2" name="文本框 1"/>
          <p:cNvSpPr txBox="1"/>
          <p:nvPr/>
        </p:nvSpPr>
        <p:spPr>
          <a:xfrm>
            <a:off x="292100" y="1285141"/>
            <a:ext cx="8863882" cy="461665"/>
          </a:xfrm>
          <a:prstGeom prst="rect">
            <a:avLst/>
          </a:prstGeom>
          <a:noFill/>
        </p:spPr>
        <p:txBody>
          <a:bodyPr wrap="square" rtlCol="0">
            <a:spAutoFit/>
          </a:bodyPr>
          <a:lstStyle/>
          <a:p>
            <a:pPr marL="342900" indent="-342900">
              <a:buFont typeface="Wingdings" panose="05000000000000000000" pitchFamily="2" charset="2"/>
              <a:buChar char="Ø"/>
            </a:pPr>
            <a:r>
              <a:rPr lang="en-US" altLang="zh-CN" b="1" dirty="0">
                <a:latin typeface="+mn-lt"/>
                <a:ea typeface="+mj-ea"/>
                <a:cs typeface="+mn-cs"/>
              </a:rPr>
              <a:t>5.2.2 Economic loss database</a:t>
            </a:r>
            <a:endParaRPr lang="zh-CN" altLang="en-US" b="1" dirty="0">
              <a:latin typeface="+mn-lt"/>
              <a:ea typeface="+mj-ea"/>
              <a:cs typeface="+mn-cs"/>
            </a:endParaRPr>
          </a:p>
        </p:txBody>
      </p:sp>
      <p:sp>
        <p:nvSpPr>
          <p:cNvPr id="5" name="文本框 4"/>
          <p:cNvSpPr txBox="1"/>
          <p:nvPr/>
        </p:nvSpPr>
        <p:spPr>
          <a:xfrm>
            <a:off x="0" y="880434"/>
            <a:ext cx="8921032" cy="461665"/>
          </a:xfrm>
          <a:prstGeom prst="rect">
            <a:avLst/>
          </a:prstGeom>
          <a:noFill/>
        </p:spPr>
        <p:txBody>
          <a:bodyPr wrap="none" rtlCol="0">
            <a:spAutoFit/>
          </a:bodyPr>
          <a:lstStyle/>
          <a:p>
            <a:r>
              <a:rPr lang="en-US" altLang="en-US" b="1" kern="0" dirty="0">
                <a:solidFill>
                  <a:srgbClr val="003F7E"/>
                </a:solidFill>
                <a:latin typeface="+mj-lt"/>
                <a:ea typeface="+mj-ea"/>
              </a:rPr>
              <a:t>5.2 General database for economic loss evaluation</a:t>
            </a:r>
            <a:endParaRPr lang="zh-CN" altLang="en-US" b="1" kern="0" dirty="0">
              <a:solidFill>
                <a:srgbClr val="003F7E"/>
              </a:solidFill>
              <a:latin typeface="+mj-lt"/>
              <a:ea typeface="+mj-ea"/>
            </a:endParaRPr>
          </a:p>
        </p:txBody>
      </p:sp>
      <p:graphicFrame>
        <p:nvGraphicFramePr>
          <p:cNvPr id="9" name="表格 8"/>
          <p:cNvGraphicFramePr>
            <a:graphicFrameLocks noGrp="1"/>
          </p:cNvGraphicFramePr>
          <p:nvPr/>
        </p:nvGraphicFramePr>
        <p:xfrm>
          <a:off x="168275" y="2910841"/>
          <a:ext cx="11855449" cy="3261360"/>
        </p:xfrm>
        <a:graphic>
          <a:graphicData uri="http://schemas.openxmlformats.org/drawingml/2006/table">
            <a:tbl>
              <a:tblPr firstRow="1" bandRow="1">
                <a:tableStyleId>{5C22544A-7EE6-4342-B048-85BDC9FD1C3A}</a:tableStyleId>
              </a:tblPr>
              <a:tblGrid>
                <a:gridCol w="1836764">
                  <a:extLst>
                    <a:ext uri="{9D8B030D-6E8A-4147-A177-3AD203B41FA5}">
                      <a16:colId xmlns:a16="http://schemas.microsoft.com/office/drawing/2014/main" val="20000"/>
                    </a:ext>
                  </a:extLst>
                </a:gridCol>
                <a:gridCol w="2240071">
                  <a:extLst>
                    <a:ext uri="{9D8B030D-6E8A-4147-A177-3AD203B41FA5}">
                      <a16:colId xmlns:a16="http://schemas.microsoft.com/office/drawing/2014/main" val="20001"/>
                    </a:ext>
                  </a:extLst>
                </a:gridCol>
                <a:gridCol w="1767402">
                  <a:extLst>
                    <a:ext uri="{9D8B030D-6E8A-4147-A177-3AD203B41FA5}">
                      <a16:colId xmlns:a16="http://schemas.microsoft.com/office/drawing/2014/main" val="20002"/>
                    </a:ext>
                  </a:extLst>
                </a:gridCol>
                <a:gridCol w="2003737">
                  <a:extLst>
                    <a:ext uri="{9D8B030D-6E8A-4147-A177-3AD203B41FA5}">
                      <a16:colId xmlns:a16="http://schemas.microsoft.com/office/drawing/2014/main" val="20003"/>
                    </a:ext>
                  </a:extLst>
                </a:gridCol>
                <a:gridCol w="1432550">
                  <a:extLst>
                    <a:ext uri="{9D8B030D-6E8A-4147-A177-3AD203B41FA5}">
                      <a16:colId xmlns:a16="http://schemas.microsoft.com/office/drawing/2014/main" val="20004"/>
                    </a:ext>
                  </a:extLst>
                </a:gridCol>
                <a:gridCol w="1409700">
                  <a:extLst>
                    <a:ext uri="{9D8B030D-6E8A-4147-A177-3AD203B41FA5}">
                      <a16:colId xmlns:a16="http://schemas.microsoft.com/office/drawing/2014/main" val="20005"/>
                    </a:ext>
                  </a:extLst>
                </a:gridCol>
                <a:gridCol w="1165225">
                  <a:extLst>
                    <a:ext uri="{9D8B030D-6E8A-4147-A177-3AD203B41FA5}">
                      <a16:colId xmlns:a16="http://schemas.microsoft.com/office/drawing/2014/main" val="20006"/>
                    </a:ext>
                  </a:extLst>
                </a:gridCol>
              </a:tblGrid>
              <a:tr h="487158">
                <a:tc>
                  <a:txBody>
                    <a:bodyPr/>
                    <a:lstStyle/>
                    <a:p>
                      <a:pPr algn="ctr">
                        <a:lnSpc>
                          <a:spcPct val="150000"/>
                        </a:lnSpc>
                      </a:pPr>
                      <a:r>
                        <a:rPr lang="en-US" altLang="zh-CN" sz="1400" b="1" cap="none" spc="0" dirty="0">
                          <a:ln w="0"/>
                          <a:solidFill>
                            <a:schemeClr val="bg1"/>
                          </a:solidFill>
                          <a:effectLst>
                            <a:outerShdw blurRad="38100" dist="19050" dir="2700000" algn="tl" rotWithShape="0">
                              <a:schemeClr val="dk1">
                                <a:alpha val="40000"/>
                              </a:schemeClr>
                            </a:outerShdw>
                          </a:effectLst>
                        </a:rPr>
                        <a:t>Member</a:t>
                      </a:r>
                    </a:p>
                  </a:txBody>
                  <a:tcPr>
                    <a:solidFill>
                      <a:srgbClr val="005582"/>
                    </a:solidFill>
                  </a:tcPr>
                </a:tc>
                <a:tc>
                  <a:txBody>
                    <a:bodyPr/>
                    <a:lstStyle/>
                    <a:p>
                      <a:pPr algn="ctr">
                        <a:lnSpc>
                          <a:spcPct val="150000"/>
                        </a:lnSpc>
                      </a:pPr>
                      <a:r>
                        <a:rPr lang="en-US" altLang="zh-CN" sz="1400" b="1" cap="none" spc="0" dirty="0">
                          <a:ln w="0"/>
                          <a:solidFill>
                            <a:schemeClr val="bg1"/>
                          </a:solidFill>
                          <a:effectLst>
                            <a:outerShdw blurRad="38100" dist="19050" dir="2700000" algn="tl" rotWithShape="0">
                              <a:schemeClr val="dk1">
                                <a:alpha val="40000"/>
                              </a:schemeClr>
                            </a:outerShdw>
                          </a:effectLst>
                        </a:rPr>
                        <a:t>Survey location</a:t>
                      </a:r>
                      <a:endParaRPr lang="zh-CN" altLang="en-US" sz="1400" b="1" cap="none" spc="0" dirty="0">
                        <a:ln w="0"/>
                        <a:solidFill>
                          <a:schemeClr val="bg1"/>
                        </a:solidFill>
                        <a:effectLst>
                          <a:outerShdw blurRad="38100" dist="19050" dir="2700000" algn="tl" rotWithShape="0">
                            <a:schemeClr val="dk1">
                              <a:alpha val="40000"/>
                            </a:schemeClr>
                          </a:outerShdw>
                        </a:effectLst>
                      </a:endParaRPr>
                    </a:p>
                  </a:txBody>
                  <a:tcPr>
                    <a:solidFill>
                      <a:srgbClr val="005582"/>
                    </a:solidFill>
                  </a:tcPr>
                </a:tc>
                <a:tc>
                  <a:txBody>
                    <a:bodyPr/>
                    <a:lstStyle/>
                    <a:p>
                      <a:pPr algn="ctr"/>
                      <a:r>
                        <a:rPr lang="en-US" altLang="zh-CN" sz="1400" b="1" cap="none" spc="0" dirty="0">
                          <a:ln w="0"/>
                          <a:solidFill>
                            <a:schemeClr val="bg1"/>
                          </a:solidFill>
                          <a:effectLst>
                            <a:outerShdw blurRad="38100" dist="19050" dir="2700000" algn="tl" rotWithShape="0">
                              <a:schemeClr val="dk1">
                                <a:alpha val="40000"/>
                              </a:schemeClr>
                            </a:outerShdw>
                          </a:effectLst>
                        </a:rPr>
                        <a:t>Industrial customers </a:t>
                      </a:r>
                      <a:endParaRPr lang="zh-CN" altLang="en-US" sz="1400" b="1" cap="none" spc="0" dirty="0">
                        <a:ln w="0"/>
                        <a:solidFill>
                          <a:schemeClr val="bg1"/>
                        </a:solidFill>
                        <a:effectLst>
                          <a:outerShdw blurRad="38100" dist="19050" dir="2700000" algn="tl" rotWithShape="0">
                            <a:schemeClr val="dk1">
                              <a:alpha val="40000"/>
                            </a:schemeClr>
                          </a:outerShdw>
                        </a:effectLst>
                      </a:endParaRPr>
                    </a:p>
                  </a:txBody>
                  <a:tcPr>
                    <a:solidFill>
                      <a:srgbClr val="005582"/>
                    </a:solidFill>
                  </a:tcPr>
                </a:tc>
                <a:tc>
                  <a:txBody>
                    <a:bodyPr/>
                    <a:lstStyle/>
                    <a:p>
                      <a:pPr algn="ctr">
                        <a:lnSpc>
                          <a:spcPct val="150000"/>
                        </a:lnSpc>
                      </a:pPr>
                      <a:r>
                        <a:rPr lang="en-US" altLang="zh-CN" sz="1400" b="1" cap="none" spc="0" dirty="0">
                          <a:ln w="0"/>
                          <a:solidFill>
                            <a:schemeClr val="bg1"/>
                          </a:solidFill>
                          <a:effectLst>
                            <a:outerShdw blurRad="38100" dist="19050" dir="2700000" algn="tl" rotWithShape="0">
                              <a:schemeClr val="dk1">
                                <a:alpha val="40000"/>
                              </a:schemeClr>
                            </a:outerShdw>
                          </a:effectLst>
                        </a:rPr>
                        <a:t>Sensitive process</a:t>
                      </a:r>
                      <a:endParaRPr lang="zh-CN" altLang="en-US" sz="1400" b="1" cap="none" spc="0" dirty="0">
                        <a:ln w="0"/>
                        <a:solidFill>
                          <a:schemeClr val="bg1"/>
                        </a:solidFill>
                        <a:effectLst>
                          <a:outerShdw blurRad="38100" dist="19050" dir="2700000" algn="tl" rotWithShape="0">
                            <a:schemeClr val="dk1">
                              <a:alpha val="40000"/>
                            </a:schemeClr>
                          </a:outerShdw>
                        </a:effectLst>
                      </a:endParaRPr>
                    </a:p>
                  </a:txBody>
                  <a:tcPr>
                    <a:solidFill>
                      <a:srgbClr val="005582"/>
                    </a:solidFill>
                  </a:tcPr>
                </a:tc>
                <a:tc>
                  <a:txBody>
                    <a:bodyPr/>
                    <a:lstStyle/>
                    <a:p>
                      <a:pPr algn="ctr"/>
                      <a:r>
                        <a:rPr lang="en-US" altLang="zh-CN" sz="1200" b="1" cap="none" spc="0" dirty="0">
                          <a:ln w="0"/>
                          <a:solidFill>
                            <a:schemeClr val="bg1"/>
                          </a:solidFill>
                          <a:effectLst>
                            <a:outerShdw blurRad="38100" dist="19050" dir="2700000" algn="tl" rotWithShape="0">
                              <a:schemeClr val="dk1">
                                <a:alpha val="40000"/>
                              </a:schemeClr>
                            </a:outerShdw>
                          </a:effectLst>
                        </a:rPr>
                        <a:t>Direct economic loss</a:t>
                      </a:r>
                      <a:endParaRPr lang="zh-CN" altLang="en-US" sz="1200" b="1" cap="none" spc="0" dirty="0">
                        <a:ln w="0"/>
                        <a:solidFill>
                          <a:schemeClr val="bg1"/>
                        </a:solidFill>
                        <a:effectLst>
                          <a:outerShdw blurRad="38100" dist="19050" dir="2700000" algn="tl" rotWithShape="0">
                            <a:schemeClr val="dk1">
                              <a:alpha val="40000"/>
                            </a:schemeClr>
                          </a:outerShdw>
                        </a:effectLst>
                      </a:endParaRPr>
                    </a:p>
                  </a:txBody>
                  <a:tcPr>
                    <a:solidFill>
                      <a:srgbClr val="005582"/>
                    </a:solidFill>
                  </a:tcPr>
                </a:tc>
                <a:tc>
                  <a:txBody>
                    <a:bodyPr/>
                    <a:lstStyle/>
                    <a:p>
                      <a:pPr algn="ctr"/>
                      <a:r>
                        <a:rPr lang="en-US" altLang="zh-CN" sz="1200" b="1" cap="none" spc="0" dirty="0">
                          <a:ln w="0"/>
                          <a:solidFill>
                            <a:schemeClr val="bg1"/>
                          </a:solidFill>
                          <a:effectLst>
                            <a:outerShdw blurRad="38100" dist="19050" dir="2700000" algn="tl" rotWithShape="0">
                              <a:schemeClr val="dk1">
                                <a:alpha val="40000"/>
                              </a:schemeClr>
                            </a:outerShdw>
                          </a:effectLst>
                        </a:rPr>
                        <a:t>Indirect economic loss</a:t>
                      </a:r>
                      <a:endParaRPr lang="zh-CN" altLang="en-US" sz="1200" b="1" cap="none" spc="0" dirty="0">
                        <a:ln w="0"/>
                        <a:solidFill>
                          <a:schemeClr val="bg1"/>
                        </a:solidFill>
                        <a:effectLst>
                          <a:outerShdw blurRad="38100" dist="19050" dir="2700000" algn="tl" rotWithShape="0">
                            <a:schemeClr val="dk1">
                              <a:alpha val="40000"/>
                            </a:schemeClr>
                          </a:outerShdw>
                        </a:effectLst>
                      </a:endParaRPr>
                    </a:p>
                  </a:txBody>
                  <a:tcPr>
                    <a:solidFill>
                      <a:srgbClr val="005582"/>
                    </a:solidFill>
                  </a:tcPr>
                </a:tc>
                <a:tc>
                  <a:txBody>
                    <a:bodyPr/>
                    <a:lstStyle/>
                    <a:p>
                      <a:pPr algn="ctr"/>
                      <a:r>
                        <a:rPr lang="en-US" altLang="zh-CN" sz="1200" b="1" cap="none" spc="0" dirty="0">
                          <a:ln w="0"/>
                          <a:solidFill>
                            <a:schemeClr val="bg1"/>
                          </a:solidFill>
                          <a:effectLst>
                            <a:outerShdw blurRad="38100" dist="19050" dir="2700000" algn="tl" rotWithShape="0">
                              <a:schemeClr val="dk1">
                                <a:alpha val="40000"/>
                              </a:schemeClr>
                            </a:outerShdw>
                          </a:effectLst>
                        </a:rPr>
                        <a:t>Annual sag frequency</a:t>
                      </a:r>
                      <a:endParaRPr lang="zh-CN" altLang="en-US" sz="1200" b="1" cap="none" spc="0" dirty="0">
                        <a:ln w="0"/>
                        <a:solidFill>
                          <a:schemeClr val="bg1"/>
                        </a:solidFill>
                        <a:effectLst>
                          <a:outerShdw blurRad="38100" dist="19050" dir="2700000" algn="tl" rotWithShape="0">
                            <a:schemeClr val="dk1">
                              <a:alpha val="40000"/>
                            </a:schemeClr>
                          </a:outerShdw>
                        </a:effectLst>
                      </a:endParaRPr>
                    </a:p>
                  </a:txBody>
                  <a:tcPr>
                    <a:solidFill>
                      <a:srgbClr val="005582"/>
                    </a:solidFill>
                  </a:tcPr>
                </a:tc>
                <a:extLst>
                  <a:ext uri="{0D108BD9-81ED-4DB2-BD59-A6C34878D82A}">
                    <a16:rowId xmlns:a16="http://schemas.microsoft.com/office/drawing/2014/main" val="10000"/>
                  </a:ext>
                </a:extLst>
              </a:tr>
              <a:tr h="286564">
                <a:tc rowSpan="3">
                  <a:txBody>
                    <a:bodyPr/>
                    <a:lstStyle/>
                    <a:p>
                      <a:pPr algn="ctr"/>
                      <a:endParaRPr lang="en-US" altLang="zh-CN" sz="1400" b="0" i="0" kern="1200" dirty="0">
                        <a:solidFill>
                          <a:schemeClr val="dk1"/>
                        </a:solidFill>
                        <a:effectLst/>
                        <a:latin typeface="+mn-lt"/>
                        <a:ea typeface="+mn-ea"/>
                        <a:cs typeface="+mn-cs"/>
                      </a:endParaRPr>
                    </a:p>
                    <a:p>
                      <a:pPr algn="ctr"/>
                      <a:r>
                        <a:rPr lang="en-US" altLang="zh-CN" sz="1400" b="0" i="0" kern="1200" dirty="0">
                          <a:solidFill>
                            <a:schemeClr val="dk1"/>
                          </a:solidFill>
                          <a:effectLst/>
                          <a:latin typeface="+mn-lt"/>
                          <a:ea typeface="+mn-ea"/>
                          <a:cs typeface="+mn-cs"/>
                        </a:rPr>
                        <a:t>Hubei CEPRI</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rowSpan="3">
                  <a:txBody>
                    <a:bodyPr/>
                    <a:lstStyle/>
                    <a:p>
                      <a:pPr algn="ctr">
                        <a:lnSpc>
                          <a:spcPct val="150000"/>
                        </a:lnSpc>
                      </a:pPr>
                      <a:r>
                        <a:rPr lang="en-US" altLang="zh-CN" sz="1400" b="0" i="0" kern="1200" dirty="0">
                          <a:solidFill>
                            <a:schemeClr val="dk1"/>
                          </a:solidFill>
                          <a:effectLst/>
                          <a:latin typeface="+mn-lt"/>
                          <a:ea typeface="+mn-ea"/>
                          <a:cs typeface="+mn-cs"/>
                        </a:rPr>
                        <a:t>Wuhan</a:t>
                      </a:r>
                      <a:r>
                        <a:rPr lang="zh-CN" altLang="en-US" sz="1400" b="0" i="0" kern="1200" dirty="0">
                          <a:solidFill>
                            <a:schemeClr val="dk1"/>
                          </a:solidFill>
                          <a:effectLst/>
                          <a:latin typeface="+mn-lt"/>
                          <a:ea typeface="+mn-ea"/>
                          <a:cs typeface="+mn-cs"/>
                        </a:rPr>
                        <a:t>、</a:t>
                      </a:r>
                      <a:r>
                        <a:rPr lang="en-US" altLang="zh-CN" sz="1400" b="0" i="0" kern="1200" dirty="0">
                          <a:solidFill>
                            <a:schemeClr val="dk1"/>
                          </a:solidFill>
                          <a:effectLst/>
                          <a:latin typeface="+mn-lt"/>
                          <a:ea typeface="+mn-ea"/>
                          <a:cs typeface="+mn-cs"/>
                        </a:rPr>
                        <a:t>Changsha</a:t>
                      </a:r>
                      <a:r>
                        <a:rPr lang="zh-CN" altLang="en-US" sz="1400" b="0" i="0" kern="1200" dirty="0">
                          <a:solidFill>
                            <a:schemeClr val="dk1"/>
                          </a:solidFill>
                          <a:effectLst/>
                          <a:latin typeface="+mn-lt"/>
                          <a:ea typeface="+mn-ea"/>
                          <a:cs typeface="+mn-cs"/>
                        </a:rPr>
                        <a:t>、</a:t>
                      </a:r>
                      <a:r>
                        <a:rPr lang="en-US" altLang="zh-CN" sz="1400" b="0" i="0" kern="1200" dirty="0">
                          <a:solidFill>
                            <a:schemeClr val="dk1"/>
                          </a:solidFill>
                          <a:effectLst/>
                          <a:latin typeface="+mn-lt"/>
                          <a:ea typeface="+mn-ea"/>
                          <a:cs typeface="+mn-cs"/>
                        </a:rPr>
                        <a:t>Chongqing</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400" b="0" i="0" kern="1200" dirty="0">
                          <a:solidFill>
                            <a:schemeClr val="dk1"/>
                          </a:solidFill>
                          <a:effectLst/>
                          <a:latin typeface="+mn-lt"/>
                          <a:ea typeface="+mn-ea"/>
                          <a:cs typeface="+mn-cs"/>
                        </a:rPr>
                        <a:t>Customer 1</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400" b="0" i="0" kern="1200" dirty="0">
                          <a:solidFill>
                            <a:schemeClr val="dk1"/>
                          </a:solidFill>
                          <a:effectLst/>
                          <a:latin typeface="+mn-lt"/>
                          <a:ea typeface="+mn-ea"/>
                          <a:cs typeface="+mn-cs"/>
                        </a:rPr>
                        <a:t>Process1</a:t>
                      </a:r>
                      <a:r>
                        <a:rPr lang="zh-CN" altLang="en-US" sz="1400" b="0" i="0" kern="1200" dirty="0">
                          <a:solidFill>
                            <a:schemeClr val="dk1"/>
                          </a:solidFill>
                          <a:effectLst/>
                          <a:latin typeface="+mn-lt"/>
                          <a:ea typeface="+mn-ea"/>
                          <a:cs typeface="+mn-cs"/>
                        </a:rPr>
                        <a:t>、</a:t>
                      </a:r>
                      <a:r>
                        <a:rPr lang="en-US" altLang="zh-CN" sz="1400" b="0" i="0" kern="1200" dirty="0">
                          <a:solidFill>
                            <a:schemeClr val="dk1"/>
                          </a:solidFill>
                          <a:effectLst/>
                          <a:latin typeface="+mn-lt"/>
                          <a:ea typeface="+mn-ea"/>
                          <a:cs typeface="+mn-cs"/>
                        </a:rPr>
                        <a:t>2</a:t>
                      </a:r>
                      <a:r>
                        <a:rPr lang="zh-CN" altLang="en-US" sz="1400" b="0" i="0" kern="1200" dirty="0">
                          <a:solidFill>
                            <a:schemeClr val="dk1"/>
                          </a:solidFill>
                          <a:effectLst/>
                          <a:latin typeface="+mn-lt"/>
                          <a:ea typeface="+mn-ea"/>
                          <a:cs typeface="+mn-cs"/>
                        </a:rPr>
                        <a:t>、</a:t>
                      </a:r>
                      <a:r>
                        <a:rPr lang="en-US" altLang="zh-CN" sz="1400" b="0" i="0" kern="1200" dirty="0">
                          <a:solidFill>
                            <a:schemeClr val="dk1"/>
                          </a:solidFill>
                          <a:effectLst/>
                          <a:latin typeface="+mn-lt"/>
                          <a:ea typeface="+mn-ea"/>
                          <a:cs typeface="+mn-cs"/>
                        </a:rPr>
                        <a:t>3</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1"/>
                  </a:ext>
                </a:extLst>
              </a:tr>
              <a:tr h="286564">
                <a:tc vMerge="1">
                  <a:txBody>
                    <a:bodyPr/>
                    <a:lstStyle/>
                    <a:p>
                      <a:endParaRPr lang="zh-CN"/>
                    </a:p>
                  </a:txBody>
                  <a:tcPr/>
                </a:tc>
                <a:tc vMerge="1">
                  <a:txBody>
                    <a:bodyPr/>
                    <a:lstStyle/>
                    <a:p>
                      <a:endParaRPr lang="zh-CN"/>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b="0" i="0" kern="1200" dirty="0">
                          <a:solidFill>
                            <a:schemeClr val="dk1"/>
                          </a:solidFill>
                          <a:effectLst/>
                          <a:latin typeface="+mn-lt"/>
                          <a:ea typeface="+mn-ea"/>
                          <a:cs typeface="+mn-cs"/>
                        </a:rPr>
                        <a:t>Customer 2</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Process1</a:t>
                      </a:r>
                      <a:r>
                        <a:rPr kumimoji="0" lang="zh-CN" alt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2</a:t>
                      </a:r>
                      <a:r>
                        <a:rPr kumimoji="0" lang="zh-CN" alt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3</a:t>
                      </a:r>
                      <a:endParaRPr kumimoji="0" lang="zh-CN" altLang="en-US" sz="14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2"/>
                  </a:ext>
                </a:extLst>
              </a:tr>
              <a:tr h="286564">
                <a:tc vMerge="1">
                  <a:txBody>
                    <a:bodyPr/>
                    <a:lstStyle/>
                    <a:p>
                      <a:endParaRPr lang="zh-CN"/>
                    </a:p>
                  </a:txBody>
                  <a:tcPr/>
                </a:tc>
                <a:tc vMerge="1">
                  <a:txBody>
                    <a:bodyPr/>
                    <a:lstStyle/>
                    <a:p>
                      <a:endParaRPr lang="zh-CN"/>
                    </a:p>
                  </a:txBody>
                  <a:tcPr/>
                </a:tc>
                <a:tc>
                  <a:txBody>
                    <a:bodyPr/>
                    <a:lstStyle/>
                    <a:p>
                      <a:pPr algn="ctr"/>
                      <a:r>
                        <a:rPr lang="en-US" altLang="zh-CN" sz="1400" b="0" i="0" kern="1200" dirty="0">
                          <a:solidFill>
                            <a:schemeClr val="dk1"/>
                          </a:solidFill>
                          <a:effectLst/>
                          <a:latin typeface="+mn-lt"/>
                          <a:ea typeface="+mn-ea"/>
                          <a:cs typeface="+mn-cs"/>
                        </a:rPr>
                        <a:t>……</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200" b="0" i="0" kern="1200" dirty="0">
                          <a:solidFill>
                            <a:schemeClr val="dk1"/>
                          </a:solidFill>
                          <a:effectLst/>
                          <a:latin typeface="+mn-lt"/>
                          <a:ea typeface="+mn-ea"/>
                          <a:cs typeface="+mn-cs"/>
                        </a:rPr>
                        <a:t>……</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3"/>
                  </a:ext>
                </a:extLst>
              </a:tr>
              <a:tr h="286564">
                <a:tc rowSpan="3">
                  <a:txBody>
                    <a:bodyPr/>
                    <a:lstStyle/>
                    <a:p>
                      <a:pPr marL="0" marR="0" lvl="0" indent="0" algn="ctr" defTabSz="457200" rtl="0" eaLnBrk="1" fontAlgn="auto" latinLnBrk="0" hangingPunct="1">
                        <a:lnSpc>
                          <a:spcPct val="100000"/>
                        </a:lnSpc>
                        <a:spcBef>
                          <a:spcPts val="0"/>
                        </a:spcBef>
                        <a:spcAft>
                          <a:spcPts val="0"/>
                        </a:spcAft>
                        <a:buClrTx/>
                        <a:buSzTx/>
                        <a:buFontTx/>
                        <a:buNone/>
                        <a:defRPr/>
                      </a:pPr>
                      <a:endParaRPr lang="en-US" altLang="zh-CN" sz="1400" b="0" i="0" kern="1200" dirty="0">
                        <a:solidFill>
                          <a:schemeClr val="dk1"/>
                        </a:solidFill>
                        <a:effectLst/>
                        <a:latin typeface="+mn-lt"/>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b="0" i="0" kern="1200" dirty="0">
                          <a:solidFill>
                            <a:schemeClr val="dk1"/>
                          </a:solidFill>
                          <a:effectLst/>
                          <a:latin typeface="+mn-lt"/>
                          <a:ea typeface="+mn-ea"/>
                          <a:cs typeface="+mn-cs"/>
                        </a:rPr>
                        <a:t>Shenzhen CEPRI</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rowSpan="3">
                  <a:txBody>
                    <a:bodyPr/>
                    <a:lstStyle/>
                    <a:p>
                      <a:pPr algn="ctr"/>
                      <a:endParaRPr lang="en-US" altLang="zh-CN" sz="1400" b="0" i="0" kern="1200" dirty="0">
                        <a:solidFill>
                          <a:schemeClr val="dk1"/>
                        </a:solidFill>
                        <a:effectLst/>
                        <a:latin typeface="+mn-lt"/>
                        <a:ea typeface="+mn-ea"/>
                        <a:cs typeface="+mn-cs"/>
                      </a:endParaRPr>
                    </a:p>
                    <a:p>
                      <a:pPr algn="ctr"/>
                      <a:r>
                        <a:rPr lang="en-US" altLang="zh-CN" sz="1400" b="0" i="0" kern="1200" dirty="0">
                          <a:solidFill>
                            <a:schemeClr val="dk1"/>
                          </a:solidFill>
                          <a:effectLst/>
                          <a:latin typeface="+mn-lt"/>
                          <a:ea typeface="+mn-ea"/>
                          <a:cs typeface="+mn-cs"/>
                        </a:rPr>
                        <a:t>Pearl River Delta</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b="0" i="0" kern="1200" dirty="0">
                          <a:solidFill>
                            <a:schemeClr val="dk1"/>
                          </a:solidFill>
                          <a:effectLst/>
                          <a:latin typeface="+mn-lt"/>
                          <a:ea typeface="+mn-ea"/>
                          <a:cs typeface="+mn-cs"/>
                        </a:rPr>
                        <a:t>Customer 1</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b="0" i="0" kern="1200" dirty="0">
                          <a:solidFill>
                            <a:schemeClr val="dk1"/>
                          </a:solidFill>
                          <a:effectLst/>
                          <a:latin typeface="+mn-lt"/>
                          <a:ea typeface="+mn-ea"/>
                          <a:cs typeface="+mn-cs"/>
                        </a:rPr>
                        <a:t>Process1</a:t>
                      </a:r>
                      <a:r>
                        <a:rPr lang="zh-CN" altLang="en-US" sz="1400" b="0" i="0" kern="1200" dirty="0">
                          <a:solidFill>
                            <a:schemeClr val="dk1"/>
                          </a:solidFill>
                          <a:effectLst/>
                          <a:latin typeface="+mn-lt"/>
                          <a:ea typeface="+mn-ea"/>
                          <a:cs typeface="+mn-cs"/>
                        </a:rPr>
                        <a:t>、</a:t>
                      </a:r>
                      <a:r>
                        <a:rPr lang="en-US" altLang="zh-CN" sz="1400" b="0" i="0" kern="1200" dirty="0">
                          <a:solidFill>
                            <a:schemeClr val="dk1"/>
                          </a:solidFill>
                          <a:effectLst/>
                          <a:latin typeface="+mn-lt"/>
                          <a:ea typeface="+mn-ea"/>
                          <a:cs typeface="+mn-cs"/>
                        </a:rPr>
                        <a:t>2</a:t>
                      </a:r>
                      <a:r>
                        <a:rPr lang="zh-CN" altLang="en-US" sz="1400" b="0" i="0" kern="1200" dirty="0">
                          <a:solidFill>
                            <a:schemeClr val="dk1"/>
                          </a:solidFill>
                          <a:effectLst/>
                          <a:latin typeface="+mn-lt"/>
                          <a:ea typeface="+mn-ea"/>
                          <a:cs typeface="+mn-cs"/>
                        </a:rPr>
                        <a:t>、</a:t>
                      </a:r>
                      <a:r>
                        <a:rPr lang="en-US" altLang="zh-CN" sz="1400" b="0" i="0" kern="1200" dirty="0">
                          <a:solidFill>
                            <a:schemeClr val="dk1"/>
                          </a:solidFill>
                          <a:effectLst/>
                          <a:latin typeface="+mn-lt"/>
                          <a:ea typeface="+mn-ea"/>
                          <a:cs typeface="+mn-cs"/>
                        </a:rPr>
                        <a:t>3</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4"/>
                  </a:ext>
                </a:extLst>
              </a:tr>
              <a:tr h="286564">
                <a:tc vMerge="1">
                  <a:txBody>
                    <a:bodyPr/>
                    <a:lstStyle/>
                    <a:p>
                      <a:endParaRPr lang="zh-CN"/>
                    </a:p>
                  </a:txBody>
                  <a:tcPr/>
                </a:tc>
                <a:tc vMerge="1">
                  <a:txBody>
                    <a:bodyPr/>
                    <a:lstStyle/>
                    <a:p>
                      <a:endParaRPr lang="zh-CN"/>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b="0" i="0" kern="1200" dirty="0">
                          <a:solidFill>
                            <a:schemeClr val="dk1"/>
                          </a:solidFill>
                          <a:effectLst/>
                          <a:latin typeface="+mn-lt"/>
                          <a:ea typeface="+mn-ea"/>
                          <a:cs typeface="+mn-cs"/>
                        </a:rPr>
                        <a:t>Customer 2</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Process1</a:t>
                      </a:r>
                      <a:r>
                        <a:rPr kumimoji="0" lang="zh-CN" alt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2</a:t>
                      </a:r>
                      <a:r>
                        <a:rPr kumimoji="0" lang="zh-CN" alt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3</a:t>
                      </a:r>
                      <a:endParaRPr kumimoji="0" lang="zh-CN" altLang="en-US" sz="14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5"/>
                  </a:ext>
                </a:extLst>
              </a:tr>
              <a:tr h="286564">
                <a:tc vMerge="1">
                  <a:txBody>
                    <a:bodyPr/>
                    <a:lstStyle/>
                    <a:p>
                      <a:endParaRPr lang="zh-CN"/>
                    </a:p>
                  </a:txBody>
                  <a:tcPr/>
                </a:tc>
                <a:tc vMerge="1">
                  <a:txBody>
                    <a:bodyPr/>
                    <a:lstStyle/>
                    <a:p>
                      <a:endParaRPr lang="zh-CN"/>
                    </a:p>
                  </a:txBody>
                  <a:tcPr/>
                </a:tc>
                <a:tc>
                  <a:txBody>
                    <a:bodyPr/>
                    <a:lstStyle/>
                    <a:p>
                      <a:pPr algn="ctr"/>
                      <a:r>
                        <a:rPr lang="en-US" altLang="zh-CN" sz="1400" b="0" i="0" kern="1200" dirty="0">
                          <a:solidFill>
                            <a:schemeClr val="dk1"/>
                          </a:solidFill>
                          <a:effectLst/>
                          <a:latin typeface="+mn-lt"/>
                          <a:ea typeface="+mn-ea"/>
                          <a:cs typeface="+mn-cs"/>
                        </a:rPr>
                        <a:t>……</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200" b="0" i="0" kern="1200" dirty="0">
                          <a:solidFill>
                            <a:schemeClr val="dk1"/>
                          </a:solidFill>
                          <a:effectLst/>
                          <a:latin typeface="+mn-lt"/>
                          <a:ea typeface="+mn-ea"/>
                          <a:cs typeface="+mn-cs"/>
                        </a:rPr>
                        <a:t>……</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6"/>
                  </a:ext>
                </a:extLst>
              </a:tr>
              <a:tr h="286564">
                <a:tc rowSpan="3">
                  <a:txBody>
                    <a:bodyPr/>
                    <a:lstStyle/>
                    <a:p>
                      <a:pPr marL="0" algn="ctr" defTabSz="457200" rtl="0" eaLnBrk="1" latinLnBrk="0" hangingPunct="1">
                        <a:lnSpc>
                          <a:spcPct val="100000"/>
                        </a:lnSpc>
                      </a:pPr>
                      <a:endParaRPr lang="en-US" altLang="zh-CN" sz="1400" b="0" i="0" kern="1200" dirty="0">
                        <a:solidFill>
                          <a:schemeClr val="dk1"/>
                        </a:solidFill>
                        <a:effectLst/>
                        <a:latin typeface="+mn-lt"/>
                        <a:ea typeface="+mn-ea"/>
                        <a:cs typeface="+mn-cs"/>
                      </a:endParaRPr>
                    </a:p>
                    <a:p>
                      <a:pPr marL="0" algn="ctr" defTabSz="457200" rtl="0" eaLnBrk="1" latinLnBrk="0" hangingPunct="1">
                        <a:lnSpc>
                          <a:spcPct val="100000"/>
                        </a:lnSpc>
                      </a:pPr>
                      <a:r>
                        <a:rPr lang="en-US" altLang="zh-CN" sz="1400" b="0" i="0" kern="1200" dirty="0">
                          <a:solidFill>
                            <a:schemeClr val="dk1"/>
                          </a:solidFill>
                          <a:effectLst/>
                          <a:latin typeface="+mn-lt"/>
                          <a:ea typeface="+mn-ea"/>
                          <a:cs typeface="+mn-cs"/>
                        </a:rPr>
                        <a:t>XXX</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rowSpan="3">
                  <a:txBody>
                    <a:bodyPr/>
                    <a:lstStyle/>
                    <a:p>
                      <a:pPr algn="ctr"/>
                      <a:endParaRPr lang="en-US" altLang="zh-CN" sz="1400" b="0" cap="none" spc="0" dirty="0">
                        <a:ln w="0"/>
                        <a:solidFill>
                          <a:schemeClr val="tx1"/>
                        </a:solidFill>
                        <a:effectLst>
                          <a:outerShdw blurRad="38100" dist="19050" dir="2700000" algn="tl" rotWithShape="0">
                            <a:schemeClr val="dk1">
                              <a:alpha val="40000"/>
                            </a:schemeClr>
                          </a:outerShdw>
                        </a:effectLst>
                      </a:endParaRPr>
                    </a:p>
                    <a:p>
                      <a:pPr algn="ctr"/>
                      <a:r>
                        <a:rPr lang="en-US" altLang="zh-CN" sz="1400" b="0" cap="none" spc="0" dirty="0">
                          <a:ln w="0"/>
                          <a:solidFill>
                            <a:schemeClr val="tx1"/>
                          </a:solidFill>
                          <a:effectLst>
                            <a:outerShdw blurRad="38100" dist="19050" dir="2700000" algn="tl" rotWithShape="0">
                              <a:schemeClr val="dk1">
                                <a:alpha val="40000"/>
                              </a:schemeClr>
                            </a:outerShdw>
                          </a:effectLst>
                        </a:rPr>
                        <a:t>XXX</a:t>
                      </a:r>
                      <a:endParaRPr lang="zh-CN" altLang="en-US" sz="1400" b="0" cap="none" spc="0" dirty="0">
                        <a:ln w="0"/>
                        <a:solidFill>
                          <a:schemeClr val="tx1"/>
                        </a:solidFill>
                        <a:effectLst>
                          <a:outerShdw blurRad="38100" dist="19050" dir="2700000" algn="tl" rotWithShape="0">
                            <a:schemeClr val="dk1">
                              <a:alpha val="40000"/>
                            </a:schemeClr>
                          </a:outerShdw>
                        </a:effectLst>
                      </a:endParaRPr>
                    </a:p>
                  </a:txBody>
                  <a:tcPr>
                    <a:solidFill>
                      <a:schemeClr val="accent3">
                        <a:lumMod val="85000"/>
                      </a:schemeClr>
                    </a:solidFill>
                  </a:tcPr>
                </a:tc>
                <a:tc>
                  <a:txBody>
                    <a:bodyPr/>
                    <a:lstStyle/>
                    <a:p>
                      <a:pPr algn="ctr"/>
                      <a:r>
                        <a:rPr lang="en-US" altLang="zh-CN" sz="1400" b="0" i="0" kern="1200" dirty="0">
                          <a:solidFill>
                            <a:schemeClr val="dk1"/>
                          </a:solidFill>
                          <a:effectLst/>
                          <a:latin typeface="+mn-lt"/>
                          <a:ea typeface="+mn-ea"/>
                          <a:cs typeface="+mn-cs"/>
                        </a:rPr>
                        <a:t>Customer 1</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Process1</a:t>
                      </a:r>
                      <a:r>
                        <a:rPr kumimoji="0" lang="zh-CN" alt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2</a:t>
                      </a:r>
                      <a:r>
                        <a:rPr kumimoji="0" lang="zh-CN" alt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3</a:t>
                      </a:r>
                      <a:endParaRPr kumimoji="0" lang="zh-CN" altLang="en-US" sz="14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7"/>
                  </a:ext>
                </a:extLst>
              </a:tr>
              <a:tr h="286564">
                <a:tc vMerge="1">
                  <a:txBody>
                    <a:bodyPr/>
                    <a:lstStyle/>
                    <a:p>
                      <a:endParaRPr lang="zh-CN"/>
                    </a:p>
                  </a:txBody>
                  <a:tcPr/>
                </a:tc>
                <a:tc vMerge="1">
                  <a:txBody>
                    <a:bodyPr/>
                    <a:lstStyle/>
                    <a:p>
                      <a:endParaRPr lang="zh-CN"/>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400" b="0" i="0" kern="1200" dirty="0">
                          <a:solidFill>
                            <a:schemeClr val="dk1"/>
                          </a:solidFill>
                          <a:effectLst/>
                          <a:latin typeface="+mn-lt"/>
                          <a:ea typeface="+mn-ea"/>
                          <a:cs typeface="+mn-cs"/>
                        </a:rPr>
                        <a:t>Customer 2</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Process1</a:t>
                      </a:r>
                      <a:r>
                        <a:rPr kumimoji="0" lang="zh-CN" alt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2</a:t>
                      </a:r>
                      <a:r>
                        <a:rPr kumimoji="0" lang="zh-CN" altLang="en-US" sz="1400" b="0" i="0" u="none" strike="noStrike" kern="1200" cap="none" spc="0" normalizeH="0" baseline="0" noProof="0" dirty="0">
                          <a:ln>
                            <a:noFill/>
                          </a:ln>
                          <a:solidFill>
                            <a:srgbClr val="000000"/>
                          </a:solidFill>
                          <a:effectLst/>
                          <a:uLnTx/>
                          <a:uFillTx/>
                          <a:latin typeface="+mn-lt"/>
                          <a:ea typeface="+mn-ea"/>
                          <a:cs typeface="+mn-cs"/>
                        </a:rPr>
                        <a:t>、</a:t>
                      </a:r>
                      <a:r>
                        <a:rPr kumimoji="0" lang="en-US" altLang="zh-CN" sz="1400" b="0" i="0" u="none" strike="noStrike" kern="1200" cap="none" spc="0" normalizeH="0" baseline="0" noProof="0" dirty="0">
                          <a:ln>
                            <a:noFill/>
                          </a:ln>
                          <a:solidFill>
                            <a:srgbClr val="000000"/>
                          </a:solidFill>
                          <a:effectLst/>
                          <a:uLnTx/>
                          <a:uFillTx/>
                          <a:latin typeface="+mn-lt"/>
                          <a:ea typeface="+mn-ea"/>
                          <a:cs typeface="+mn-cs"/>
                        </a:rPr>
                        <a:t>3</a:t>
                      </a:r>
                      <a:endParaRPr kumimoji="0" lang="zh-CN" altLang="en-US" sz="1400" b="0" i="0" u="none" strike="noStrike" kern="1200" cap="none" spc="0" normalizeH="0" baseline="0" noProof="0" dirty="0">
                        <a:ln>
                          <a:noFill/>
                        </a:ln>
                        <a:solidFill>
                          <a:srgbClr val="000000"/>
                        </a:solidFill>
                        <a:effectLst/>
                        <a:uLnTx/>
                        <a:uFillTx/>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8"/>
                  </a:ext>
                </a:extLst>
              </a:tr>
              <a:tr h="286564">
                <a:tc vMerge="1">
                  <a:txBody>
                    <a:bodyPr/>
                    <a:lstStyle/>
                    <a:p>
                      <a:endParaRPr lang="zh-CN"/>
                    </a:p>
                  </a:txBody>
                  <a:tcPr/>
                </a:tc>
                <a:tc vMerge="1">
                  <a:txBody>
                    <a:bodyPr/>
                    <a:lstStyle/>
                    <a:p>
                      <a:endParaRPr lang="zh-CN"/>
                    </a:p>
                  </a:txBody>
                  <a:tcPr/>
                </a:tc>
                <a:tc>
                  <a:txBody>
                    <a:bodyPr/>
                    <a:lstStyle/>
                    <a:p>
                      <a:pPr algn="ctr"/>
                      <a:r>
                        <a:rPr lang="en-US" altLang="zh-CN" sz="1400" b="0" i="0" kern="1200" dirty="0">
                          <a:solidFill>
                            <a:schemeClr val="dk1"/>
                          </a:solidFill>
                          <a:effectLst/>
                          <a:latin typeface="+mn-lt"/>
                          <a:ea typeface="+mn-ea"/>
                          <a:cs typeface="+mn-cs"/>
                        </a:rPr>
                        <a:t>……</a:t>
                      </a:r>
                      <a:endParaRPr lang="zh-CN" altLang="en-US" sz="1400" b="0" i="0" kern="1200" dirty="0">
                        <a:solidFill>
                          <a:schemeClr val="dk1"/>
                        </a:solidFill>
                        <a:effectLst/>
                        <a:latin typeface="+mn-lt"/>
                        <a:ea typeface="+mn-ea"/>
                        <a:cs typeface="+mn-cs"/>
                      </a:endParaRPr>
                    </a:p>
                  </a:txBody>
                  <a:tcPr>
                    <a:solidFill>
                      <a:schemeClr val="accent3">
                        <a:lumMod val="8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1200" b="0" i="0" kern="1200" dirty="0">
                          <a:solidFill>
                            <a:schemeClr val="dk1"/>
                          </a:solidFill>
                          <a:effectLst/>
                          <a:latin typeface="+mn-lt"/>
                          <a:ea typeface="+mn-ea"/>
                          <a:cs typeface="+mn-cs"/>
                        </a:rPr>
                        <a:t>……</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tc>
                  <a:txBody>
                    <a:bodyPr/>
                    <a:lstStyle/>
                    <a:p>
                      <a:pPr algn="ctr"/>
                      <a:r>
                        <a:rPr lang="en-US" altLang="zh-CN" sz="1200" b="0" i="0" kern="1200" dirty="0">
                          <a:solidFill>
                            <a:schemeClr val="dk1"/>
                          </a:solidFill>
                          <a:effectLst/>
                          <a:latin typeface="+mn-lt"/>
                          <a:ea typeface="+mn-ea"/>
                          <a:cs typeface="+mn-cs"/>
                        </a:rPr>
                        <a:t>xxx</a:t>
                      </a:r>
                      <a:endParaRPr lang="zh-CN" altLang="en-US" sz="1200" b="0" i="0" kern="1200" dirty="0">
                        <a:solidFill>
                          <a:schemeClr val="dk1"/>
                        </a:solidFill>
                        <a:effectLst/>
                        <a:latin typeface="+mn-lt"/>
                        <a:ea typeface="+mn-ea"/>
                        <a:cs typeface="+mn-cs"/>
                      </a:endParaRPr>
                    </a:p>
                  </a:txBody>
                  <a:tcPr>
                    <a:solidFill>
                      <a:schemeClr val="accent3">
                        <a:lumMod val="85000"/>
                      </a:schemeClr>
                    </a:solidFill>
                  </a:tcPr>
                </a:tc>
                <a:extLst>
                  <a:ext uri="{0D108BD9-81ED-4DB2-BD59-A6C34878D82A}">
                    <a16:rowId xmlns:a16="http://schemas.microsoft.com/office/drawing/2014/main" val="10009"/>
                  </a:ext>
                </a:extLst>
              </a:tr>
            </a:tbl>
          </a:graphicData>
        </a:graphic>
      </p:graphicFrame>
      <p:sp>
        <p:nvSpPr>
          <p:cNvPr id="3" name="文本框 2"/>
          <p:cNvSpPr txBox="1"/>
          <p:nvPr/>
        </p:nvSpPr>
        <p:spPr>
          <a:xfrm>
            <a:off x="292100" y="1741811"/>
            <a:ext cx="11089758" cy="707886"/>
          </a:xfrm>
          <a:prstGeom prst="rect">
            <a:avLst/>
          </a:prstGeom>
          <a:noFill/>
        </p:spPr>
        <p:txBody>
          <a:bodyPr wrap="square" rtlCol="0">
            <a:spAutoFit/>
          </a:bodyPr>
          <a:lstStyle/>
          <a:p>
            <a:r>
              <a:rPr lang="en-US" altLang="zh-CN" sz="2000" dirty="0">
                <a:solidFill>
                  <a:srgbClr val="006096"/>
                </a:solidFill>
                <a:latin typeface="+mn-lt"/>
              </a:rPr>
              <a:t>The different member can do the investigation in different city to get the economic loss, to form a loss database for different industry.</a:t>
            </a:r>
            <a:endParaRPr lang="zh-CN" altLang="en-US" sz="2000" dirty="0">
              <a:solidFill>
                <a:srgbClr val="006096"/>
              </a:solidFill>
              <a:latin typeface="+mn-l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36</a:t>
            </a:fld>
            <a:endParaRPr lang="en-US" dirty="0"/>
          </a:p>
        </p:txBody>
      </p:sp>
      <p:sp>
        <p:nvSpPr>
          <p:cNvPr id="6" name="Rectangle 2"/>
          <p:cNvSpPr txBox="1">
            <a:spLocks noChangeArrowheads="1"/>
          </p:cNvSpPr>
          <p:nvPr/>
        </p:nvSpPr>
        <p:spPr bwMode="auto">
          <a:xfrm>
            <a:off x="638628" y="416664"/>
            <a:ext cx="11800114" cy="60824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zh-CN" sz="2800" kern="0" dirty="0">
                <a:solidFill>
                  <a:srgbClr val="003F7E"/>
                </a:solidFill>
                <a:ea typeface="+mj-ea"/>
              </a:rPr>
              <a:t>6. </a:t>
            </a:r>
            <a:r>
              <a:rPr lang="en-US" altLang="en-US" sz="2800" kern="0" dirty="0">
                <a:solidFill>
                  <a:srgbClr val="003F7E"/>
                </a:solidFill>
                <a:ea typeface="+mj-ea"/>
              </a:rPr>
              <a:t>The indexes of costs for sensitive industrial customers</a:t>
            </a:r>
            <a:endParaRPr lang="zh-CN" altLang="en-US" sz="2800" kern="0" dirty="0">
              <a:solidFill>
                <a:srgbClr val="003F7E"/>
              </a:solidFill>
              <a:ea typeface="+mj-ea"/>
            </a:endParaRPr>
          </a:p>
        </p:txBody>
      </p:sp>
      <p:sp>
        <p:nvSpPr>
          <p:cNvPr id="9" name="文本框 8"/>
          <p:cNvSpPr txBox="1"/>
          <p:nvPr/>
        </p:nvSpPr>
        <p:spPr>
          <a:xfrm>
            <a:off x="181428" y="1126504"/>
            <a:ext cx="6219370"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---6.1 Cost of initial </a:t>
            </a:r>
            <a:r>
              <a:rPr lang="en-US" altLang="zh-CN" sz="2800" kern="0" dirty="0">
                <a:solidFill>
                  <a:srgbClr val="005582"/>
                </a:solidFill>
                <a:latin typeface="+mj-lt"/>
                <a:ea typeface="+mj-ea"/>
              </a:rPr>
              <a:t>(</a:t>
            </a:r>
            <a:r>
              <a:rPr lang="en-US" altLang="zh-CN" sz="2800" b="1" i="1" kern="100" dirty="0">
                <a:solidFill>
                  <a:srgbClr val="005582"/>
                </a:solidFill>
                <a:effectLst/>
                <a:latin typeface="Times New Roman" panose="02020603050405020304" pitchFamily="18" charset="0"/>
                <a:ea typeface="宋体" panose="02010600030101010101" pitchFamily="2" charset="-122"/>
              </a:rPr>
              <a:t>C</a:t>
            </a:r>
            <a:r>
              <a:rPr lang="en-US" altLang="zh-CN" sz="2800" b="1" kern="100" baseline="-25000" dirty="0">
                <a:solidFill>
                  <a:srgbClr val="005582"/>
                </a:solidFill>
                <a:effectLst/>
                <a:latin typeface="Times New Roman" panose="02020603050405020304" pitchFamily="18" charset="0"/>
                <a:ea typeface="宋体" panose="02010600030101010101" pitchFamily="2" charset="-122"/>
              </a:rPr>
              <a:t>6.1</a:t>
            </a:r>
            <a:r>
              <a:rPr lang="en-US" altLang="zh-CN" sz="2800" kern="0" dirty="0">
                <a:solidFill>
                  <a:srgbClr val="005582"/>
                </a:solidFill>
                <a:latin typeface="+mj-lt"/>
                <a:ea typeface="+mj-ea"/>
              </a:rPr>
              <a:t>)</a:t>
            </a:r>
          </a:p>
        </p:txBody>
      </p:sp>
      <p:sp>
        <p:nvSpPr>
          <p:cNvPr id="10" name="文本框 9"/>
          <p:cNvSpPr txBox="1"/>
          <p:nvPr/>
        </p:nvSpPr>
        <p:spPr>
          <a:xfrm>
            <a:off x="181427" y="2792045"/>
            <a:ext cx="10203543"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---6.2 Cost of operation and maintenance</a:t>
            </a:r>
            <a:r>
              <a:rPr lang="en-US" altLang="zh-CN" sz="2800" kern="0" dirty="0">
                <a:solidFill>
                  <a:srgbClr val="005582"/>
                </a:solidFill>
                <a:latin typeface="+mj-lt"/>
                <a:ea typeface="+mj-ea"/>
              </a:rPr>
              <a:t> (</a:t>
            </a:r>
            <a:r>
              <a:rPr lang="en-US" altLang="zh-CN" sz="2800" b="1" i="1" kern="100" dirty="0">
                <a:solidFill>
                  <a:srgbClr val="005582"/>
                </a:solidFill>
                <a:effectLst/>
                <a:latin typeface="Times New Roman" panose="02020603050405020304" pitchFamily="18" charset="0"/>
                <a:ea typeface="宋体" panose="02010600030101010101" pitchFamily="2" charset="-122"/>
              </a:rPr>
              <a:t>C</a:t>
            </a:r>
            <a:r>
              <a:rPr lang="en-US" altLang="zh-CN" sz="2800" b="1" kern="100" baseline="-25000" dirty="0">
                <a:solidFill>
                  <a:srgbClr val="005582"/>
                </a:solidFill>
                <a:effectLst/>
                <a:latin typeface="Times New Roman" panose="02020603050405020304" pitchFamily="18" charset="0"/>
                <a:ea typeface="宋体" panose="02010600030101010101" pitchFamily="2" charset="-122"/>
              </a:rPr>
              <a:t>6.2</a:t>
            </a:r>
            <a:r>
              <a:rPr lang="en-US" altLang="zh-CN" sz="2800" kern="0" dirty="0">
                <a:solidFill>
                  <a:srgbClr val="005582"/>
                </a:solidFill>
                <a:latin typeface="+mj-lt"/>
                <a:ea typeface="+mj-ea"/>
              </a:rPr>
              <a:t>)</a:t>
            </a:r>
            <a:r>
              <a:rPr lang="en-US" altLang="zh-CN" sz="2800" b="1" kern="0" dirty="0">
                <a:solidFill>
                  <a:schemeClr val="tx2"/>
                </a:solidFill>
                <a:latin typeface="+mj-lt"/>
                <a:ea typeface="+mj-ea"/>
              </a:rPr>
              <a:t> </a:t>
            </a:r>
          </a:p>
        </p:txBody>
      </p:sp>
      <p:sp>
        <p:nvSpPr>
          <p:cNvPr id="11" name="文本框 10"/>
          <p:cNvSpPr txBox="1"/>
          <p:nvPr/>
        </p:nvSpPr>
        <p:spPr>
          <a:xfrm>
            <a:off x="638628" y="1677154"/>
            <a:ext cx="11371944" cy="1062407"/>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lnSpc>
                <a:spcPts val="2600"/>
              </a:lnSpc>
              <a:buFont typeface="Arial" panose="020B0604020202020204" pitchFamily="34" charset="0"/>
              <a:buChar char="•"/>
            </a:pPr>
            <a:r>
              <a:rPr lang="en-US" altLang="zh-CN" b="0" dirty="0"/>
              <a:t>purchase cost of power quality monitoring equipment and supporting facilities</a:t>
            </a:r>
          </a:p>
          <a:p>
            <a:pPr>
              <a:lnSpc>
                <a:spcPts val="2600"/>
              </a:lnSpc>
              <a:buFont typeface="Arial" panose="020B0604020202020204" pitchFamily="34" charset="0"/>
              <a:buChar char="•"/>
            </a:pPr>
            <a:r>
              <a:rPr lang="en-US" altLang="zh-CN" b="0" dirty="0"/>
              <a:t>transportation and installation cost</a:t>
            </a:r>
          </a:p>
          <a:p>
            <a:pPr>
              <a:lnSpc>
                <a:spcPts val="2600"/>
              </a:lnSpc>
              <a:buFont typeface="Arial" panose="020B0604020202020204" pitchFamily="34" charset="0"/>
              <a:buChar char="•"/>
            </a:pPr>
            <a:r>
              <a:rPr lang="en-US" altLang="zh-CN" b="0" dirty="0"/>
              <a:t>commissioning put into operation cost</a:t>
            </a:r>
          </a:p>
        </p:txBody>
      </p:sp>
      <p:sp>
        <p:nvSpPr>
          <p:cNvPr id="12" name="文本框 11"/>
          <p:cNvSpPr txBox="1"/>
          <p:nvPr/>
        </p:nvSpPr>
        <p:spPr>
          <a:xfrm>
            <a:off x="638628" y="3361779"/>
            <a:ext cx="7641771" cy="1395831"/>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lnSpc>
                <a:spcPts val="2600"/>
              </a:lnSpc>
              <a:buFont typeface="Arial" panose="020B0604020202020204" pitchFamily="34" charset="0"/>
              <a:buChar char="•"/>
            </a:pPr>
            <a:r>
              <a:rPr lang="en-US" altLang="zh-CN" b="0" dirty="0"/>
              <a:t>electricity consumption cost</a:t>
            </a:r>
          </a:p>
          <a:p>
            <a:pPr>
              <a:lnSpc>
                <a:spcPts val="2600"/>
              </a:lnSpc>
              <a:buFont typeface="Arial" panose="020B0604020202020204" pitchFamily="34" charset="0"/>
              <a:buChar char="•"/>
            </a:pPr>
            <a:r>
              <a:rPr lang="en-US" altLang="zh-CN" b="0" dirty="0"/>
              <a:t>inspection and testing costs</a:t>
            </a:r>
          </a:p>
          <a:p>
            <a:pPr>
              <a:lnSpc>
                <a:spcPts val="2600"/>
              </a:lnSpc>
              <a:buFont typeface="Arial" panose="020B0604020202020204" pitchFamily="34" charset="0"/>
              <a:buChar char="•"/>
            </a:pPr>
            <a:r>
              <a:rPr lang="en-US" altLang="zh-CN" b="0" dirty="0"/>
              <a:t>maintenance cost</a:t>
            </a:r>
          </a:p>
          <a:p>
            <a:pPr>
              <a:lnSpc>
                <a:spcPts val="2600"/>
              </a:lnSpc>
              <a:buFont typeface="Arial" panose="020B0604020202020204" pitchFamily="34" charset="0"/>
              <a:buChar char="•"/>
            </a:pPr>
            <a:r>
              <a:rPr lang="en-US" altLang="zh-CN" b="0" dirty="0"/>
              <a:t>equipment repair or parts replacement costs</a:t>
            </a:r>
          </a:p>
        </p:txBody>
      </p:sp>
      <p:sp>
        <p:nvSpPr>
          <p:cNvPr id="15" name="文本框 14"/>
          <p:cNvSpPr txBox="1"/>
          <p:nvPr/>
        </p:nvSpPr>
        <p:spPr>
          <a:xfrm>
            <a:off x="181428" y="4856608"/>
            <a:ext cx="9833429"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---6.3 Cost of equipment retirement</a:t>
            </a:r>
            <a:r>
              <a:rPr lang="en-US" altLang="zh-CN" sz="2800" kern="0" dirty="0">
                <a:solidFill>
                  <a:srgbClr val="005582"/>
                </a:solidFill>
                <a:latin typeface="+mj-lt"/>
                <a:ea typeface="+mj-ea"/>
              </a:rPr>
              <a:t> (</a:t>
            </a:r>
            <a:r>
              <a:rPr lang="en-US" altLang="zh-CN" sz="2800" b="1" i="1" kern="100" dirty="0">
                <a:solidFill>
                  <a:srgbClr val="005582"/>
                </a:solidFill>
                <a:effectLst/>
                <a:latin typeface="Times New Roman" panose="02020603050405020304" pitchFamily="18" charset="0"/>
                <a:ea typeface="宋体" panose="02010600030101010101" pitchFamily="2" charset="-122"/>
              </a:rPr>
              <a:t>C</a:t>
            </a:r>
            <a:r>
              <a:rPr lang="en-US" altLang="zh-CN" sz="2800" b="1" kern="100" baseline="-25000" dirty="0">
                <a:solidFill>
                  <a:srgbClr val="005582"/>
                </a:solidFill>
                <a:effectLst/>
                <a:latin typeface="Times New Roman" panose="02020603050405020304" pitchFamily="18" charset="0"/>
                <a:ea typeface="宋体" panose="02010600030101010101" pitchFamily="2" charset="-122"/>
              </a:rPr>
              <a:t>6.3</a:t>
            </a:r>
            <a:r>
              <a:rPr lang="en-US" altLang="zh-CN" sz="2800" kern="0" dirty="0">
                <a:solidFill>
                  <a:srgbClr val="005582"/>
                </a:solidFill>
                <a:latin typeface="+mj-lt"/>
                <a:ea typeface="+mj-ea"/>
              </a:rPr>
              <a:t>)</a:t>
            </a:r>
            <a:endParaRPr lang="en-US" altLang="zh-CN" sz="2800" b="1" kern="0" dirty="0">
              <a:solidFill>
                <a:schemeClr val="tx2"/>
              </a:solidFill>
              <a:latin typeface="+mj-lt"/>
              <a:ea typeface="+mj-ea"/>
            </a:endParaRPr>
          </a:p>
        </p:txBody>
      </p:sp>
      <p:sp>
        <p:nvSpPr>
          <p:cNvPr id="16" name="文本框 15"/>
          <p:cNvSpPr txBox="1"/>
          <p:nvPr/>
        </p:nvSpPr>
        <p:spPr>
          <a:xfrm>
            <a:off x="638628" y="5418531"/>
            <a:ext cx="10406743" cy="400110"/>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Arial" panose="020B0604020202020204" pitchFamily="34" charset="0"/>
              <a:buChar char="•"/>
            </a:pPr>
            <a:r>
              <a:rPr lang="en-US" altLang="zh-CN" b="0" dirty="0"/>
              <a:t>power quality monitoring equipment retirement cost minus residual value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37</a:t>
            </a:fld>
            <a:endParaRPr lang="en-US" dirty="0"/>
          </a:p>
        </p:txBody>
      </p:sp>
      <p:sp>
        <p:nvSpPr>
          <p:cNvPr id="6" name="Rectangle 2"/>
          <p:cNvSpPr txBox="1">
            <a:spLocks noChangeArrowheads="1"/>
          </p:cNvSpPr>
          <p:nvPr/>
        </p:nvSpPr>
        <p:spPr bwMode="auto">
          <a:xfrm>
            <a:off x="638628" y="416664"/>
            <a:ext cx="11800114" cy="60824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The indexes of costs for sensitive industrial customers</a:t>
            </a:r>
            <a:endParaRPr lang="zh-CN" altLang="en-US" sz="2800" kern="0" dirty="0">
              <a:solidFill>
                <a:srgbClr val="003F7E"/>
              </a:solidFill>
              <a:ea typeface="+mj-ea"/>
            </a:endParaRPr>
          </a:p>
        </p:txBody>
      </p:sp>
      <p:sp>
        <p:nvSpPr>
          <p:cNvPr id="9" name="文本框 8"/>
          <p:cNvSpPr txBox="1"/>
          <p:nvPr/>
        </p:nvSpPr>
        <p:spPr>
          <a:xfrm>
            <a:off x="0" y="1019294"/>
            <a:ext cx="6219370"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---6.4 Cost of mitigation </a:t>
            </a:r>
            <a:r>
              <a:rPr lang="en-US" altLang="zh-CN" sz="2800" kern="0" dirty="0">
                <a:solidFill>
                  <a:srgbClr val="005582"/>
                </a:solidFill>
                <a:latin typeface="+mj-lt"/>
                <a:ea typeface="+mj-ea"/>
              </a:rPr>
              <a:t>(</a:t>
            </a:r>
            <a:r>
              <a:rPr lang="en-US" altLang="zh-CN" sz="2800" b="1" i="1" kern="100" dirty="0">
                <a:solidFill>
                  <a:srgbClr val="005582"/>
                </a:solidFill>
                <a:effectLst/>
                <a:latin typeface="Times New Roman" panose="02020603050405020304" pitchFamily="18" charset="0"/>
                <a:ea typeface="宋体" panose="02010600030101010101" pitchFamily="2" charset="-122"/>
              </a:rPr>
              <a:t>C</a:t>
            </a:r>
            <a:r>
              <a:rPr lang="en-US" altLang="zh-CN" sz="2800" b="1" kern="100" baseline="-25000" dirty="0">
                <a:solidFill>
                  <a:srgbClr val="005582"/>
                </a:solidFill>
                <a:effectLst/>
                <a:latin typeface="Times New Roman" panose="02020603050405020304" pitchFamily="18" charset="0"/>
                <a:ea typeface="宋体" panose="02010600030101010101" pitchFamily="2" charset="-122"/>
              </a:rPr>
              <a:t>6.4</a:t>
            </a:r>
            <a:r>
              <a:rPr lang="en-US" altLang="zh-CN" sz="2800" kern="0" dirty="0">
                <a:solidFill>
                  <a:srgbClr val="005582"/>
                </a:solidFill>
                <a:latin typeface="+mj-lt"/>
                <a:ea typeface="+mj-ea"/>
              </a:rPr>
              <a:t>)</a:t>
            </a:r>
            <a:endParaRPr lang="en-US" altLang="zh-CN" sz="2800" b="1" kern="0" dirty="0">
              <a:solidFill>
                <a:schemeClr val="tx2"/>
              </a:solidFill>
              <a:latin typeface="+mj-lt"/>
              <a:ea typeface="+mj-ea"/>
            </a:endParaRPr>
          </a:p>
        </p:txBody>
      </p:sp>
      <p:sp>
        <p:nvSpPr>
          <p:cNvPr id="11" name="文本框 10"/>
          <p:cNvSpPr txBox="1"/>
          <p:nvPr/>
        </p:nvSpPr>
        <p:spPr>
          <a:xfrm>
            <a:off x="457200" y="1569944"/>
            <a:ext cx="6219370" cy="461665"/>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r>
              <a:rPr lang="en-US" altLang="zh-CN" sz="2400" dirty="0"/>
              <a:t>6.4.1 Cost of initial</a:t>
            </a:r>
            <a:r>
              <a:rPr lang="en-US" altLang="zh-CN" sz="2400" kern="0" dirty="0">
                <a:solidFill>
                  <a:srgbClr val="005582"/>
                </a:solidFill>
                <a:latin typeface="+mj-lt"/>
                <a:ea typeface="+mj-ea"/>
              </a:rPr>
              <a:t> </a:t>
            </a:r>
            <a:r>
              <a:rPr lang="en-US" altLang="zh-CN" sz="2400" b="0" kern="0" dirty="0">
                <a:latin typeface="+mj-lt"/>
                <a:ea typeface="+mj-ea"/>
              </a:rPr>
              <a:t>(</a:t>
            </a:r>
            <a:r>
              <a:rPr lang="en-US" altLang="zh-CN" sz="2400" b="0" i="1" kern="100" dirty="0">
                <a:effectLst/>
                <a:latin typeface="Times New Roman" panose="02020603050405020304" pitchFamily="18" charset="0"/>
                <a:ea typeface="宋体" panose="02010600030101010101" pitchFamily="2" charset="-122"/>
              </a:rPr>
              <a:t>C</a:t>
            </a:r>
            <a:r>
              <a:rPr lang="en-US" altLang="zh-CN" sz="2400" b="0" kern="100" baseline="-25000" dirty="0">
                <a:effectLst/>
                <a:latin typeface="Times New Roman" panose="02020603050405020304" pitchFamily="18" charset="0"/>
                <a:ea typeface="宋体" panose="02010600030101010101" pitchFamily="2" charset="-122"/>
              </a:rPr>
              <a:t>6.41</a:t>
            </a:r>
            <a:r>
              <a:rPr lang="en-US" altLang="zh-CN" sz="2400" b="0" kern="0" dirty="0">
                <a:latin typeface="+mj-lt"/>
                <a:ea typeface="+mj-ea"/>
              </a:rPr>
              <a:t>)</a:t>
            </a:r>
            <a:endParaRPr lang="en-US" altLang="zh-CN" sz="2400" b="0" dirty="0"/>
          </a:p>
        </p:txBody>
      </p:sp>
      <p:sp>
        <p:nvSpPr>
          <p:cNvPr id="13" name="文本框 12"/>
          <p:cNvSpPr txBox="1"/>
          <p:nvPr/>
        </p:nvSpPr>
        <p:spPr>
          <a:xfrm>
            <a:off x="768350" y="2031609"/>
            <a:ext cx="10850336" cy="1395831"/>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lnSpc>
                <a:spcPts val="2600"/>
              </a:lnSpc>
              <a:buFont typeface="Arial" panose="020B0604020202020204" pitchFamily="34" charset="0"/>
              <a:buChar char="•"/>
            </a:pPr>
            <a:r>
              <a:rPr lang="en-US" altLang="zh-CN" b="0" dirty="0"/>
              <a:t>Mitigation scheme design cost</a:t>
            </a:r>
          </a:p>
          <a:p>
            <a:pPr>
              <a:lnSpc>
                <a:spcPts val="2600"/>
              </a:lnSpc>
              <a:buFont typeface="Arial" panose="020B0604020202020204" pitchFamily="34" charset="0"/>
              <a:buChar char="•"/>
            </a:pPr>
            <a:r>
              <a:rPr lang="en-US" altLang="zh-CN" b="0" dirty="0"/>
              <a:t>purchase cost of mitigation equipment and supporting facilities</a:t>
            </a:r>
          </a:p>
          <a:p>
            <a:pPr>
              <a:lnSpc>
                <a:spcPts val="2600"/>
              </a:lnSpc>
              <a:buFont typeface="Arial" panose="020B0604020202020204" pitchFamily="34" charset="0"/>
              <a:buChar char="•"/>
            </a:pPr>
            <a:r>
              <a:rPr lang="en-US" altLang="zh-CN" b="0" dirty="0"/>
              <a:t>transportation and installation cost</a:t>
            </a:r>
          </a:p>
          <a:p>
            <a:pPr>
              <a:lnSpc>
                <a:spcPts val="2600"/>
              </a:lnSpc>
              <a:buFont typeface="Arial" panose="020B0604020202020204" pitchFamily="34" charset="0"/>
              <a:buChar char="•"/>
            </a:pPr>
            <a:r>
              <a:rPr lang="en-US" altLang="zh-CN" b="0" dirty="0"/>
              <a:t>commissioning put into operation cost</a:t>
            </a:r>
          </a:p>
        </p:txBody>
      </p:sp>
      <p:sp>
        <p:nvSpPr>
          <p:cNvPr id="14" name="文本框 13"/>
          <p:cNvSpPr txBox="1"/>
          <p:nvPr/>
        </p:nvSpPr>
        <p:spPr>
          <a:xfrm>
            <a:off x="483052" y="3465690"/>
            <a:ext cx="8954862" cy="461665"/>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r>
              <a:rPr lang="en-US" altLang="zh-CN" sz="2400" dirty="0"/>
              <a:t>6.4.2 Cost of operation and maintenance</a:t>
            </a:r>
            <a:r>
              <a:rPr lang="en-US" altLang="zh-CN" sz="2400" b="0" kern="0" dirty="0">
                <a:latin typeface="+mj-lt"/>
                <a:ea typeface="+mj-ea"/>
              </a:rPr>
              <a:t> (</a:t>
            </a:r>
            <a:r>
              <a:rPr lang="en-US" altLang="zh-CN" sz="2400" b="0" i="1" kern="100" dirty="0">
                <a:effectLst/>
                <a:latin typeface="Times New Roman" panose="02020603050405020304" pitchFamily="18" charset="0"/>
                <a:ea typeface="宋体" panose="02010600030101010101" pitchFamily="2" charset="-122"/>
              </a:rPr>
              <a:t>C</a:t>
            </a:r>
            <a:r>
              <a:rPr lang="en-US" altLang="zh-CN" sz="2400" b="0" kern="100" baseline="-25000" dirty="0">
                <a:effectLst/>
                <a:latin typeface="Times New Roman" panose="02020603050405020304" pitchFamily="18" charset="0"/>
                <a:ea typeface="宋体" panose="02010600030101010101" pitchFamily="2" charset="-122"/>
              </a:rPr>
              <a:t>6.42</a:t>
            </a:r>
            <a:r>
              <a:rPr lang="en-US" altLang="zh-CN" sz="2400" b="0" kern="0" dirty="0">
                <a:latin typeface="+mj-lt"/>
                <a:ea typeface="+mj-ea"/>
              </a:rPr>
              <a:t>)</a:t>
            </a:r>
            <a:r>
              <a:rPr lang="en-US" altLang="zh-CN" sz="2400" dirty="0"/>
              <a:t> </a:t>
            </a:r>
          </a:p>
        </p:txBody>
      </p:sp>
      <p:sp>
        <p:nvSpPr>
          <p:cNvPr id="17" name="文本框 16"/>
          <p:cNvSpPr txBox="1"/>
          <p:nvPr/>
        </p:nvSpPr>
        <p:spPr>
          <a:xfrm>
            <a:off x="794202" y="3927355"/>
            <a:ext cx="10850336" cy="1395831"/>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lnSpc>
                <a:spcPts val="2600"/>
              </a:lnSpc>
              <a:buFont typeface="Arial" panose="020B0604020202020204" pitchFamily="34" charset="0"/>
              <a:buChar char="•"/>
            </a:pPr>
            <a:r>
              <a:rPr lang="en-US" altLang="zh-CN" b="0" dirty="0"/>
              <a:t>electricity consumption cost</a:t>
            </a:r>
          </a:p>
          <a:p>
            <a:pPr>
              <a:lnSpc>
                <a:spcPts val="2600"/>
              </a:lnSpc>
              <a:buFont typeface="Arial" panose="020B0604020202020204" pitchFamily="34" charset="0"/>
              <a:buChar char="•"/>
            </a:pPr>
            <a:r>
              <a:rPr lang="en-US" altLang="zh-CN" b="0" dirty="0"/>
              <a:t>inspection and testing costs</a:t>
            </a:r>
          </a:p>
          <a:p>
            <a:pPr>
              <a:lnSpc>
                <a:spcPts val="2600"/>
              </a:lnSpc>
              <a:buFont typeface="Arial" panose="020B0604020202020204" pitchFamily="34" charset="0"/>
              <a:buChar char="•"/>
            </a:pPr>
            <a:r>
              <a:rPr lang="en-US" altLang="zh-CN" b="0" dirty="0"/>
              <a:t>maintenance cost</a:t>
            </a:r>
          </a:p>
          <a:p>
            <a:pPr>
              <a:lnSpc>
                <a:spcPts val="2600"/>
              </a:lnSpc>
              <a:buFont typeface="Arial" panose="020B0604020202020204" pitchFamily="34" charset="0"/>
              <a:buChar char="•"/>
            </a:pPr>
            <a:r>
              <a:rPr lang="en-US" altLang="zh-CN" b="0" dirty="0"/>
              <a:t>equipment repair or parts replacement costs</a:t>
            </a:r>
          </a:p>
        </p:txBody>
      </p:sp>
      <p:sp>
        <p:nvSpPr>
          <p:cNvPr id="18" name="文本框 17"/>
          <p:cNvSpPr txBox="1"/>
          <p:nvPr/>
        </p:nvSpPr>
        <p:spPr>
          <a:xfrm>
            <a:off x="457200" y="5441453"/>
            <a:ext cx="7721601" cy="461665"/>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r>
              <a:rPr lang="en-US" altLang="zh-CN" sz="2400" dirty="0"/>
              <a:t>6.4.3 Cost of equipment retirement</a:t>
            </a:r>
            <a:r>
              <a:rPr lang="en-US" altLang="zh-CN" sz="2400" b="0" kern="0" dirty="0">
                <a:latin typeface="+mj-lt"/>
                <a:ea typeface="+mj-ea"/>
              </a:rPr>
              <a:t> (</a:t>
            </a:r>
            <a:r>
              <a:rPr lang="en-US" altLang="zh-CN" sz="2400" b="0" i="1" kern="100" dirty="0">
                <a:effectLst/>
                <a:latin typeface="Times New Roman" panose="02020603050405020304" pitchFamily="18" charset="0"/>
                <a:ea typeface="宋体" panose="02010600030101010101" pitchFamily="2" charset="-122"/>
              </a:rPr>
              <a:t>C</a:t>
            </a:r>
            <a:r>
              <a:rPr lang="en-US" altLang="zh-CN" sz="2400" b="0" kern="100" baseline="-25000" dirty="0">
                <a:effectLst/>
                <a:latin typeface="Times New Roman" panose="02020603050405020304" pitchFamily="18" charset="0"/>
                <a:ea typeface="宋体" panose="02010600030101010101" pitchFamily="2" charset="-122"/>
              </a:rPr>
              <a:t>6.43</a:t>
            </a:r>
            <a:r>
              <a:rPr lang="en-US" altLang="zh-CN" sz="2400" b="0" kern="0" dirty="0">
                <a:latin typeface="+mj-lt"/>
                <a:ea typeface="+mj-ea"/>
              </a:rPr>
              <a:t>)</a:t>
            </a:r>
            <a:endParaRPr lang="en-US" altLang="zh-CN" sz="2400" dirty="0"/>
          </a:p>
        </p:txBody>
      </p:sp>
      <p:sp>
        <p:nvSpPr>
          <p:cNvPr id="19" name="文本框 18"/>
          <p:cNvSpPr txBox="1"/>
          <p:nvPr/>
        </p:nvSpPr>
        <p:spPr>
          <a:xfrm>
            <a:off x="768350" y="5846661"/>
            <a:ext cx="12708166" cy="400110"/>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Arial" panose="020B0604020202020204" pitchFamily="34" charset="0"/>
              <a:buChar char="•"/>
            </a:pPr>
            <a:r>
              <a:rPr lang="en-US" altLang="zh-CN" b="0" dirty="0"/>
              <a:t>mitigation equipment retirement cost minus residual value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38</a:t>
            </a:fld>
            <a:endParaRPr lang="en-US" dirty="0"/>
          </a:p>
        </p:txBody>
      </p:sp>
      <p:sp>
        <p:nvSpPr>
          <p:cNvPr id="6" name="Rectangle 2"/>
          <p:cNvSpPr txBox="1">
            <a:spLocks noChangeArrowheads="1"/>
          </p:cNvSpPr>
          <p:nvPr/>
        </p:nvSpPr>
        <p:spPr bwMode="auto">
          <a:xfrm>
            <a:off x="1524000" y="362200"/>
            <a:ext cx="11800114" cy="60824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zh-CN" sz="2800" kern="0" dirty="0">
                <a:solidFill>
                  <a:srgbClr val="003F7E"/>
                </a:solidFill>
                <a:ea typeface="+mj-ea"/>
              </a:rPr>
              <a:t>7. </a:t>
            </a:r>
            <a:r>
              <a:rPr lang="en-US" altLang="en-US" sz="2800" kern="0" dirty="0">
                <a:solidFill>
                  <a:srgbClr val="003F7E"/>
                </a:solidFill>
                <a:ea typeface="+mj-ea"/>
              </a:rPr>
              <a:t>The indexes of the cost and economic loss</a:t>
            </a:r>
            <a:endParaRPr lang="zh-CN" altLang="en-US" sz="2800" kern="0" dirty="0">
              <a:solidFill>
                <a:srgbClr val="003F7E"/>
              </a:solidFill>
              <a:ea typeface="+mj-ea"/>
            </a:endParaRPr>
          </a:p>
        </p:txBody>
      </p:sp>
      <p:sp>
        <p:nvSpPr>
          <p:cNvPr id="9" name="文本框 8"/>
          <p:cNvSpPr txBox="1"/>
          <p:nvPr/>
        </p:nvSpPr>
        <p:spPr>
          <a:xfrm>
            <a:off x="0" y="1019294"/>
            <a:ext cx="6219370"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---7.1 Unit output cost (UOC)</a:t>
            </a:r>
          </a:p>
        </p:txBody>
      </p:sp>
      <p:sp>
        <p:nvSpPr>
          <p:cNvPr id="11" name="文本框 10"/>
          <p:cNvSpPr txBox="1"/>
          <p:nvPr/>
        </p:nvSpPr>
        <p:spPr>
          <a:xfrm>
            <a:off x="457200" y="1569944"/>
            <a:ext cx="11618686" cy="830997"/>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Wingdings" panose="05000000000000000000" pitchFamily="2" charset="2"/>
              <a:buChar char="p"/>
            </a:pPr>
            <a:r>
              <a:rPr lang="en-US" altLang="zh-CN" sz="2400" b="0" dirty="0"/>
              <a:t>Cost per unit output value (UOC) refers to the average cost of voltage sag </a:t>
            </a:r>
            <a:r>
              <a:rPr lang="en-US" altLang="zh-CN" sz="2400" dirty="0">
                <a:solidFill>
                  <a:srgbClr val="FF0000"/>
                </a:solidFill>
              </a:rPr>
              <a:t>per 1,000 dollar of unit output value </a:t>
            </a:r>
            <a:r>
              <a:rPr lang="en-US" altLang="zh-CN" sz="2400" b="0" dirty="0"/>
              <a:t>of power users.</a:t>
            </a:r>
            <a:endParaRPr lang="en-US" altLang="zh-CN" sz="2400" dirty="0"/>
          </a:p>
        </p:txBody>
      </p:sp>
      <p:sp>
        <p:nvSpPr>
          <p:cNvPr id="15" name="文本框 14"/>
          <p:cNvSpPr txBox="1"/>
          <p:nvPr/>
        </p:nvSpPr>
        <p:spPr>
          <a:xfrm>
            <a:off x="-1" y="2462851"/>
            <a:ext cx="8142513"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---7.2 Unit electricity cost (UEC) </a:t>
            </a:r>
          </a:p>
        </p:txBody>
      </p:sp>
      <p:sp>
        <p:nvSpPr>
          <p:cNvPr id="16" name="文本框 15"/>
          <p:cNvSpPr txBox="1"/>
          <p:nvPr/>
        </p:nvSpPr>
        <p:spPr>
          <a:xfrm>
            <a:off x="457200" y="3013501"/>
            <a:ext cx="11618686" cy="830997"/>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Wingdings" panose="05000000000000000000" pitchFamily="2" charset="2"/>
              <a:buChar char="p"/>
            </a:pPr>
            <a:r>
              <a:rPr lang="en-US" altLang="zh-CN" sz="2400" b="0" dirty="0"/>
              <a:t>Unit electricity cost (UEC) refers to the average voltage sag </a:t>
            </a:r>
            <a:r>
              <a:rPr lang="en-US" altLang="zh-CN" sz="2400" dirty="0">
                <a:solidFill>
                  <a:srgbClr val="FF0000"/>
                </a:solidFill>
              </a:rPr>
              <a:t>cost per MWh of unit power consumption</a:t>
            </a:r>
            <a:r>
              <a:rPr lang="en-US" altLang="zh-CN" sz="2400" b="0" dirty="0"/>
              <a:t> of power users.</a:t>
            </a:r>
          </a:p>
        </p:txBody>
      </p:sp>
      <p:sp>
        <p:nvSpPr>
          <p:cNvPr id="20" name="文本框 19"/>
          <p:cNvSpPr txBox="1"/>
          <p:nvPr/>
        </p:nvSpPr>
        <p:spPr>
          <a:xfrm>
            <a:off x="0" y="3906408"/>
            <a:ext cx="8142514"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---7.3 User annual total cost (UATC) </a:t>
            </a:r>
          </a:p>
        </p:txBody>
      </p:sp>
      <p:sp>
        <p:nvSpPr>
          <p:cNvPr id="21" name="文本框 20"/>
          <p:cNvSpPr txBox="1"/>
          <p:nvPr/>
        </p:nvSpPr>
        <p:spPr>
          <a:xfrm>
            <a:off x="457200" y="4457058"/>
            <a:ext cx="11734800" cy="1938992"/>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Wingdings" panose="05000000000000000000" pitchFamily="2" charset="2"/>
              <a:buChar char="p"/>
            </a:pPr>
            <a:r>
              <a:rPr lang="en-US" altLang="zh-CN" sz="2400" b="0" dirty="0"/>
              <a:t>The </a:t>
            </a:r>
            <a:r>
              <a:rPr lang="en-US" altLang="zh-CN" sz="2400" dirty="0">
                <a:solidFill>
                  <a:srgbClr val="FF0000"/>
                </a:solidFill>
              </a:rPr>
              <a:t>annual total economic cost</a:t>
            </a:r>
            <a:r>
              <a:rPr lang="en-US" altLang="zh-CN" sz="2400" b="0" dirty="0"/>
              <a:t> of voltage</a:t>
            </a:r>
            <a:r>
              <a:rPr lang="zh-CN" altLang="en-US" sz="2400" b="0" dirty="0"/>
              <a:t> </a:t>
            </a:r>
            <a:r>
              <a:rPr lang="en-US" altLang="zh-CN" sz="2400" b="0" dirty="0"/>
              <a:t>sag of users (UATC) includes: annual loss of economic activity interruption, annual loss of economic activity uninterrupted, annual cost of voltage sag monitoring project  and annual cost of voltage sag management project.</a:t>
            </a:r>
          </a:p>
          <a:p>
            <a:pPr marL="0" indent="0">
              <a:buNone/>
            </a:pPr>
            <a:endParaRPr lang="en-US" altLang="zh-CN" sz="2400" b="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39</a:t>
            </a:fld>
            <a:endParaRPr lang="en-US" dirty="0"/>
          </a:p>
        </p:txBody>
      </p:sp>
      <p:sp>
        <p:nvSpPr>
          <p:cNvPr id="6" name="Rectangle 2"/>
          <p:cNvSpPr txBox="1">
            <a:spLocks noChangeArrowheads="1"/>
          </p:cNvSpPr>
          <p:nvPr/>
        </p:nvSpPr>
        <p:spPr bwMode="auto">
          <a:xfrm>
            <a:off x="1524000" y="362200"/>
            <a:ext cx="11800114" cy="60824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zh-CN" sz="2800" kern="0" dirty="0">
                <a:solidFill>
                  <a:srgbClr val="003F7E"/>
                </a:solidFill>
                <a:ea typeface="+mj-ea"/>
              </a:rPr>
              <a:t>7. </a:t>
            </a:r>
            <a:r>
              <a:rPr lang="en-US" altLang="en-US" sz="2800" kern="0" dirty="0">
                <a:solidFill>
                  <a:srgbClr val="003F7E"/>
                </a:solidFill>
                <a:ea typeface="+mj-ea"/>
              </a:rPr>
              <a:t>The indexes of the cost and economic loss</a:t>
            </a:r>
            <a:endParaRPr lang="zh-CN" altLang="en-US" sz="2800" kern="0" dirty="0">
              <a:solidFill>
                <a:srgbClr val="003F7E"/>
              </a:solidFill>
              <a:ea typeface="+mj-ea"/>
            </a:endParaRPr>
          </a:p>
        </p:txBody>
      </p:sp>
      <p:sp>
        <p:nvSpPr>
          <p:cNvPr id="9" name="文本框 8"/>
          <p:cNvSpPr txBox="1"/>
          <p:nvPr/>
        </p:nvSpPr>
        <p:spPr>
          <a:xfrm>
            <a:off x="-1" y="1019294"/>
            <a:ext cx="8360229"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---7.4 Annual cost of the monitor project </a:t>
            </a:r>
          </a:p>
        </p:txBody>
      </p:sp>
      <p:sp>
        <p:nvSpPr>
          <p:cNvPr id="11" name="文本框 10"/>
          <p:cNvSpPr txBox="1"/>
          <p:nvPr/>
        </p:nvSpPr>
        <p:spPr>
          <a:xfrm>
            <a:off x="457200" y="1569944"/>
            <a:ext cx="11618686" cy="1569660"/>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Wingdings" panose="05000000000000000000" pitchFamily="2" charset="2"/>
              <a:buChar char="p"/>
            </a:pPr>
            <a:r>
              <a:rPr lang="en-US" altLang="zh-CN" sz="2400" b="0" dirty="0"/>
              <a:t>The annual value of monitoring cost is the sum of the initial cost, operation and maintenance cost and decommissioning and disposal cost of voltage sag monitoring within the life cycle of the user monitoring scheme.</a:t>
            </a:r>
            <a:endParaRPr lang="en-US" altLang="zh-CN" sz="2400" dirty="0"/>
          </a:p>
        </p:txBody>
      </p:sp>
      <p:sp>
        <p:nvSpPr>
          <p:cNvPr id="20" name="文本框 19"/>
          <p:cNvSpPr txBox="1"/>
          <p:nvPr/>
        </p:nvSpPr>
        <p:spPr>
          <a:xfrm>
            <a:off x="0" y="3477498"/>
            <a:ext cx="11959771" cy="523220"/>
          </a:xfrm>
          <a:prstGeom prst="rect">
            <a:avLst/>
          </a:prstGeom>
          <a:noFill/>
        </p:spPr>
        <p:txBody>
          <a:bodyPr wrap="square">
            <a:spAutoFit/>
          </a:bodyPr>
          <a:lstStyle/>
          <a:p>
            <a:pPr marL="0" indent="0">
              <a:buNone/>
            </a:pPr>
            <a:r>
              <a:rPr lang="en-US" altLang="zh-CN" sz="2800" b="1" kern="0" dirty="0">
                <a:solidFill>
                  <a:schemeClr val="tx2"/>
                </a:solidFill>
                <a:latin typeface="+mj-lt"/>
                <a:ea typeface="+mj-ea"/>
              </a:rPr>
              <a:t>---7.5 Annual cost of the mitigation project</a:t>
            </a:r>
          </a:p>
        </p:txBody>
      </p:sp>
      <p:sp>
        <p:nvSpPr>
          <p:cNvPr id="21" name="文本框 20"/>
          <p:cNvSpPr txBox="1"/>
          <p:nvPr/>
        </p:nvSpPr>
        <p:spPr>
          <a:xfrm>
            <a:off x="457201" y="4028148"/>
            <a:ext cx="11734800" cy="1938992"/>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Wingdings" panose="05000000000000000000" pitchFamily="2" charset="2"/>
              <a:buChar char="p"/>
            </a:pPr>
            <a:r>
              <a:rPr lang="en-US" altLang="zh-CN" sz="2400" b="0" dirty="0"/>
              <a:t>The </a:t>
            </a:r>
            <a:r>
              <a:rPr lang="en-US" altLang="zh-CN" sz="2400" dirty="0">
                <a:solidFill>
                  <a:srgbClr val="FF0000"/>
                </a:solidFill>
              </a:rPr>
              <a:t>annual value of mitigation cost </a:t>
            </a:r>
            <a:r>
              <a:rPr lang="en-US" altLang="zh-CN" sz="2400" b="0" dirty="0"/>
              <a:t>is the sum of the annual value of the initial cost of voltage sag mitigation, operation and maintenance cost and decommissioning disposal cost in the life cycle of the user governance scheme</a:t>
            </a:r>
          </a:p>
          <a:p>
            <a:pPr marL="0" indent="0">
              <a:buNone/>
            </a:pPr>
            <a:endParaRPr lang="en-US" altLang="zh-CN" sz="24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4092" y="320674"/>
            <a:ext cx="11066780" cy="1143000"/>
          </a:xfrm>
        </p:spPr>
        <p:txBody>
          <a:bodyPr/>
          <a:lstStyle/>
          <a:p>
            <a:r>
              <a:rPr lang="en-US" dirty="0"/>
              <a:t>Roll call of Entities for P2938</a:t>
            </a:r>
          </a:p>
        </p:txBody>
      </p:sp>
      <p:sp>
        <p:nvSpPr>
          <p:cNvPr id="7" name="Slide Number Placeholder 6"/>
          <p:cNvSpPr>
            <a:spLocks noGrp="1"/>
          </p:cNvSpPr>
          <p:nvPr>
            <p:ph type="sldNum" sz="quarter" idx="11"/>
          </p:nvPr>
        </p:nvSpPr>
        <p:spPr/>
        <p:txBody>
          <a:bodyPr/>
          <a:lstStyle/>
          <a:p>
            <a:pPr>
              <a:defRPr/>
            </a:pPr>
            <a:fld id="{F8F618D0-2B88-4E97-8789-513F0398ECBB}" type="slidenum">
              <a:rPr lang="en-US" smtClean="0"/>
              <a:t>4</a:t>
            </a:fld>
            <a:endParaRPr lang="en-US" dirty="0"/>
          </a:p>
        </p:txBody>
      </p:sp>
      <p:sp>
        <p:nvSpPr>
          <p:cNvPr id="100" name="文本框 99"/>
          <p:cNvSpPr txBox="1"/>
          <p:nvPr/>
        </p:nvSpPr>
        <p:spPr>
          <a:xfrm>
            <a:off x="1092590" y="1463674"/>
            <a:ext cx="10968111" cy="5842497"/>
          </a:xfrm>
          <a:prstGeom prst="rect">
            <a:avLst/>
          </a:prstGeom>
          <a:noFill/>
          <a:ln w="9525">
            <a:noFill/>
          </a:ln>
        </p:spPr>
        <p:txBody>
          <a:bodyPr wrap="square">
            <a:spAutoFit/>
          </a:bodyPr>
          <a:lstStyle/>
          <a:p>
            <a:pPr marL="342900" indent="-342900">
              <a:lnSpc>
                <a:spcPct val="150000"/>
              </a:lnSpc>
              <a:buAutoNum type="arabicPeriod"/>
            </a:pPr>
            <a:r>
              <a:rPr lang="en-US" sz="2800" b="0" dirty="0">
                <a:solidFill>
                  <a:srgbClr val="333333"/>
                </a:solidFill>
                <a:latin typeface="Calibri" panose="020F0502020204030204" pitchFamily="34" charset="0"/>
                <a:ea typeface="宋体" panose="02010600030101010101" pitchFamily="2" charset="-122"/>
              </a:rPr>
              <a:t>State Grid Corporation of China (DR: Pan Hu)</a:t>
            </a:r>
          </a:p>
          <a:p>
            <a:pPr marL="342900" indent="-342900">
              <a:lnSpc>
                <a:spcPct val="150000"/>
              </a:lnSpc>
              <a:buFontTx/>
              <a:buAutoNum type="arabicPeriod"/>
            </a:pPr>
            <a:r>
              <a:rPr lang="en-US" sz="2800" b="0" dirty="0">
                <a:solidFill>
                  <a:srgbClr val="333333"/>
                </a:solidFill>
                <a:latin typeface="Calibri" panose="020F0502020204030204" pitchFamily="34" charset="0"/>
                <a:ea typeface="宋体" panose="02010600030101010101" pitchFamily="2" charset="-122"/>
              </a:rPr>
              <a:t>China Southern Power Grid C</a:t>
            </a:r>
            <a:r>
              <a:rPr lang="en-US" altLang="zh-CN" sz="2800" b="0" dirty="0">
                <a:solidFill>
                  <a:srgbClr val="333333"/>
                </a:solidFill>
                <a:latin typeface="Calibri" panose="020F0502020204030204" pitchFamily="34" charset="0"/>
                <a:ea typeface="宋体" panose="02010600030101010101" pitchFamily="2" charset="-122"/>
              </a:rPr>
              <a:t>o., Ltd.</a:t>
            </a:r>
            <a:r>
              <a:rPr lang="en-US" sz="2800" b="0" dirty="0">
                <a:solidFill>
                  <a:srgbClr val="333333"/>
                </a:solidFill>
                <a:latin typeface="Calibri" panose="020F0502020204030204" pitchFamily="34" charset="0"/>
                <a:ea typeface="宋体" panose="02010600030101010101" pitchFamily="2" charset="-122"/>
              </a:rPr>
              <a:t> </a:t>
            </a:r>
            <a:r>
              <a:rPr lang="en-US" altLang="zh-CN" sz="2800" b="0" dirty="0">
                <a:solidFill>
                  <a:srgbClr val="333333"/>
                </a:solidFill>
                <a:latin typeface="Calibri" panose="020F0502020204030204" pitchFamily="34" charset="0"/>
                <a:ea typeface="宋体" panose="02010600030101010101" pitchFamily="2" charset="-122"/>
              </a:rPr>
              <a:t>(DR:  </a:t>
            </a:r>
            <a:r>
              <a:rPr lang="en-US" altLang="zh-CN" sz="2800" b="0" dirty="0" err="1">
                <a:solidFill>
                  <a:srgbClr val="333333"/>
                </a:solidFill>
                <a:latin typeface="Calibri" panose="020F0502020204030204" pitchFamily="34" charset="0"/>
                <a:ea typeface="宋体" panose="02010600030101010101" pitchFamily="2" charset="-122"/>
              </a:rPr>
              <a:t>Ke</a:t>
            </a:r>
            <a:r>
              <a:rPr lang="en-US" altLang="zh-CN" sz="2800" b="0" dirty="0">
                <a:solidFill>
                  <a:srgbClr val="333333"/>
                </a:solidFill>
                <a:latin typeface="Calibri" panose="020F0502020204030204" pitchFamily="34" charset="0"/>
                <a:ea typeface="宋体" panose="02010600030101010101" pitchFamily="2" charset="-122"/>
              </a:rPr>
              <a:t> Zhou)</a:t>
            </a:r>
            <a:endParaRPr lang="en-US" sz="2800" b="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dirty="0">
                <a:solidFill>
                  <a:srgbClr val="333333"/>
                </a:solidFill>
                <a:latin typeface="Calibri" panose="020F0502020204030204" pitchFamily="34" charset="0"/>
                <a:ea typeface="宋体" panose="02010600030101010101" pitchFamily="2" charset="-122"/>
              </a:rPr>
              <a:t>Schneider Electric</a:t>
            </a:r>
            <a:r>
              <a:rPr lang="en-US" altLang="zh-CN" sz="2800" b="0" dirty="0">
                <a:solidFill>
                  <a:srgbClr val="333333"/>
                </a:solidFill>
                <a:latin typeface="Calibri" panose="020F0502020204030204" pitchFamily="34" charset="0"/>
                <a:ea typeface="宋体" panose="02010600030101010101" pitchFamily="2" charset="-122"/>
              </a:rPr>
              <a:t>(DR: Daniel Sabin)</a:t>
            </a:r>
            <a:endParaRPr lang="en-US" sz="280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dirty="0">
                <a:solidFill>
                  <a:srgbClr val="333333"/>
                </a:solidFill>
                <a:latin typeface="Calibri" panose="020F0502020204030204" pitchFamily="34" charset="0"/>
                <a:ea typeface="宋体" panose="02010600030101010101" pitchFamily="2" charset="-122"/>
              </a:rPr>
              <a:t>US-based Electric Power Research Institute</a:t>
            </a:r>
            <a:r>
              <a:rPr lang="en-US" altLang="zh-CN" sz="2800" b="0" dirty="0">
                <a:solidFill>
                  <a:srgbClr val="333333"/>
                </a:solidFill>
                <a:latin typeface="Calibri" panose="020F0502020204030204" pitchFamily="34" charset="0"/>
                <a:ea typeface="宋体" panose="02010600030101010101" pitchFamily="2" charset="-122"/>
              </a:rPr>
              <a:t>(DR: Mark Stephens)</a:t>
            </a:r>
            <a:endParaRPr lang="en-US" sz="280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dirty="0">
                <a:solidFill>
                  <a:srgbClr val="333333"/>
                </a:solidFill>
                <a:latin typeface="Calibri" panose="020F0502020204030204" pitchFamily="34" charset="0"/>
                <a:ea typeface="宋体" panose="02010600030101010101" pitchFamily="2" charset="-122"/>
              </a:rPr>
              <a:t>Sichuan University</a:t>
            </a:r>
            <a:r>
              <a:rPr lang="en-US" altLang="zh-CN" sz="2800" b="0" dirty="0">
                <a:solidFill>
                  <a:srgbClr val="333333"/>
                </a:solidFill>
                <a:latin typeface="Calibri" panose="020F0502020204030204" pitchFamily="34" charset="0"/>
                <a:ea typeface="宋体" panose="02010600030101010101" pitchFamily="2" charset="-122"/>
              </a:rPr>
              <a:t>(DR: Ying Wang)</a:t>
            </a:r>
            <a:endParaRPr lang="en-US" sz="2800" b="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b="0" dirty="0">
                <a:solidFill>
                  <a:srgbClr val="333333"/>
                </a:solidFill>
                <a:latin typeface="Calibri" panose="020F0502020204030204" pitchFamily="34" charset="0"/>
                <a:ea typeface="宋体" panose="02010600030101010101" pitchFamily="2" charset="-122"/>
              </a:rPr>
              <a:t>Huazhong University of Science and Technology</a:t>
            </a:r>
            <a:r>
              <a:rPr lang="en-US" altLang="zh-CN" sz="2800" b="0" dirty="0">
                <a:solidFill>
                  <a:srgbClr val="333333"/>
                </a:solidFill>
                <a:latin typeface="Calibri" panose="020F0502020204030204" pitchFamily="34" charset="0"/>
                <a:ea typeface="宋体" panose="02010600030101010101" pitchFamily="2" charset="-122"/>
              </a:rPr>
              <a:t>(DR: Yan Li)</a:t>
            </a:r>
            <a:endParaRPr lang="en-US" sz="2800" b="0" dirty="0">
              <a:solidFill>
                <a:srgbClr val="333333"/>
              </a:solidFill>
              <a:latin typeface="Calibri" panose="020F0502020204030204" pitchFamily="34" charset="0"/>
              <a:ea typeface="宋体" panose="02010600030101010101" pitchFamily="2" charset="-122"/>
            </a:endParaRPr>
          </a:p>
          <a:p>
            <a:pPr marL="342900" indent="-342900">
              <a:lnSpc>
                <a:spcPct val="150000"/>
              </a:lnSpc>
              <a:buFontTx/>
              <a:buAutoNum type="arabicPeriod"/>
            </a:pPr>
            <a:r>
              <a:rPr lang="en-US" sz="2800" b="0" dirty="0">
                <a:solidFill>
                  <a:srgbClr val="333333"/>
                </a:solidFill>
                <a:latin typeface="Calibri" panose="020F0502020204030204" pitchFamily="34" charset="0"/>
                <a:ea typeface="宋体" panose="02010600030101010101" pitchFamily="2" charset="-122"/>
              </a:rPr>
              <a:t> </a:t>
            </a:r>
            <a:r>
              <a:rPr lang="en-US" sz="2800" b="0" dirty="0" err="1">
                <a:solidFill>
                  <a:srgbClr val="333333"/>
                </a:solidFill>
                <a:latin typeface="Calibri" panose="020F0502020204030204" pitchFamily="34" charset="0"/>
                <a:ea typeface="宋体" panose="02010600030101010101" pitchFamily="2" charset="-122"/>
              </a:rPr>
              <a:t>Ceiec</a:t>
            </a:r>
            <a:r>
              <a:rPr lang="en-US" sz="2800" b="0" dirty="0">
                <a:solidFill>
                  <a:srgbClr val="333333"/>
                </a:solidFill>
                <a:latin typeface="Calibri" panose="020F0502020204030204" pitchFamily="34" charset="0"/>
                <a:ea typeface="宋体" panose="02010600030101010101" pitchFamily="2" charset="-122"/>
              </a:rPr>
              <a:t> Electric Technology Inc</a:t>
            </a:r>
            <a:r>
              <a:rPr lang="en-US" altLang="zh-CN" sz="2800" b="0" dirty="0">
                <a:solidFill>
                  <a:srgbClr val="333333"/>
                </a:solidFill>
                <a:latin typeface="Calibri" panose="020F0502020204030204" pitchFamily="34" charset="0"/>
                <a:ea typeface="宋体" panose="02010600030101010101" pitchFamily="2" charset="-122"/>
              </a:rPr>
              <a:t>(DR:</a:t>
            </a:r>
            <a:r>
              <a:rPr lang="en-US" altLang="zh-CN" sz="2800" dirty="0">
                <a:solidFill>
                  <a:srgbClr val="333333"/>
                </a:solidFill>
                <a:latin typeface="Calibri" panose="020F0502020204030204" pitchFamily="34" charset="0"/>
                <a:ea typeface="宋体" panose="02010600030101010101" pitchFamily="2" charset="-122"/>
              </a:rPr>
              <a:t> Xin Wang)</a:t>
            </a:r>
          </a:p>
          <a:p>
            <a:pPr marL="342900" indent="-342900">
              <a:lnSpc>
                <a:spcPct val="150000"/>
              </a:lnSpc>
              <a:buFontTx/>
              <a:buAutoNum type="arabicPeriod"/>
            </a:pPr>
            <a:r>
              <a:rPr lang="en-US" altLang="zh-CN" sz="2800" b="0" dirty="0">
                <a:solidFill>
                  <a:srgbClr val="333333"/>
                </a:solidFill>
                <a:latin typeface="Calibri" panose="020F0502020204030204" pitchFamily="34" charset="0"/>
                <a:ea typeface="宋体" panose="02010600030101010101" pitchFamily="2" charset="-122"/>
              </a:rPr>
              <a:t>North China Electric Power University(DR: Shun Tao)</a:t>
            </a:r>
            <a:endParaRPr lang="en-US" sz="2800" b="0" dirty="0">
              <a:solidFill>
                <a:srgbClr val="333333"/>
              </a:solidFill>
              <a:latin typeface="Calibri" panose="020F0502020204030204" pitchFamily="34" charset="0"/>
              <a:ea typeface="宋体" panose="02010600030101010101" pitchFamily="2" charset="-122"/>
            </a:endParaRPr>
          </a:p>
          <a:p>
            <a:pPr marL="342900" indent="-342900">
              <a:lnSpc>
                <a:spcPct val="150000"/>
              </a:lnSpc>
              <a:buAutoNum type="arabicPeriod"/>
            </a:pPr>
            <a:endParaRPr lang="en-US" sz="2800" b="0" dirty="0">
              <a:solidFill>
                <a:srgbClr val="333333"/>
              </a:solidFill>
              <a:latin typeface="Calibri" panose="020F0502020204030204" pitchFamily="34" charset="0"/>
              <a:ea typeface="宋体" panose="02010600030101010101" pitchFamily="2" charset="-122"/>
            </a:endParaRPr>
          </a:p>
        </p:txBody>
      </p:sp>
      <p:sp>
        <p:nvSpPr>
          <p:cNvPr id="8" name="文本框 7">
            <a:extLst>
              <a:ext uri="{FF2B5EF4-FFF2-40B4-BE49-F238E27FC236}">
                <a16:creationId xmlns:a16="http://schemas.microsoft.com/office/drawing/2014/main" id="{2CBDC2D9-8893-459C-B657-BE3DE45441F3}"/>
              </a:ext>
            </a:extLst>
          </p:cNvPr>
          <p:cNvSpPr txBox="1"/>
          <p:nvPr/>
        </p:nvSpPr>
        <p:spPr>
          <a:xfrm>
            <a:off x="1092590" y="1170653"/>
            <a:ext cx="6096000" cy="461665"/>
          </a:xfrm>
          <a:prstGeom prst="rect">
            <a:avLst/>
          </a:prstGeom>
          <a:noFill/>
        </p:spPr>
        <p:txBody>
          <a:bodyPr wrap="square">
            <a:spAutoFit/>
          </a:bodyPr>
          <a:lstStyle/>
          <a:p>
            <a:r>
              <a:rPr kumimoji="0" lang="en-US" altLang="zh-CN" b="1" i="0" u="none" strike="noStrike" kern="0" cap="none" spc="0" normalizeH="0" baseline="0" noProof="0" dirty="0">
                <a:ln>
                  <a:noFill/>
                </a:ln>
                <a:effectLst/>
                <a:uLnTx/>
                <a:uFillTx/>
                <a:latin typeface="Verdana"/>
                <a:ea typeface="MS PGothic" panose="020B0600070205080204" charset="-128"/>
              </a:rPr>
              <a:t>Working Group member </a:t>
            </a:r>
            <a:endParaRPr lang="zh-CN" altLang="en-US" sz="1800" dirty="0"/>
          </a:p>
        </p:txBody>
      </p:sp>
    </p:spTree>
    <p:extLst>
      <p:ext uri="{BB962C8B-B14F-4D97-AF65-F5344CB8AC3E}">
        <p14:creationId xmlns:p14="http://schemas.microsoft.com/office/powerpoint/2010/main" val="12750723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40</a:t>
            </a:fld>
            <a:endParaRPr lang="en-US" dirty="0"/>
          </a:p>
        </p:txBody>
      </p:sp>
      <p:sp>
        <p:nvSpPr>
          <p:cNvPr id="6" name="Rectangle 2"/>
          <p:cNvSpPr txBox="1">
            <a:spLocks noChangeArrowheads="1"/>
          </p:cNvSpPr>
          <p:nvPr/>
        </p:nvSpPr>
        <p:spPr bwMode="auto">
          <a:xfrm>
            <a:off x="1524000" y="362200"/>
            <a:ext cx="11800114" cy="608240"/>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zh-CN" sz="2800" kern="0" dirty="0">
                <a:solidFill>
                  <a:srgbClr val="003F7E"/>
                </a:solidFill>
                <a:ea typeface="+mj-ea"/>
              </a:rPr>
              <a:t>7. </a:t>
            </a:r>
            <a:r>
              <a:rPr lang="en-US" altLang="en-US" sz="2800" kern="0" dirty="0">
                <a:solidFill>
                  <a:srgbClr val="003F7E"/>
                </a:solidFill>
                <a:ea typeface="+mj-ea"/>
              </a:rPr>
              <a:t>The indexes of the cost and economic loss</a:t>
            </a:r>
            <a:endParaRPr lang="zh-CN" altLang="en-US" sz="2800" kern="0" dirty="0">
              <a:solidFill>
                <a:srgbClr val="003F7E"/>
              </a:solidFill>
              <a:ea typeface="+mj-ea"/>
            </a:endParaRPr>
          </a:p>
        </p:txBody>
      </p:sp>
      <p:sp>
        <p:nvSpPr>
          <p:cNvPr id="9" name="文本框 8"/>
          <p:cNvSpPr txBox="1"/>
          <p:nvPr/>
        </p:nvSpPr>
        <p:spPr>
          <a:xfrm>
            <a:off x="-1" y="1019294"/>
            <a:ext cx="13048344" cy="492443"/>
          </a:xfrm>
          <a:prstGeom prst="rect">
            <a:avLst/>
          </a:prstGeom>
          <a:noFill/>
        </p:spPr>
        <p:txBody>
          <a:bodyPr wrap="square">
            <a:spAutoFit/>
          </a:bodyPr>
          <a:lstStyle/>
          <a:p>
            <a:pPr marL="0" indent="0">
              <a:buNone/>
            </a:pPr>
            <a:r>
              <a:rPr lang="en-US" altLang="zh-CN" sz="2600" b="1" kern="0" dirty="0">
                <a:solidFill>
                  <a:schemeClr val="tx2"/>
                </a:solidFill>
                <a:latin typeface="+mj-lt"/>
                <a:ea typeface="+mj-ea"/>
              </a:rPr>
              <a:t>---7.6 Economic loss evaluation for single trip of industry process</a:t>
            </a:r>
          </a:p>
        </p:txBody>
      </p:sp>
      <p:sp>
        <p:nvSpPr>
          <p:cNvPr id="11" name="文本框 10"/>
          <p:cNvSpPr txBox="1"/>
          <p:nvPr/>
        </p:nvSpPr>
        <p:spPr>
          <a:xfrm>
            <a:off x="457200" y="1569944"/>
            <a:ext cx="11618686" cy="830997"/>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Wingdings" panose="05000000000000000000" pitchFamily="2" charset="2"/>
              <a:buChar char="p"/>
            </a:pPr>
            <a:r>
              <a:rPr lang="en-US" altLang="zh-CN" sz="2400" b="0" dirty="0"/>
              <a:t>The sum of </a:t>
            </a:r>
            <a:r>
              <a:rPr lang="en-US" altLang="zh-CN" sz="2400" dirty="0">
                <a:solidFill>
                  <a:srgbClr val="FF0000"/>
                </a:solidFill>
              </a:rPr>
              <a:t>direct economic loss and indirect economic loss </a:t>
            </a:r>
            <a:r>
              <a:rPr lang="en-US" altLang="zh-CN" sz="2400" b="0" dirty="0"/>
              <a:t>due to </a:t>
            </a:r>
            <a:r>
              <a:rPr lang="en-US" altLang="zh-CN" sz="2400" dirty="0">
                <a:solidFill>
                  <a:srgbClr val="FF0000"/>
                </a:solidFill>
              </a:rPr>
              <a:t>a single trip</a:t>
            </a:r>
            <a:r>
              <a:rPr lang="en-US" altLang="zh-CN" sz="2400" b="0" dirty="0"/>
              <a:t> of industry process.</a:t>
            </a:r>
            <a:endParaRPr lang="en-US" altLang="zh-CN" sz="2400" dirty="0"/>
          </a:p>
        </p:txBody>
      </p:sp>
      <p:sp>
        <p:nvSpPr>
          <p:cNvPr id="20" name="文本框 19"/>
          <p:cNvSpPr txBox="1"/>
          <p:nvPr/>
        </p:nvSpPr>
        <p:spPr>
          <a:xfrm>
            <a:off x="0" y="3477498"/>
            <a:ext cx="11959771" cy="492443"/>
          </a:xfrm>
          <a:prstGeom prst="rect">
            <a:avLst/>
          </a:prstGeom>
          <a:noFill/>
        </p:spPr>
        <p:txBody>
          <a:bodyPr wrap="square">
            <a:spAutoFit/>
          </a:bodyPr>
          <a:lstStyle>
            <a:defPPr>
              <a:defRPr lang="en-US"/>
            </a:defPPr>
            <a:lvl1pPr marL="0" indent="0">
              <a:buNone/>
              <a:defRPr sz="2600" b="1" kern="0">
                <a:solidFill>
                  <a:schemeClr val="tx2"/>
                </a:solidFill>
                <a:latin typeface="+mj-lt"/>
                <a:ea typeface="+mj-ea"/>
              </a:defRPr>
            </a:lvl1pPr>
          </a:lstStyle>
          <a:p>
            <a:r>
              <a:rPr lang="en-US" altLang="zh-CN" dirty="0"/>
              <a:t>---7.7 Annual economic loss evaluation for industry process</a:t>
            </a:r>
          </a:p>
        </p:txBody>
      </p:sp>
      <p:sp>
        <p:nvSpPr>
          <p:cNvPr id="21" name="文本框 20"/>
          <p:cNvSpPr txBox="1"/>
          <p:nvPr/>
        </p:nvSpPr>
        <p:spPr>
          <a:xfrm>
            <a:off x="457201" y="4028148"/>
            <a:ext cx="11734800" cy="1200329"/>
          </a:xfrm>
          <a:prstGeom prst="rect">
            <a:avLst/>
          </a:prstGeom>
          <a:noFill/>
        </p:spPr>
        <p:txBody>
          <a:bodyPr wrap="square" rtlCol="0">
            <a:spAutoFit/>
          </a:bodyPr>
          <a:lstStyle>
            <a:defPPr>
              <a:defRPr lang="en-US"/>
            </a:defPPr>
            <a:lvl1pPr marL="342900" indent="-342900">
              <a:buFont typeface="Wingdings" panose="05000000000000000000" pitchFamily="2" charset="2"/>
              <a:buChar char="Ø"/>
              <a:defRPr sz="2000" b="1">
                <a:latin typeface="+mn-lt"/>
                <a:ea typeface="+mj-ea"/>
                <a:cs typeface="+mn-cs"/>
              </a:defRPr>
            </a:lvl1pPr>
          </a:lstStyle>
          <a:p>
            <a:pPr>
              <a:buFont typeface="Wingdings" panose="05000000000000000000" pitchFamily="2" charset="2"/>
              <a:buChar char="p"/>
            </a:pPr>
            <a:r>
              <a:rPr lang="en-US" altLang="zh-CN" sz="2400" b="0" dirty="0"/>
              <a:t>Count </a:t>
            </a:r>
            <a:r>
              <a:rPr lang="en-US" altLang="zh-CN" sz="2400" dirty="0">
                <a:solidFill>
                  <a:srgbClr val="FF0000"/>
                </a:solidFill>
              </a:rPr>
              <a:t>the sum of economic losses</a:t>
            </a:r>
            <a:r>
              <a:rPr lang="en-US" altLang="zh-CN" sz="2400" b="0" dirty="0"/>
              <a:t> of all voltage sag events of industrial users </a:t>
            </a:r>
            <a:r>
              <a:rPr lang="en-US" altLang="zh-CN" sz="2400" dirty="0">
                <a:solidFill>
                  <a:srgbClr val="FF0000"/>
                </a:solidFill>
              </a:rPr>
              <a:t>in one year</a:t>
            </a:r>
            <a:r>
              <a:rPr lang="en-US" altLang="zh-CN" sz="2400" b="0" dirty="0"/>
              <a:t>.</a:t>
            </a:r>
          </a:p>
          <a:p>
            <a:pPr marL="0" indent="0">
              <a:buNone/>
            </a:pPr>
            <a:endParaRPr lang="en-US" altLang="zh-CN" sz="2400" b="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D8064FCB-C59F-457F-AA62-596A927C9BFD}"/>
              </a:ext>
            </a:extLst>
          </p:cNvPr>
          <p:cNvSpPr>
            <a:spLocks noGrp="1"/>
          </p:cNvSpPr>
          <p:nvPr>
            <p:ph type="sldNum" sz="quarter" idx="11"/>
          </p:nvPr>
        </p:nvSpPr>
        <p:spPr/>
        <p:txBody>
          <a:bodyPr/>
          <a:lstStyle/>
          <a:p>
            <a:pPr>
              <a:defRPr/>
            </a:pPr>
            <a:fld id="{A5B1E9C8-DB28-4CE8-909B-C1EAE1CB45AD}" type="slidenum">
              <a:rPr lang="en-US" smtClean="0"/>
              <a:t>41</a:t>
            </a:fld>
            <a:endParaRPr lang="en-US" dirty="0"/>
          </a:p>
        </p:txBody>
      </p:sp>
      <p:sp>
        <p:nvSpPr>
          <p:cNvPr id="5" name="矩形: 圆角 4">
            <a:extLst>
              <a:ext uri="{FF2B5EF4-FFF2-40B4-BE49-F238E27FC236}">
                <a16:creationId xmlns:a16="http://schemas.microsoft.com/office/drawing/2014/main" id="{1F471CC7-13C8-41AD-ADD2-8EF7703DF565}"/>
              </a:ext>
            </a:extLst>
          </p:cNvPr>
          <p:cNvSpPr/>
          <p:nvPr/>
        </p:nvSpPr>
        <p:spPr>
          <a:xfrm rot="10800000">
            <a:off x="-8137" y="4671188"/>
            <a:ext cx="6191893" cy="463850"/>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6" name="矩形: 圆角 5">
            <a:extLst>
              <a:ext uri="{FF2B5EF4-FFF2-40B4-BE49-F238E27FC236}">
                <a16:creationId xmlns:a16="http://schemas.microsoft.com/office/drawing/2014/main" id="{926013F4-02C9-4CFB-8D8E-C09B642C6F05}"/>
              </a:ext>
            </a:extLst>
          </p:cNvPr>
          <p:cNvSpPr/>
          <p:nvPr/>
        </p:nvSpPr>
        <p:spPr>
          <a:xfrm rot="10800000">
            <a:off x="-8137" y="3165669"/>
            <a:ext cx="6191893" cy="463850"/>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7" name="Slide Number Placeholder 6">
            <a:extLst>
              <a:ext uri="{FF2B5EF4-FFF2-40B4-BE49-F238E27FC236}">
                <a16:creationId xmlns:a16="http://schemas.microsoft.com/office/drawing/2014/main" id="{BEC533B5-D0DC-4EA1-8BE8-6CE0193F7B87}"/>
              </a:ext>
            </a:extLst>
          </p:cNvPr>
          <p:cNvSpPr txBox="1">
            <a:spLocks/>
          </p:cNvSpPr>
          <p:nvPr/>
        </p:nvSpPr>
        <p:spPr>
          <a:xfrm>
            <a:off x="-95892" y="6060058"/>
            <a:ext cx="914400" cy="365125"/>
          </a:xfrm>
          <a:prstGeom prst="rect">
            <a:avLst/>
          </a:prstGeom>
        </p:spPr>
        <p:txBody>
          <a:bodyPr vert="horz" wrap="square" lIns="91440" tIns="45720" rIns="91440" bIns="45720" numCol="1" anchor="ctr" anchorCtr="0" compatLnSpc="1"/>
          <a:lstStyle>
            <a:defPPr>
              <a:defRPr lang="en-US"/>
            </a:defPPr>
            <a:lvl1pPr algn="l" rtl="0" eaLnBrk="0" fontAlgn="base" hangingPunct="0">
              <a:spcBef>
                <a:spcPct val="0"/>
              </a:spcBef>
              <a:spcAft>
                <a:spcPct val="0"/>
              </a:spcAft>
              <a:defRPr sz="1000" kern="1200">
                <a:solidFill>
                  <a:srgbClr val="898989"/>
                </a:solidFill>
                <a:latin typeface="Arial" panose="020B0604020202020204" pitchFamily="34" charset="0"/>
                <a:ea typeface="MS PGothic" panose="020B060007020508020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2pPr>
            <a:lvl3pPr marL="9144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3pPr>
            <a:lvl4pPr marL="13716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4pPr>
            <a:lvl5pPr marL="1828800" algn="l" rtl="0" fontAlgn="base">
              <a:spcBef>
                <a:spcPct val="0"/>
              </a:spcBef>
              <a:spcAft>
                <a:spcPct val="0"/>
              </a:spcAft>
              <a:defRPr sz="2400" kern="1200">
                <a:solidFill>
                  <a:schemeClr val="tx1"/>
                </a:solidFill>
                <a:latin typeface="Arial" panose="020B0604020202020204" pitchFamily="34" charset="0"/>
                <a:ea typeface="MS PGothic" panose="020B0600070205080204" charset="-128"/>
                <a:cs typeface="MS PGothic" panose="020B0600070205080204" charset="-128"/>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charset="-128"/>
                <a:cs typeface="MS PGothic" panose="020B0600070205080204" charset="-128"/>
              </a:defRPr>
            </a:lvl9pPr>
          </a:lstStyle>
          <a:p>
            <a:pPr>
              <a:defRPr/>
            </a:pPr>
            <a:fld id="{F8F618D0-2B88-4E97-8789-513F0398ECBB}" type="slidenum">
              <a:rPr lang="en-US" smtClean="0"/>
              <a:pPr>
                <a:defRPr/>
              </a:pPr>
              <a:t>41</a:t>
            </a:fld>
            <a:endParaRPr lang="en-US" dirty="0"/>
          </a:p>
        </p:txBody>
      </p:sp>
      <p:sp>
        <p:nvSpPr>
          <p:cNvPr id="8" name="Rectangle 2">
            <a:extLst>
              <a:ext uri="{FF2B5EF4-FFF2-40B4-BE49-F238E27FC236}">
                <a16:creationId xmlns:a16="http://schemas.microsoft.com/office/drawing/2014/main" id="{77A49909-1EA5-4D5A-81E8-640C01FBF442}"/>
              </a:ext>
            </a:extLst>
          </p:cNvPr>
          <p:cNvSpPr txBox="1">
            <a:spLocks noChangeArrowheads="1"/>
          </p:cNvSpPr>
          <p:nvPr/>
        </p:nvSpPr>
        <p:spPr bwMode="auto">
          <a:xfrm>
            <a:off x="1569714" y="320876"/>
            <a:ext cx="8563428" cy="535967"/>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8. Evaluation methods for economic loss</a:t>
            </a:r>
            <a:endParaRPr lang="zh-CN" altLang="en-US" sz="2800" kern="0" dirty="0">
              <a:solidFill>
                <a:srgbClr val="003F7E"/>
              </a:solidFill>
              <a:ea typeface="+mj-ea"/>
            </a:endParaRPr>
          </a:p>
        </p:txBody>
      </p:sp>
      <p:sp>
        <p:nvSpPr>
          <p:cNvPr id="9" name="矩形: 圆角 8">
            <a:extLst>
              <a:ext uri="{FF2B5EF4-FFF2-40B4-BE49-F238E27FC236}">
                <a16:creationId xmlns:a16="http://schemas.microsoft.com/office/drawing/2014/main" id="{9424B5EF-421C-4F76-B37B-F028841B67D7}"/>
              </a:ext>
            </a:extLst>
          </p:cNvPr>
          <p:cNvSpPr/>
          <p:nvPr/>
        </p:nvSpPr>
        <p:spPr>
          <a:xfrm rot="10800000">
            <a:off x="-2" y="972958"/>
            <a:ext cx="6629401" cy="463850"/>
          </a:xfrm>
          <a:prstGeom prst="roundRect">
            <a:avLst>
              <a:gd name="adj" fmla="val 35162"/>
            </a:avLst>
          </a:pr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a:lstStyle/>
          <a:p>
            <a:endParaRPr lang="zh-CN" altLang="en-US" dirty="0"/>
          </a:p>
        </p:txBody>
      </p:sp>
      <p:sp>
        <p:nvSpPr>
          <p:cNvPr id="10" name="矩形: 圆角 4">
            <a:extLst>
              <a:ext uri="{FF2B5EF4-FFF2-40B4-BE49-F238E27FC236}">
                <a16:creationId xmlns:a16="http://schemas.microsoft.com/office/drawing/2014/main" id="{46733881-2C4E-4F75-B434-EF14FE37802B}"/>
              </a:ext>
            </a:extLst>
          </p:cNvPr>
          <p:cNvSpPr txBox="1"/>
          <p:nvPr/>
        </p:nvSpPr>
        <p:spPr>
          <a:xfrm>
            <a:off x="1" y="1011092"/>
            <a:ext cx="6760520" cy="345097"/>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p>
            <a:pPr marL="0" lvl="0" indent="0" algn="ctr" defTabSz="1244600" rtl="0">
              <a:lnSpc>
                <a:spcPct val="90000"/>
              </a:lnSpc>
              <a:spcBef>
                <a:spcPct val="0"/>
              </a:spcBef>
              <a:spcAft>
                <a:spcPct val="35000"/>
              </a:spcAft>
              <a:buNone/>
            </a:pPr>
            <a:r>
              <a:rPr lang="en-US" altLang="en-US" sz="2000" b="1" dirty="0">
                <a:solidFill>
                  <a:srgbClr val="003F7E"/>
                </a:solidFill>
                <a:ea typeface="+mj-ea"/>
              </a:rPr>
              <a:t> 8.1 Equipment life cycle cost analysis (LCC)</a:t>
            </a:r>
            <a:endParaRPr lang="en-US" altLang="zh-CN" sz="2000" b="1" kern="1200" dirty="0">
              <a:solidFill>
                <a:schemeClr val="tx2"/>
              </a:solidFill>
            </a:endParaRPr>
          </a:p>
        </p:txBody>
      </p:sp>
      <p:sp>
        <p:nvSpPr>
          <p:cNvPr id="11" name="矩形: 圆角 4">
            <a:extLst>
              <a:ext uri="{FF2B5EF4-FFF2-40B4-BE49-F238E27FC236}">
                <a16:creationId xmlns:a16="http://schemas.microsoft.com/office/drawing/2014/main" id="{F135DF27-2D20-466E-B2B6-61274841190E}"/>
              </a:ext>
            </a:extLst>
          </p:cNvPr>
          <p:cNvSpPr txBox="1"/>
          <p:nvPr/>
        </p:nvSpPr>
        <p:spPr>
          <a:xfrm>
            <a:off x="-182798" y="3146879"/>
            <a:ext cx="5922399" cy="48421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defPPr>
              <a:defRPr lang="en-US"/>
            </a:defPPr>
            <a:lvl1pPr marL="0" lvl="0" indent="0" algn="ctr" defTabSz="1244600">
              <a:lnSpc>
                <a:spcPct val="90000"/>
              </a:lnSpc>
              <a:spcAft>
                <a:spcPct val="35000"/>
              </a:spcAft>
              <a:buNone/>
              <a:defRPr sz="2000" b="1">
                <a:solidFill>
                  <a:srgbClr val="003F7E"/>
                </a:solidFill>
                <a:ea typeface="+mj-ea"/>
              </a:defRPr>
            </a:lvl1pPr>
          </a:lstStyle>
          <a:p>
            <a:r>
              <a:rPr lang="en-US" altLang="en-US" dirty="0"/>
              <a:t> </a:t>
            </a:r>
            <a:r>
              <a:rPr lang="nl-NL" altLang="en-US" dirty="0"/>
              <a:t> 8.2 Net present value method (NPV)</a:t>
            </a:r>
            <a:endParaRPr lang="en-US" altLang="zh-CN" dirty="0"/>
          </a:p>
        </p:txBody>
      </p:sp>
      <p:sp>
        <p:nvSpPr>
          <p:cNvPr id="12" name="矩形: 圆角 4">
            <a:extLst>
              <a:ext uri="{FF2B5EF4-FFF2-40B4-BE49-F238E27FC236}">
                <a16:creationId xmlns:a16="http://schemas.microsoft.com/office/drawing/2014/main" id="{8F19C3A7-BD07-4E02-B88A-BC76EDA291C8}"/>
              </a:ext>
            </a:extLst>
          </p:cNvPr>
          <p:cNvSpPr txBox="1"/>
          <p:nvPr/>
        </p:nvSpPr>
        <p:spPr>
          <a:xfrm>
            <a:off x="-501295" y="4650820"/>
            <a:ext cx="6045684" cy="484219"/>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dk1"/>
          </a:fontRef>
        </p:style>
        <p:txBody>
          <a:bodyPr spcFirstLastPara="0" vert="horz" wrap="square" lIns="106680" tIns="106680" rIns="106680" bIns="106680" numCol="1" spcCol="1270" anchor="ctr" anchorCtr="0">
            <a:noAutofit/>
          </a:bodyPr>
          <a:lstStyle>
            <a:defPPr>
              <a:defRPr lang="en-US"/>
            </a:defPPr>
            <a:lvl1pPr marL="0" lvl="0" indent="0" algn="ctr" defTabSz="1244600">
              <a:lnSpc>
                <a:spcPct val="90000"/>
              </a:lnSpc>
              <a:spcAft>
                <a:spcPct val="35000"/>
              </a:spcAft>
              <a:buNone/>
              <a:defRPr sz="2000" b="1">
                <a:solidFill>
                  <a:srgbClr val="003F7E"/>
                </a:solidFill>
                <a:ea typeface="+mj-ea"/>
              </a:defRPr>
            </a:lvl1pPr>
          </a:lstStyle>
          <a:p>
            <a:r>
              <a:rPr lang="en-US" altLang="en-US" dirty="0"/>
              <a:t> 8.3 Payback period method (PB)</a:t>
            </a:r>
            <a:endParaRPr lang="en-US" altLang="zh-CN" dirty="0"/>
          </a:p>
        </p:txBody>
      </p:sp>
      <p:graphicFrame>
        <p:nvGraphicFramePr>
          <p:cNvPr id="13" name="对象 12">
            <a:extLst>
              <a:ext uri="{FF2B5EF4-FFF2-40B4-BE49-F238E27FC236}">
                <a16:creationId xmlns:a16="http://schemas.microsoft.com/office/drawing/2014/main" id="{C16B076E-D1E9-4AD5-A7BC-C165589DBB70}"/>
              </a:ext>
            </a:extLst>
          </p:cNvPr>
          <p:cNvGraphicFramePr>
            <a:graphicFrameLocks noChangeAspect="1"/>
          </p:cNvGraphicFramePr>
          <p:nvPr/>
        </p:nvGraphicFramePr>
        <p:xfrm>
          <a:off x="7503912" y="2726413"/>
          <a:ext cx="3154362" cy="750348"/>
        </p:xfrm>
        <a:graphic>
          <a:graphicData uri="http://schemas.openxmlformats.org/presentationml/2006/ole">
            <mc:AlternateContent xmlns:mc="http://schemas.openxmlformats.org/markup-compatibility/2006">
              <mc:Choice xmlns:v="urn:schemas-microsoft-com:vml" Requires="v">
                <p:oleObj name="Equation" r:id="rId2" imgW="1282680" imgH="304560" progId="Equation.DSMT4">
                  <p:embed/>
                </p:oleObj>
              </mc:Choice>
              <mc:Fallback>
                <p:oleObj name="Equation" r:id="rId2" imgW="1282680" imgH="304560" progId="Equation.DSMT4">
                  <p:embed/>
                  <p:pic>
                    <p:nvPicPr>
                      <p:cNvPr id="13" name="对象 12">
                        <a:extLst>
                          <a:ext uri="{FF2B5EF4-FFF2-40B4-BE49-F238E27FC236}">
                            <a16:creationId xmlns:a16="http://schemas.microsoft.com/office/drawing/2014/main" id="{C16B076E-D1E9-4AD5-A7BC-C165589DBB70}"/>
                          </a:ext>
                        </a:extLst>
                      </p:cNvPr>
                      <p:cNvPicPr>
                        <a:picLocks noChangeAspect="1" noChangeArrowheads="1"/>
                      </p:cNvPicPr>
                      <p:nvPr/>
                    </p:nvPicPr>
                    <p:blipFill>
                      <a:blip r:embed="rId3"/>
                      <a:srcRect/>
                      <a:stretch>
                        <a:fillRect/>
                      </a:stretch>
                    </p:blipFill>
                    <p:spPr bwMode="auto">
                      <a:xfrm>
                        <a:off x="7503912" y="2726413"/>
                        <a:ext cx="3154362" cy="750348"/>
                      </a:xfrm>
                      <a:prstGeom prst="rect">
                        <a:avLst/>
                      </a:prstGeom>
                      <a:noFill/>
                    </p:spPr>
                  </p:pic>
                </p:oleObj>
              </mc:Fallback>
            </mc:AlternateContent>
          </a:graphicData>
        </a:graphic>
      </p:graphicFrame>
      <p:graphicFrame>
        <p:nvGraphicFramePr>
          <p:cNvPr id="14" name="对象 13">
            <a:extLst>
              <a:ext uri="{FF2B5EF4-FFF2-40B4-BE49-F238E27FC236}">
                <a16:creationId xmlns:a16="http://schemas.microsoft.com/office/drawing/2014/main" id="{1FD25B49-36FB-4E33-B33A-732682742A5C}"/>
              </a:ext>
            </a:extLst>
          </p:cNvPr>
          <p:cNvGraphicFramePr>
            <a:graphicFrameLocks noChangeAspect="1"/>
          </p:cNvGraphicFramePr>
          <p:nvPr/>
        </p:nvGraphicFramePr>
        <p:xfrm>
          <a:off x="7763339" y="4278293"/>
          <a:ext cx="2580811" cy="732874"/>
        </p:xfrm>
        <a:graphic>
          <a:graphicData uri="http://schemas.openxmlformats.org/presentationml/2006/ole">
            <mc:AlternateContent xmlns:mc="http://schemas.openxmlformats.org/markup-compatibility/2006">
              <mc:Choice xmlns:v="urn:schemas-microsoft-com:vml" Requires="v">
                <p:oleObj name="Equation" r:id="rId4" imgW="1117440" imgH="317160" progId="Equation.DSMT4">
                  <p:embed/>
                </p:oleObj>
              </mc:Choice>
              <mc:Fallback>
                <p:oleObj name="Equation" r:id="rId4" imgW="1117440" imgH="317160" progId="Equation.DSMT4">
                  <p:embed/>
                  <p:pic>
                    <p:nvPicPr>
                      <p:cNvPr id="14" name="对象 13">
                        <a:extLst>
                          <a:ext uri="{FF2B5EF4-FFF2-40B4-BE49-F238E27FC236}">
                            <a16:creationId xmlns:a16="http://schemas.microsoft.com/office/drawing/2014/main" id="{1FD25B49-36FB-4E33-B33A-732682742A5C}"/>
                          </a:ext>
                        </a:extLst>
                      </p:cNvPr>
                      <p:cNvPicPr>
                        <a:picLocks noChangeAspect="1" noChangeArrowheads="1"/>
                      </p:cNvPicPr>
                      <p:nvPr/>
                    </p:nvPicPr>
                    <p:blipFill>
                      <a:blip r:embed="rId5"/>
                      <a:srcRect/>
                      <a:stretch>
                        <a:fillRect/>
                      </a:stretch>
                    </p:blipFill>
                    <p:spPr bwMode="auto">
                      <a:xfrm>
                        <a:off x="7763339" y="4278293"/>
                        <a:ext cx="2580811" cy="732874"/>
                      </a:xfrm>
                      <a:prstGeom prst="rect">
                        <a:avLst/>
                      </a:prstGeom>
                      <a:noFill/>
                    </p:spPr>
                  </p:pic>
                </p:oleObj>
              </mc:Fallback>
            </mc:AlternateContent>
          </a:graphicData>
        </a:graphic>
      </p:graphicFrame>
      <p:graphicFrame>
        <p:nvGraphicFramePr>
          <p:cNvPr id="15" name="对象 14">
            <a:extLst>
              <a:ext uri="{FF2B5EF4-FFF2-40B4-BE49-F238E27FC236}">
                <a16:creationId xmlns:a16="http://schemas.microsoft.com/office/drawing/2014/main" id="{1F28D048-BAB3-45A7-87B6-16A8DC07EADB}"/>
              </a:ext>
            </a:extLst>
          </p:cNvPr>
          <p:cNvGraphicFramePr>
            <a:graphicFrameLocks noChangeAspect="1"/>
          </p:cNvGraphicFramePr>
          <p:nvPr/>
        </p:nvGraphicFramePr>
        <p:xfrm>
          <a:off x="7659688" y="964935"/>
          <a:ext cx="2684462" cy="476250"/>
        </p:xfrm>
        <a:graphic>
          <a:graphicData uri="http://schemas.openxmlformats.org/presentationml/2006/ole">
            <mc:AlternateContent xmlns:mc="http://schemas.openxmlformats.org/markup-compatibility/2006">
              <mc:Choice xmlns:v="urn:schemas-microsoft-com:vml" Requires="v">
                <p:oleObj name="Equation" r:id="rId6" imgW="1002960" imgH="177480" progId="Equation.DSMT4">
                  <p:embed/>
                </p:oleObj>
              </mc:Choice>
              <mc:Fallback>
                <p:oleObj name="Equation" r:id="rId6" imgW="1002960" imgH="177480" progId="Equation.DSMT4">
                  <p:embed/>
                  <p:pic>
                    <p:nvPicPr>
                      <p:cNvPr id="15" name="对象 14">
                        <a:extLst>
                          <a:ext uri="{FF2B5EF4-FFF2-40B4-BE49-F238E27FC236}">
                            <a16:creationId xmlns:a16="http://schemas.microsoft.com/office/drawing/2014/main" id="{1F28D048-BAB3-45A7-87B6-16A8DC07EADB}"/>
                          </a:ext>
                        </a:extLst>
                      </p:cNvPr>
                      <p:cNvPicPr>
                        <a:picLocks noChangeAspect="1" noChangeArrowheads="1"/>
                      </p:cNvPicPr>
                      <p:nvPr/>
                    </p:nvPicPr>
                    <p:blipFill>
                      <a:blip r:embed="rId7"/>
                      <a:srcRect/>
                      <a:stretch>
                        <a:fillRect/>
                      </a:stretch>
                    </p:blipFill>
                    <p:spPr bwMode="auto">
                      <a:xfrm>
                        <a:off x="7659688" y="964935"/>
                        <a:ext cx="2684462" cy="476250"/>
                      </a:xfrm>
                      <a:prstGeom prst="rect">
                        <a:avLst/>
                      </a:prstGeom>
                      <a:noFill/>
                    </p:spPr>
                  </p:pic>
                </p:oleObj>
              </mc:Fallback>
            </mc:AlternateContent>
          </a:graphicData>
        </a:graphic>
      </p:graphicFrame>
      <p:sp>
        <p:nvSpPr>
          <p:cNvPr id="16" name="文本框 15">
            <a:extLst>
              <a:ext uri="{FF2B5EF4-FFF2-40B4-BE49-F238E27FC236}">
                <a16:creationId xmlns:a16="http://schemas.microsoft.com/office/drawing/2014/main" id="{79C81957-0A38-4FDA-91BF-9A6DBB7A0C45}"/>
              </a:ext>
            </a:extLst>
          </p:cNvPr>
          <p:cNvSpPr txBox="1"/>
          <p:nvPr/>
        </p:nvSpPr>
        <p:spPr>
          <a:xfrm>
            <a:off x="116277" y="1481207"/>
            <a:ext cx="11959446" cy="1631216"/>
          </a:xfrm>
          <a:prstGeom prst="rect">
            <a:avLst/>
          </a:prstGeom>
          <a:noFill/>
        </p:spPr>
        <p:txBody>
          <a:bodyPr wrap="square">
            <a:spAutoFit/>
          </a:bodyPr>
          <a:lstStyle/>
          <a:p>
            <a:pPr marL="342900" indent="-342900">
              <a:buFont typeface="Wingdings" panose="05000000000000000000" pitchFamily="2" charset="2"/>
              <a:buChar char="n"/>
            </a:pPr>
            <a:r>
              <a:rPr lang="en-US" altLang="zh-CN" sz="2000" b="1" dirty="0">
                <a:latin typeface="+mn-lt"/>
                <a:ea typeface="+mj-ea"/>
                <a:cs typeface="+mn-cs"/>
              </a:rPr>
              <a:t>definition: </a:t>
            </a:r>
            <a:r>
              <a:rPr lang="en-US" altLang="zh-CN" sz="2000" dirty="0">
                <a:solidFill>
                  <a:srgbClr val="FF0000"/>
                </a:solidFill>
                <a:latin typeface="+mn-lt"/>
                <a:ea typeface="+mj-ea"/>
                <a:cs typeface="+mn-cs"/>
              </a:rPr>
              <a:t>the present value of the life cycle cost </a:t>
            </a:r>
            <a:r>
              <a:rPr lang="en-US" altLang="zh-CN" sz="2000" dirty="0">
                <a:latin typeface="+mn-lt"/>
                <a:ea typeface="+mj-ea"/>
                <a:cs typeface="+mn-cs"/>
              </a:rPr>
              <a:t>of voltage sag mitigation equipment.</a:t>
            </a:r>
          </a:p>
          <a:p>
            <a:pPr marL="342900" indent="-342900">
              <a:buFont typeface="Wingdings" panose="05000000000000000000" pitchFamily="2" charset="2"/>
              <a:buChar char="n"/>
            </a:pPr>
            <a:r>
              <a:rPr lang="en-US" altLang="zh-CN" sz="2000" b="1" dirty="0">
                <a:latin typeface="+mn-lt"/>
                <a:ea typeface="+mj-ea"/>
                <a:cs typeface="+mn-cs"/>
              </a:rPr>
              <a:t>evaluation criteria: </a:t>
            </a:r>
            <a:r>
              <a:rPr lang="en-US" altLang="zh-CN" sz="2000" dirty="0">
                <a:latin typeface="+mn-lt"/>
                <a:ea typeface="+mj-ea"/>
                <a:cs typeface="+mn-cs"/>
              </a:rPr>
              <a:t>It is suitable for the comparison of different schemes when the effect of mitigation is basically the same. When the life cycle is equal, the LCC with the minimum value is the best solution; when the life cycle is not equal, it is advisable to adopt the minimum present value of</a:t>
            </a:r>
            <a:r>
              <a:rPr lang="zh-CN" altLang="en-US" sz="2000" dirty="0">
                <a:latin typeface="+mn-lt"/>
                <a:ea typeface="+mj-ea"/>
                <a:cs typeface="+mn-cs"/>
              </a:rPr>
              <a:t> </a:t>
            </a:r>
            <a:r>
              <a:rPr lang="en-US" altLang="zh-CN" sz="2000" dirty="0">
                <a:latin typeface="+mn-lt"/>
                <a:ea typeface="+mj-ea"/>
                <a:cs typeface="+mn-cs"/>
              </a:rPr>
              <a:t>the</a:t>
            </a:r>
            <a:r>
              <a:rPr lang="zh-CN" altLang="en-US" sz="2000" dirty="0">
                <a:latin typeface="+mn-lt"/>
                <a:ea typeface="+mj-ea"/>
                <a:cs typeface="+mn-cs"/>
              </a:rPr>
              <a:t> </a:t>
            </a:r>
            <a:r>
              <a:rPr lang="en-US" altLang="zh-CN" sz="2000" dirty="0">
                <a:latin typeface="+mn-lt"/>
                <a:ea typeface="+mj-ea"/>
                <a:cs typeface="+mn-cs"/>
              </a:rPr>
              <a:t>LCC.</a:t>
            </a:r>
            <a:endParaRPr lang="zh-CN" altLang="en-US" sz="2000" dirty="0">
              <a:latin typeface="+mn-lt"/>
              <a:ea typeface="+mj-ea"/>
              <a:cs typeface="+mn-cs"/>
            </a:endParaRPr>
          </a:p>
        </p:txBody>
      </p:sp>
      <p:sp>
        <p:nvSpPr>
          <p:cNvPr id="17" name="文本框 16">
            <a:extLst>
              <a:ext uri="{FF2B5EF4-FFF2-40B4-BE49-F238E27FC236}">
                <a16:creationId xmlns:a16="http://schemas.microsoft.com/office/drawing/2014/main" id="{BAE1419C-1BEF-44E2-B6FF-2BEEB5F114FF}"/>
              </a:ext>
            </a:extLst>
          </p:cNvPr>
          <p:cNvSpPr txBox="1"/>
          <p:nvPr/>
        </p:nvSpPr>
        <p:spPr>
          <a:xfrm>
            <a:off x="20385" y="3651466"/>
            <a:ext cx="11959446" cy="1015663"/>
          </a:xfrm>
          <a:prstGeom prst="rect">
            <a:avLst/>
          </a:prstGeom>
          <a:noFill/>
        </p:spPr>
        <p:txBody>
          <a:bodyPr wrap="square">
            <a:spAutoFit/>
          </a:bodyPr>
          <a:lstStyle/>
          <a:p>
            <a:pPr marL="342900" indent="-342900">
              <a:buFont typeface="Wingdings" panose="05000000000000000000" pitchFamily="2" charset="2"/>
              <a:buChar char="n"/>
            </a:pPr>
            <a:r>
              <a:rPr lang="en-US" altLang="zh-CN" sz="2000" b="1" dirty="0">
                <a:latin typeface="+mn-lt"/>
                <a:ea typeface="+mj-ea"/>
                <a:cs typeface="+mn-cs"/>
              </a:rPr>
              <a:t>definition : </a:t>
            </a:r>
            <a:r>
              <a:rPr lang="en-US" altLang="zh-CN" sz="2000" dirty="0">
                <a:latin typeface="+mn-lt"/>
                <a:ea typeface="+mj-ea"/>
                <a:cs typeface="+mn-cs"/>
              </a:rPr>
              <a:t>investigate </a:t>
            </a:r>
            <a:r>
              <a:rPr lang="en-US" altLang="zh-CN" sz="2000" dirty="0">
                <a:solidFill>
                  <a:srgbClr val="FF0000"/>
                </a:solidFill>
                <a:latin typeface="+mn-lt"/>
                <a:ea typeface="+mj-ea"/>
                <a:cs typeface="+mn-cs"/>
              </a:rPr>
              <a:t>the cash flow </a:t>
            </a:r>
            <a:r>
              <a:rPr lang="en-US" altLang="zh-CN" sz="2000" dirty="0">
                <a:latin typeface="+mn-lt"/>
                <a:ea typeface="+mj-ea"/>
                <a:cs typeface="+mn-cs"/>
              </a:rPr>
              <a:t>occurred in each year during the life of the scheme.</a:t>
            </a:r>
          </a:p>
          <a:p>
            <a:pPr marL="342900" indent="-342900">
              <a:buFont typeface="Wingdings" panose="05000000000000000000" pitchFamily="2" charset="2"/>
              <a:buChar char="n"/>
            </a:pPr>
            <a:r>
              <a:rPr lang="en-US" altLang="zh-CN" sz="2000" b="1" dirty="0">
                <a:latin typeface="+mn-lt"/>
                <a:ea typeface="+mj-ea"/>
                <a:cs typeface="+mn-cs"/>
              </a:rPr>
              <a:t>evaluation criteria: </a:t>
            </a:r>
            <a:r>
              <a:rPr lang="en-US" altLang="zh-CN" sz="2000" dirty="0">
                <a:latin typeface="+mn-lt"/>
                <a:ea typeface="+mj-ea"/>
                <a:cs typeface="+mn-cs"/>
              </a:rPr>
              <a:t>NPV&gt;0, feasible. When there is no capital constraint, the higher the NPV, the better.</a:t>
            </a:r>
          </a:p>
        </p:txBody>
      </p:sp>
      <p:sp>
        <p:nvSpPr>
          <p:cNvPr id="18" name="文本框 17">
            <a:extLst>
              <a:ext uri="{FF2B5EF4-FFF2-40B4-BE49-F238E27FC236}">
                <a16:creationId xmlns:a16="http://schemas.microsoft.com/office/drawing/2014/main" id="{74E52A91-7F07-4F3E-8E4F-15EA54FBD81A}"/>
              </a:ext>
            </a:extLst>
          </p:cNvPr>
          <p:cNvSpPr txBox="1"/>
          <p:nvPr/>
        </p:nvSpPr>
        <p:spPr>
          <a:xfrm>
            <a:off x="20385" y="5234815"/>
            <a:ext cx="11959446" cy="1015663"/>
          </a:xfrm>
          <a:prstGeom prst="rect">
            <a:avLst/>
          </a:prstGeom>
          <a:noFill/>
        </p:spPr>
        <p:txBody>
          <a:bodyPr wrap="square">
            <a:spAutoFit/>
          </a:bodyPr>
          <a:lstStyle/>
          <a:p>
            <a:pPr marL="342900" indent="-342900">
              <a:buFont typeface="Wingdings" panose="05000000000000000000" pitchFamily="2" charset="2"/>
              <a:buChar char="n"/>
            </a:pPr>
            <a:r>
              <a:rPr lang="en-US" altLang="zh-CN" sz="2000" b="1" dirty="0">
                <a:latin typeface="+mn-lt"/>
                <a:ea typeface="+mj-ea"/>
                <a:cs typeface="+mn-cs"/>
              </a:rPr>
              <a:t>definition : </a:t>
            </a:r>
            <a:r>
              <a:rPr lang="en-US" altLang="zh-CN" sz="2000" dirty="0">
                <a:latin typeface="+mn-lt"/>
                <a:ea typeface="+mj-ea"/>
                <a:cs typeface="+mn-cs"/>
              </a:rPr>
              <a:t>From the beginning of the mitigation plan, </a:t>
            </a:r>
            <a:r>
              <a:rPr lang="en-US" altLang="zh-CN" sz="2000" dirty="0">
                <a:solidFill>
                  <a:srgbClr val="FF0000"/>
                </a:solidFill>
                <a:latin typeface="+mn-lt"/>
                <a:ea typeface="+mj-ea"/>
                <a:cs typeface="+mn-cs"/>
              </a:rPr>
              <a:t>the net cash </a:t>
            </a:r>
            <a:r>
              <a:rPr lang="en-US" altLang="zh-CN" sz="2000" dirty="0">
                <a:latin typeface="+mn-lt"/>
                <a:ea typeface="+mj-ea"/>
                <a:cs typeface="+mn-cs"/>
              </a:rPr>
              <a:t>flow cumulative current value of the mitigation scheme is equal to 0 of the time required.</a:t>
            </a:r>
          </a:p>
          <a:p>
            <a:pPr marL="342900" indent="-342900">
              <a:buFont typeface="Wingdings" panose="05000000000000000000" pitchFamily="2" charset="2"/>
              <a:buChar char="n"/>
            </a:pPr>
            <a:r>
              <a:rPr lang="en-US" altLang="zh-CN" sz="2000" b="1" dirty="0">
                <a:latin typeface="+mn-lt"/>
                <a:ea typeface="+mj-ea"/>
                <a:cs typeface="+mn-cs"/>
              </a:rPr>
              <a:t>evaluation criteria: </a:t>
            </a:r>
            <a:r>
              <a:rPr lang="en-US" altLang="zh-CN" sz="2000" dirty="0">
                <a:latin typeface="+mn-lt"/>
                <a:ea typeface="+mj-ea"/>
                <a:cs typeface="+mn-cs"/>
              </a:rPr>
              <a:t>the shortest payback period is the best scheme.</a:t>
            </a:r>
          </a:p>
        </p:txBody>
      </p:sp>
      <p:graphicFrame>
        <p:nvGraphicFramePr>
          <p:cNvPr id="19" name="对象 18">
            <a:extLst>
              <a:ext uri="{FF2B5EF4-FFF2-40B4-BE49-F238E27FC236}">
                <a16:creationId xmlns:a16="http://schemas.microsoft.com/office/drawing/2014/main" id="{D57BFA23-23A9-4C0B-8278-C7BA95D116A3}"/>
              </a:ext>
            </a:extLst>
          </p:cNvPr>
          <p:cNvGraphicFramePr>
            <a:graphicFrameLocks noChangeAspect="1"/>
          </p:cNvGraphicFramePr>
          <p:nvPr/>
        </p:nvGraphicFramePr>
        <p:xfrm>
          <a:off x="6760521" y="3307428"/>
          <a:ext cx="1560512" cy="438150"/>
        </p:xfrm>
        <a:graphic>
          <a:graphicData uri="http://schemas.openxmlformats.org/presentationml/2006/ole">
            <mc:AlternateContent xmlns:mc="http://schemas.openxmlformats.org/markup-compatibility/2006">
              <mc:Choice xmlns:v="urn:schemas-microsoft-com:vml" Requires="v">
                <p:oleObj name="Equation" r:id="rId8" imgW="634680" imgH="177480" progId="Equation.DSMT4">
                  <p:embed/>
                </p:oleObj>
              </mc:Choice>
              <mc:Fallback>
                <p:oleObj name="Equation" r:id="rId8" imgW="634680" imgH="177480" progId="Equation.DSMT4">
                  <p:embed/>
                  <p:pic>
                    <p:nvPicPr>
                      <p:cNvPr id="19" name="对象 18">
                        <a:extLst>
                          <a:ext uri="{FF2B5EF4-FFF2-40B4-BE49-F238E27FC236}">
                            <a16:creationId xmlns:a16="http://schemas.microsoft.com/office/drawing/2014/main" id="{D57BFA23-23A9-4C0B-8278-C7BA95D116A3}"/>
                          </a:ext>
                        </a:extLst>
                      </p:cNvPr>
                      <p:cNvPicPr>
                        <a:picLocks noChangeAspect="1" noChangeArrowheads="1"/>
                      </p:cNvPicPr>
                      <p:nvPr/>
                    </p:nvPicPr>
                    <p:blipFill>
                      <a:blip r:embed="rId9"/>
                      <a:srcRect/>
                      <a:stretch>
                        <a:fillRect/>
                      </a:stretch>
                    </p:blipFill>
                    <p:spPr bwMode="auto">
                      <a:xfrm>
                        <a:off x="6760521" y="3307428"/>
                        <a:ext cx="1560512" cy="438150"/>
                      </a:xfrm>
                      <a:prstGeom prst="rect">
                        <a:avLst/>
                      </a:prstGeom>
                      <a:noFill/>
                    </p:spPr>
                  </p:pic>
                </p:oleObj>
              </mc:Fallback>
            </mc:AlternateContent>
          </a:graphicData>
        </a:graphic>
      </p:graphicFrame>
      <p:graphicFrame>
        <p:nvGraphicFramePr>
          <p:cNvPr id="20" name="对象 19">
            <a:extLst>
              <a:ext uri="{FF2B5EF4-FFF2-40B4-BE49-F238E27FC236}">
                <a16:creationId xmlns:a16="http://schemas.microsoft.com/office/drawing/2014/main" id="{13E72C1A-2F0F-4C00-9195-3E52B0764F46}"/>
              </a:ext>
            </a:extLst>
          </p:cNvPr>
          <p:cNvGraphicFramePr>
            <a:graphicFrameLocks noChangeAspect="1"/>
          </p:cNvGraphicFramePr>
          <p:nvPr/>
        </p:nvGraphicFramePr>
        <p:xfrm>
          <a:off x="8621669" y="3342172"/>
          <a:ext cx="3057525" cy="438150"/>
        </p:xfrm>
        <a:graphic>
          <a:graphicData uri="http://schemas.openxmlformats.org/presentationml/2006/ole">
            <mc:AlternateContent xmlns:mc="http://schemas.openxmlformats.org/markup-compatibility/2006">
              <mc:Choice xmlns:v="urn:schemas-microsoft-com:vml" Requires="v">
                <p:oleObj name="Equation" r:id="rId10" imgW="1244520" imgH="177480" progId="Equation.DSMT4">
                  <p:embed/>
                </p:oleObj>
              </mc:Choice>
              <mc:Fallback>
                <p:oleObj name="Equation" r:id="rId10" imgW="1244520" imgH="177480" progId="Equation.DSMT4">
                  <p:embed/>
                  <p:pic>
                    <p:nvPicPr>
                      <p:cNvPr id="20" name="对象 19">
                        <a:extLst>
                          <a:ext uri="{FF2B5EF4-FFF2-40B4-BE49-F238E27FC236}">
                            <a16:creationId xmlns:a16="http://schemas.microsoft.com/office/drawing/2014/main" id="{13E72C1A-2F0F-4C00-9195-3E52B0764F46}"/>
                          </a:ext>
                        </a:extLst>
                      </p:cNvPr>
                      <p:cNvPicPr>
                        <a:picLocks noChangeAspect="1" noChangeArrowheads="1"/>
                      </p:cNvPicPr>
                      <p:nvPr/>
                    </p:nvPicPr>
                    <p:blipFill>
                      <a:blip r:embed="rId11"/>
                      <a:srcRect/>
                      <a:stretch>
                        <a:fillRect/>
                      </a:stretch>
                    </p:blipFill>
                    <p:spPr bwMode="auto">
                      <a:xfrm>
                        <a:off x="8621669" y="3342172"/>
                        <a:ext cx="3057525" cy="438150"/>
                      </a:xfrm>
                      <a:prstGeom prst="rect">
                        <a:avLst/>
                      </a:prstGeom>
                      <a:noFill/>
                    </p:spPr>
                  </p:pic>
                </p:oleObj>
              </mc:Fallback>
            </mc:AlternateContent>
          </a:graphicData>
        </a:graphic>
      </p:graphicFrame>
      <p:graphicFrame>
        <p:nvGraphicFramePr>
          <p:cNvPr id="21" name="对象 20">
            <a:extLst>
              <a:ext uri="{FF2B5EF4-FFF2-40B4-BE49-F238E27FC236}">
                <a16:creationId xmlns:a16="http://schemas.microsoft.com/office/drawing/2014/main" id="{D186B060-525F-4E3D-8D60-EF6CE3D950D7}"/>
              </a:ext>
            </a:extLst>
          </p:cNvPr>
          <p:cNvGraphicFramePr>
            <a:graphicFrameLocks noChangeAspect="1"/>
          </p:cNvGraphicFramePr>
          <p:nvPr/>
        </p:nvGraphicFramePr>
        <p:xfrm>
          <a:off x="6879432" y="4891868"/>
          <a:ext cx="1560512" cy="438150"/>
        </p:xfrm>
        <a:graphic>
          <a:graphicData uri="http://schemas.openxmlformats.org/presentationml/2006/ole">
            <mc:AlternateContent xmlns:mc="http://schemas.openxmlformats.org/markup-compatibility/2006">
              <mc:Choice xmlns:v="urn:schemas-microsoft-com:vml" Requires="v">
                <p:oleObj name="Equation" r:id="rId12" imgW="634680" imgH="177480" progId="Equation.DSMT4">
                  <p:embed/>
                </p:oleObj>
              </mc:Choice>
              <mc:Fallback>
                <p:oleObj name="Equation" r:id="rId12" imgW="634680" imgH="177480" progId="Equation.DSMT4">
                  <p:embed/>
                  <p:pic>
                    <p:nvPicPr>
                      <p:cNvPr id="21" name="对象 20">
                        <a:extLst>
                          <a:ext uri="{FF2B5EF4-FFF2-40B4-BE49-F238E27FC236}">
                            <a16:creationId xmlns:a16="http://schemas.microsoft.com/office/drawing/2014/main" id="{D186B060-525F-4E3D-8D60-EF6CE3D950D7}"/>
                          </a:ext>
                        </a:extLst>
                      </p:cNvPr>
                      <p:cNvPicPr>
                        <a:picLocks noChangeAspect="1" noChangeArrowheads="1"/>
                      </p:cNvPicPr>
                      <p:nvPr/>
                    </p:nvPicPr>
                    <p:blipFill>
                      <a:blip r:embed="rId9"/>
                      <a:srcRect/>
                      <a:stretch>
                        <a:fillRect/>
                      </a:stretch>
                    </p:blipFill>
                    <p:spPr bwMode="auto">
                      <a:xfrm>
                        <a:off x="6879432" y="4891868"/>
                        <a:ext cx="1560512" cy="438150"/>
                      </a:xfrm>
                      <a:prstGeom prst="rect">
                        <a:avLst/>
                      </a:prstGeom>
                      <a:noFill/>
                    </p:spPr>
                  </p:pic>
                </p:oleObj>
              </mc:Fallback>
            </mc:AlternateContent>
          </a:graphicData>
        </a:graphic>
      </p:graphicFrame>
      <p:graphicFrame>
        <p:nvGraphicFramePr>
          <p:cNvPr id="22" name="对象 21">
            <a:extLst>
              <a:ext uri="{FF2B5EF4-FFF2-40B4-BE49-F238E27FC236}">
                <a16:creationId xmlns:a16="http://schemas.microsoft.com/office/drawing/2014/main" id="{74E1CD1E-BB47-4EBB-815F-D9C085898EA1}"/>
              </a:ext>
            </a:extLst>
          </p:cNvPr>
          <p:cNvGraphicFramePr>
            <a:graphicFrameLocks noChangeAspect="1"/>
          </p:cNvGraphicFramePr>
          <p:nvPr/>
        </p:nvGraphicFramePr>
        <p:xfrm>
          <a:off x="8621668" y="4915964"/>
          <a:ext cx="3057525" cy="438150"/>
        </p:xfrm>
        <a:graphic>
          <a:graphicData uri="http://schemas.openxmlformats.org/presentationml/2006/ole">
            <mc:AlternateContent xmlns:mc="http://schemas.openxmlformats.org/markup-compatibility/2006">
              <mc:Choice xmlns:v="urn:schemas-microsoft-com:vml" Requires="v">
                <p:oleObj name="Equation" r:id="rId13" imgW="1244520" imgH="177480" progId="Equation.DSMT4">
                  <p:embed/>
                </p:oleObj>
              </mc:Choice>
              <mc:Fallback>
                <p:oleObj name="Equation" r:id="rId13" imgW="1244520" imgH="177480" progId="Equation.DSMT4">
                  <p:embed/>
                  <p:pic>
                    <p:nvPicPr>
                      <p:cNvPr id="22" name="对象 21">
                        <a:extLst>
                          <a:ext uri="{FF2B5EF4-FFF2-40B4-BE49-F238E27FC236}">
                            <a16:creationId xmlns:a16="http://schemas.microsoft.com/office/drawing/2014/main" id="{74E1CD1E-BB47-4EBB-815F-D9C085898EA1}"/>
                          </a:ext>
                        </a:extLst>
                      </p:cNvPr>
                      <p:cNvPicPr>
                        <a:picLocks noChangeAspect="1" noChangeArrowheads="1"/>
                      </p:cNvPicPr>
                      <p:nvPr/>
                    </p:nvPicPr>
                    <p:blipFill>
                      <a:blip r:embed="rId11"/>
                      <a:srcRect/>
                      <a:stretch>
                        <a:fillRect/>
                      </a:stretch>
                    </p:blipFill>
                    <p:spPr bwMode="auto">
                      <a:xfrm>
                        <a:off x="8621668" y="4915964"/>
                        <a:ext cx="3057525" cy="438150"/>
                      </a:xfrm>
                      <a:prstGeom prst="rect">
                        <a:avLst/>
                      </a:prstGeom>
                      <a:noFill/>
                    </p:spPr>
                  </p:pic>
                </p:oleObj>
              </mc:Fallback>
            </mc:AlternateContent>
          </a:graphicData>
        </a:graphic>
      </p:graphicFrame>
    </p:spTree>
    <p:extLst>
      <p:ext uri="{BB962C8B-B14F-4D97-AF65-F5344CB8AC3E}">
        <p14:creationId xmlns:p14="http://schemas.microsoft.com/office/powerpoint/2010/main" val="30262160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95892" y="6060058"/>
            <a:ext cx="914400" cy="365125"/>
          </a:xfrm>
        </p:spPr>
        <p:txBody>
          <a:bodyPr/>
          <a:lstStyle/>
          <a:p>
            <a:pPr>
              <a:defRPr/>
            </a:pPr>
            <a:fld id="{F8F618D0-2B88-4E97-8789-513F0398ECBB}" type="slidenum">
              <a:rPr lang="en-US" smtClean="0"/>
              <a:t>42</a:t>
            </a:fld>
            <a:endParaRPr lang="en-US" dirty="0"/>
          </a:p>
        </p:txBody>
      </p:sp>
      <p:sp>
        <p:nvSpPr>
          <p:cNvPr id="6" name="Rectangle 2"/>
          <p:cNvSpPr txBox="1">
            <a:spLocks noChangeArrowheads="1"/>
          </p:cNvSpPr>
          <p:nvPr/>
        </p:nvSpPr>
        <p:spPr bwMode="auto">
          <a:xfrm>
            <a:off x="1232034" y="320876"/>
            <a:ext cx="10424160" cy="535967"/>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Annex A (informative) Example of data collection</a:t>
            </a:r>
            <a:endParaRPr lang="zh-CN" altLang="en-US" sz="2800" kern="0" dirty="0">
              <a:solidFill>
                <a:srgbClr val="003F7E"/>
              </a:solidFill>
              <a:ea typeface="+mj-ea"/>
            </a:endParaRPr>
          </a:p>
        </p:txBody>
      </p:sp>
      <p:sp>
        <p:nvSpPr>
          <p:cNvPr id="9" name="文本框 8"/>
          <p:cNvSpPr txBox="1"/>
          <p:nvPr/>
        </p:nvSpPr>
        <p:spPr>
          <a:xfrm>
            <a:off x="94608" y="975668"/>
            <a:ext cx="8477892" cy="461665"/>
          </a:xfrm>
          <a:prstGeom prst="rect">
            <a:avLst/>
          </a:prstGeom>
          <a:noFill/>
        </p:spPr>
        <p:txBody>
          <a:bodyPr wrap="square">
            <a:spAutoFit/>
          </a:bodyPr>
          <a:lstStyle/>
          <a:p>
            <a:pPr marL="342900" indent="-342900">
              <a:buFont typeface="Wingdings" panose="05000000000000000000" pitchFamily="2" charset="2"/>
              <a:buChar char="n"/>
            </a:pPr>
            <a:r>
              <a:rPr lang="en-US" altLang="zh-CN" b="1" kern="0" dirty="0">
                <a:latin typeface="+mn-lt"/>
                <a:ea typeface="+mj-ea"/>
              </a:rPr>
              <a:t>Shenzhen </a:t>
            </a:r>
            <a:r>
              <a:rPr lang="en-US" altLang="zh-CN" b="1" kern="0" dirty="0" err="1">
                <a:latin typeface="+mn-lt"/>
                <a:ea typeface="+mj-ea"/>
              </a:rPr>
              <a:t>Anbo</a:t>
            </a:r>
            <a:r>
              <a:rPr lang="en-US" altLang="zh-CN" b="1" kern="0" dirty="0">
                <a:latin typeface="+mn-lt"/>
                <a:ea typeface="+mj-ea"/>
              </a:rPr>
              <a:t> Electronic Co., Ltd</a:t>
            </a:r>
            <a:endParaRPr lang="zh-CN" altLang="en-US" b="1" kern="0" dirty="0">
              <a:latin typeface="+mn-lt"/>
              <a:ea typeface="+mj-ea"/>
            </a:endParaRPr>
          </a:p>
        </p:txBody>
      </p:sp>
      <p:sp>
        <p:nvSpPr>
          <p:cNvPr id="11" name="文本框 10"/>
          <p:cNvSpPr txBox="1"/>
          <p:nvPr/>
        </p:nvSpPr>
        <p:spPr>
          <a:xfrm>
            <a:off x="3022600" y="1437333"/>
            <a:ext cx="7277100" cy="461665"/>
          </a:xfrm>
          <a:prstGeom prst="rect">
            <a:avLst/>
          </a:prstGeom>
          <a:noFill/>
        </p:spPr>
        <p:txBody>
          <a:bodyPr wrap="square">
            <a:spAutoFit/>
          </a:bodyPr>
          <a:lstStyle/>
          <a:p>
            <a:r>
              <a:rPr lang="en-US" altLang="zh-CN" kern="0" dirty="0">
                <a:latin typeface="+mn-lt"/>
                <a:ea typeface="+mj-ea"/>
              </a:rPr>
              <a:t>S</a:t>
            </a:r>
            <a:r>
              <a:rPr lang="zh-CN" altLang="en-US" kern="0" dirty="0">
                <a:latin typeface="+mn-lt"/>
                <a:ea typeface="+mj-ea"/>
              </a:rPr>
              <a:t>tatistics of sensitive industrial processes</a:t>
            </a:r>
          </a:p>
        </p:txBody>
      </p:sp>
      <p:graphicFrame>
        <p:nvGraphicFramePr>
          <p:cNvPr id="5" name="表格 4"/>
          <p:cNvGraphicFramePr>
            <a:graphicFrameLocks noGrp="1"/>
          </p:cNvGraphicFramePr>
          <p:nvPr/>
        </p:nvGraphicFramePr>
        <p:xfrm>
          <a:off x="270002" y="1898998"/>
          <a:ext cx="11706098" cy="4394201"/>
        </p:xfrm>
        <a:graphic>
          <a:graphicData uri="http://schemas.openxmlformats.org/drawingml/2006/table">
            <a:tbl>
              <a:tblPr firstRow="1" firstCol="1" bandRow="1">
                <a:tableStyleId>{5C22544A-7EE6-4342-B048-85BDC9FD1C3A}</a:tableStyleId>
              </a:tblPr>
              <a:tblGrid>
                <a:gridCol w="771398">
                  <a:extLst>
                    <a:ext uri="{9D8B030D-6E8A-4147-A177-3AD203B41FA5}">
                      <a16:colId xmlns:a16="http://schemas.microsoft.com/office/drawing/2014/main" val="20000"/>
                    </a:ext>
                  </a:extLst>
                </a:gridCol>
                <a:gridCol w="2669204">
                  <a:extLst>
                    <a:ext uri="{9D8B030D-6E8A-4147-A177-3AD203B41FA5}">
                      <a16:colId xmlns:a16="http://schemas.microsoft.com/office/drawing/2014/main" val="20001"/>
                    </a:ext>
                  </a:extLst>
                </a:gridCol>
                <a:gridCol w="2293734">
                  <a:extLst>
                    <a:ext uri="{9D8B030D-6E8A-4147-A177-3AD203B41FA5}">
                      <a16:colId xmlns:a16="http://schemas.microsoft.com/office/drawing/2014/main" val="20002"/>
                    </a:ext>
                  </a:extLst>
                </a:gridCol>
                <a:gridCol w="1720300">
                  <a:extLst>
                    <a:ext uri="{9D8B030D-6E8A-4147-A177-3AD203B41FA5}">
                      <a16:colId xmlns:a16="http://schemas.microsoft.com/office/drawing/2014/main" val="20003"/>
                    </a:ext>
                  </a:extLst>
                </a:gridCol>
                <a:gridCol w="1721894">
                  <a:extLst>
                    <a:ext uri="{9D8B030D-6E8A-4147-A177-3AD203B41FA5}">
                      <a16:colId xmlns:a16="http://schemas.microsoft.com/office/drawing/2014/main" val="20004"/>
                    </a:ext>
                  </a:extLst>
                </a:gridCol>
                <a:gridCol w="2529568">
                  <a:extLst>
                    <a:ext uri="{9D8B030D-6E8A-4147-A177-3AD203B41FA5}">
                      <a16:colId xmlns:a16="http://schemas.microsoft.com/office/drawing/2014/main" val="20005"/>
                    </a:ext>
                  </a:extLst>
                </a:gridCol>
              </a:tblGrid>
              <a:tr h="680447">
                <a:tc>
                  <a:txBody>
                    <a:bodyPr/>
                    <a:lstStyle/>
                    <a:p>
                      <a:pPr algn="ctr">
                        <a:lnSpc>
                          <a:spcPts val="2000"/>
                        </a:lnSpc>
                      </a:pPr>
                      <a:r>
                        <a:rPr lang="en-US" altLang="zh-CN" sz="1800" kern="100" dirty="0">
                          <a:effectLst/>
                        </a:rPr>
                        <a:t>NO.</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Sensitive process</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Distribution room No.</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Rated current/</a:t>
                      </a:r>
                      <a:r>
                        <a:rPr lang="en-US" sz="1800" kern="100" dirty="0">
                          <a:effectLst/>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Measured current/</a:t>
                      </a:r>
                      <a:r>
                        <a:rPr lang="en-US" sz="1800" kern="100" dirty="0">
                          <a:effectLst/>
                        </a:rPr>
                        <a:t>A</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r>
                        <a:rPr lang="en-US" altLang="zh-CN" sz="1800" b="1" kern="100" dirty="0">
                          <a:solidFill>
                            <a:schemeClr val="lt1"/>
                          </a:solidFill>
                          <a:effectLst/>
                          <a:latin typeface="+mn-lt"/>
                          <a:ea typeface="+mn-ea"/>
                          <a:cs typeface="+mn-cs"/>
                        </a:rPr>
                        <a:t>Remarks</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extLst>
                  <a:ext uri="{0D108BD9-81ED-4DB2-BD59-A6C34878D82A}">
                    <a16:rowId xmlns:a16="http://schemas.microsoft.com/office/drawing/2014/main" val="10000"/>
                  </a:ext>
                </a:extLst>
              </a:tr>
              <a:tr h="337614">
                <a:tc>
                  <a:txBody>
                    <a:bodyPr/>
                    <a:lstStyle/>
                    <a:p>
                      <a:pPr algn="ctr">
                        <a:lnSpc>
                          <a:spcPts val="2000"/>
                        </a:lnSpc>
                      </a:pPr>
                      <a:r>
                        <a:rPr lang="en-US" sz="1800" kern="100" dirty="0">
                          <a:effectLst/>
                        </a:rPr>
                        <a:t>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Slitting plate</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1AL208-5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125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22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altLang="zh-CN" sz="1800" kern="100" dirty="0">
                          <a:effectLst/>
                        </a:rPr>
                        <a:t>frequency converter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1"/>
                  </a:ext>
                </a:extLst>
              </a:tr>
              <a:tr h="337614">
                <a:tc>
                  <a:txBody>
                    <a:bodyPr/>
                    <a:lstStyle/>
                    <a:p>
                      <a:pPr algn="ctr">
                        <a:lnSpc>
                          <a:spcPts val="2000"/>
                        </a:lnSpc>
                      </a:pPr>
                      <a:r>
                        <a:rPr lang="en-US" sz="1800" kern="100" dirty="0">
                          <a:effectLst/>
                        </a:rPr>
                        <a:t>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Sectioning and dicing</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1AL208-4</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250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50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altLang="zh-CN" sz="1800" kern="100" dirty="0">
                          <a:effectLst/>
                        </a:rPr>
                        <a:t>frequency converter</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02"/>
                  </a:ext>
                </a:extLst>
              </a:tr>
              <a:tr h="337614">
                <a:tc>
                  <a:txBody>
                    <a:bodyPr/>
                    <a:lstStyle/>
                    <a:p>
                      <a:pPr algn="ctr">
                        <a:lnSpc>
                          <a:spcPts val="2000"/>
                        </a:lnSpc>
                      </a:pPr>
                      <a:r>
                        <a:rPr lang="en-US" sz="1800" kern="100" dirty="0">
                          <a:effectLst/>
                        </a:rPr>
                        <a:t>3</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Air compressor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1AL110-1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400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330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altLang="zh-CN" sz="1800" kern="100" dirty="0">
                          <a:effectLst/>
                        </a:rPr>
                        <a:t>frequency converter</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3"/>
                  </a:ext>
                </a:extLst>
              </a:tr>
              <a:tr h="337614">
                <a:tc>
                  <a:txBody>
                    <a:bodyPr/>
                    <a:lstStyle/>
                    <a:p>
                      <a:pPr algn="ctr">
                        <a:lnSpc>
                          <a:spcPts val="2000"/>
                        </a:lnSpc>
                      </a:pPr>
                      <a:r>
                        <a:rPr lang="en-US" sz="1800" kern="100" dirty="0">
                          <a:effectLst/>
                        </a:rPr>
                        <a:t>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dryer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1AL205-4</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125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30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04"/>
                  </a:ext>
                </a:extLst>
              </a:tr>
              <a:tr h="337614">
                <a:tc>
                  <a:txBody>
                    <a:bodyPr/>
                    <a:lstStyle/>
                    <a:p>
                      <a:pPr algn="ctr">
                        <a:lnSpc>
                          <a:spcPts val="2000"/>
                        </a:lnSpc>
                      </a:pPr>
                      <a:r>
                        <a:rPr lang="en-US" sz="1800" kern="100" dirty="0">
                          <a:effectLst/>
                        </a:rPr>
                        <a:t>7</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pure water</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1AL105-7</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100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50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altLang="zh-CN" sz="1800" kern="100" dirty="0">
                          <a:effectLst/>
                        </a:rPr>
                        <a:t>frequency converter</a:t>
                      </a:r>
                      <a:endParaRPr lang="zh-CN" alt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5"/>
                  </a:ext>
                </a:extLst>
              </a:tr>
              <a:tr h="337614">
                <a:tc>
                  <a:txBody>
                    <a:bodyPr/>
                    <a:lstStyle/>
                    <a:p>
                      <a:pPr algn="ctr">
                        <a:lnSpc>
                          <a:spcPts val="2000"/>
                        </a:lnSpc>
                      </a:pPr>
                      <a:r>
                        <a:rPr lang="en-US" sz="1800" kern="100" dirty="0">
                          <a:effectLst/>
                        </a:rPr>
                        <a:t>8</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rowSpan="5">
                  <a:txBody>
                    <a:bodyPr/>
                    <a:lstStyle/>
                    <a:p>
                      <a:pPr algn="ctr">
                        <a:lnSpc>
                          <a:spcPts val="2000"/>
                        </a:lnSpc>
                      </a:pPr>
                      <a:r>
                        <a:rPr lang="en-US" altLang="zh-CN" sz="1800" kern="100" dirty="0">
                          <a:effectLst/>
                        </a:rPr>
                        <a:t>test</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1AL209-6</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250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150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06"/>
                  </a:ext>
                </a:extLst>
              </a:tr>
              <a:tr h="337614">
                <a:tc>
                  <a:txBody>
                    <a:bodyPr/>
                    <a:lstStyle/>
                    <a:p>
                      <a:pPr algn="ctr">
                        <a:lnSpc>
                          <a:spcPts val="2000"/>
                        </a:lnSpc>
                      </a:pPr>
                      <a:r>
                        <a:rPr lang="en-US" sz="1800" kern="100" dirty="0">
                          <a:effectLst/>
                        </a:rPr>
                        <a:t>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vMerge="1">
                  <a:txBody>
                    <a:bodyPr/>
                    <a:lstStyle/>
                    <a:p>
                      <a:endParaRPr lang="zh-CN"/>
                    </a:p>
                  </a:txBody>
                  <a:tcPr/>
                </a:tc>
                <a:tc>
                  <a:txBody>
                    <a:bodyPr/>
                    <a:lstStyle/>
                    <a:p>
                      <a:pPr algn="ctr">
                        <a:lnSpc>
                          <a:spcPts val="2000"/>
                        </a:lnSpc>
                      </a:pPr>
                      <a:r>
                        <a:rPr lang="en-US" sz="1800" kern="100" dirty="0">
                          <a:effectLst/>
                        </a:rPr>
                        <a:t>1AL207-9</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160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40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7"/>
                  </a:ext>
                </a:extLst>
              </a:tr>
              <a:tr h="337614">
                <a:tc>
                  <a:txBody>
                    <a:bodyPr/>
                    <a:lstStyle/>
                    <a:p>
                      <a:pPr algn="ctr">
                        <a:lnSpc>
                          <a:spcPts val="2000"/>
                        </a:lnSpc>
                      </a:pPr>
                      <a:r>
                        <a:rPr lang="en-US" sz="1800" kern="100" dirty="0">
                          <a:effectLst/>
                        </a:rPr>
                        <a:t>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vMerge="1">
                  <a:txBody>
                    <a:bodyPr/>
                    <a:lstStyle/>
                    <a:p>
                      <a:endParaRPr lang="zh-CN"/>
                    </a:p>
                  </a:txBody>
                  <a:tcPr/>
                </a:tc>
                <a:tc>
                  <a:txBody>
                    <a:bodyPr/>
                    <a:lstStyle/>
                    <a:p>
                      <a:pPr algn="ctr">
                        <a:lnSpc>
                          <a:spcPts val="2000"/>
                        </a:lnSpc>
                      </a:pPr>
                      <a:r>
                        <a:rPr lang="en-US" sz="1800" kern="100" dirty="0">
                          <a:effectLst/>
                        </a:rPr>
                        <a:t>1AL206-7</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250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74</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08"/>
                  </a:ext>
                </a:extLst>
              </a:tr>
              <a:tr h="337614">
                <a:tc>
                  <a:txBody>
                    <a:bodyPr/>
                    <a:lstStyle/>
                    <a:p>
                      <a:pPr algn="ctr">
                        <a:lnSpc>
                          <a:spcPts val="2000"/>
                        </a:lnSpc>
                      </a:pPr>
                      <a:r>
                        <a:rPr lang="en-US" sz="1800" kern="100" dirty="0">
                          <a:effectLst/>
                        </a:rPr>
                        <a:t>11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vMerge="1">
                  <a:txBody>
                    <a:bodyPr/>
                    <a:lstStyle/>
                    <a:p>
                      <a:endParaRPr lang="zh-CN"/>
                    </a:p>
                  </a:txBody>
                  <a:tcPr/>
                </a:tc>
                <a:tc>
                  <a:txBody>
                    <a:bodyPr/>
                    <a:lstStyle/>
                    <a:p>
                      <a:pPr algn="ctr">
                        <a:lnSpc>
                          <a:spcPts val="2000"/>
                        </a:lnSpc>
                      </a:pPr>
                      <a:r>
                        <a:rPr lang="en-US" sz="1800" kern="100" dirty="0">
                          <a:effectLst/>
                        </a:rPr>
                        <a:t>1AL206-5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125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9"/>
                  </a:ext>
                </a:extLst>
              </a:tr>
              <a:tr h="337614">
                <a:tc>
                  <a:txBody>
                    <a:bodyPr/>
                    <a:lstStyle/>
                    <a:p>
                      <a:pPr algn="ctr">
                        <a:lnSpc>
                          <a:spcPts val="2000"/>
                        </a:lnSpc>
                      </a:pPr>
                      <a:r>
                        <a:rPr lang="en-US" sz="1800" kern="100" dirty="0">
                          <a:effectLst/>
                        </a:rPr>
                        <a:t>12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vMerge="1">
                  <a:txBody>
                    <a:bodyPr/>
                    <a:lstStyle/>
                    <a:p>
                      <a:endParaRPr lang="zh-CN"/>
                    </a:p>
                  </a:txBody>
                  <a:tcPr/>
                </a:tc>
                <a:tc>
                  <a:txBody>
                    <a:bodyPr/>
                    <a:lstStyle/>
                    <a:p>
                      <a:pPr algn="ctr">
                        <a:lnSpc>
                          <a:spcPts val="2000"/>
                        </a:lnSpc>
                      </a:pPr>
                      <a:r>
                        <a:rPr lang="en-US" sz="1800" kern="100" dirty="0">
                          <a:effectLst/>
                        </a:rPr>
                        <a:t>1AL109-2</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125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ts val="2000"/>
                        </a:lnSpc>
                      </a:pPr>
                      <a:r>
                        <a:rPr lang="en-US" sz="1800" kern="100" dirty="0">
                          <a:effectLst/>
                        </a:rPr>
                        <a:t>25</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10"/>
                  </a:ext>
                </a:extLst>
              </a:tr>
              <a:tr h="337614">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2000"/>
                        </a:lnSpc>
                      </a:pPr>
                      <a:r>
                        <a:rPr lang="en-US" altLang="zh-CN" sz="1800" kern="100" dirty="0">
                          <a:effectLst/>
                        </a:rPr>
                        <a:t>total</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1910</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ts val="2000"/>
                        </a:lnSpc>
                      </a:pPr>
                      <a:r>
                        <a:rPr lang="en-US" sz="1800" kern="100" dirty="0">
                          <a:effectLst/>
                        </a:rPr>
                        <a:t>781</a:t>
                      </a:r>
                      <a:endParaRPr lang="zh-CN" sz="18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95892" y="6060058"/>
            <a:ext cx="914400" cy="365125"/>
          </a:xfrm>
        </p:spPr>
        <p:txBody>
          <a:bodyPr/>
          <a:lstStyle/>
          <a:p>
            <a:pPr>
              <a:defRPr/>
            </a:pPr>
            <a:fld id="{F8F618D0-2B88-4E97-8789-513F0398ECBB}" type="slidenum">
              <a:rPr lang="en-US" smtClean="0"/>
              <a:t>43</a:t>
            </a:fld>
            <a:endParaRPr lang="en-US" dirty="0"/>
          </a:p>
        </p:txBody>
      </p:sp>
      <p:sp>
        <p:nvSpPr>
          <p:cNvPr id="6" name="Rectangle 2"/>
          <p:cNvSpPr txBox="1">
            <a:spLocks noChangeArrowheads="1"/>
          </p:cNvSpPr>
          <p:nvPr/>
        </p:nvSpPr>
        <p:spPr bwMode="auto">
          <a:xfrm>
            <a:off x="1232034" y="320876"/>
            <a:ext cx="10424160" cy="535967"/>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Annex A (informative) Example of data collection</a:t>
            </a:r>
            <a:endParaRPr lang="zh-CN" altLang="en-US" sz="2800" kern="0" dirty="0">
              <a:solidFill>
                <a:srgbClr val="003F7E"/>
              </a:solidFill>
              <a:ea typeface="+mj-ea"/>
            </a:endParaRPr>
          </a:p>
        </p:txBody>
      </p:sp>
      <p:sp>
        <p:nvSpPr>
          <p:cNvPr id="9" name="文本框 8"/>
          <p:cNvSpPr txBox="1"/>
          <p:nvPr/>
        </p:nvSpPr>
        <p:spPr>
          <a:xfrm>
            <a:off x="94608" y="975668"/>
            <a:ext cx="8477892" cy="461665"/>
          </a:xfrm>
          <a:prstGeom prst="rect">
            <a:avLst/>
          </a:prstGeom>
          <a:noFill/>
        </p:spPr>
        <p:txBody>
          <a:bodyPr wrap="square">
            <a:spAutoFit/>
          </a:bodyPr>
          <a:lstStyle/>
          <a:p>
            <a:pPr marL="342900" indent="-342900">
              <a:buFont typeface="Wingdings" panose="05000000000000000000" pitchFamily="2" charset="2"/>
              <a:buChar char="n"/>
            </a:pPr>
            <a:r>
              <a:rPr lang="en-US" altLang="zh-CN" b="1" kern="0" dirty="0">
                <a:latin typeface="+mn-lt"/>
                <a:ea typeface="+mj-ea"/>
              </a:rPr>
              <a:t>Shenzhen </a:t>
            </a:r>
            <a:r>
              <a:rPr lang="en-US" altLang="zh-CN" b="1" kern="0" dirty="0" err="1">
                <a:latin typeface="+mn-lt"/>
                <a:ea typeface="+mj-ea"/>
              </a:rPr>
              <a:t>Anbo</a:t>
            </a:r>
            <a:r>
              <a:rPr lang="en-US" altLang="zh-CN" b="1" kern="0" dirty="0">
                <a:latin typeface="+mn-lt"/>
                <a:ea typeface="+mj-ea"/>
              </a:rPr>
              <a:t> Electronic Co., Ltd</a:t>
            </a:r>
            <a:endParaRPr lang="zh-CN" altLang="en-US" b="1" kern="0" dirty="0">
              <a:latin typeface="+mn-lt"/>
              <a:ea typeface="+mj-ea"/>
            </a:endParaRPr>
          </a:p>
        </p:txBody>
      </p:sp>
      <p:sp>
        <p:nvSpPr>
          <p:cNvPr id="8" name="文本框 7"/>
          <p:cNvSpPr txBox="1"/>
          <p:nvPr/>
        </p:nvSpPr>
        <p:spPr>
          <a:xfrm>
            <a:off x="2819400" y="1429039"/>
            <a:ext cx="7810500" cy="830997"/>
          </a:xfrm>
          <a:prstGeom prst="rect">
            <a:avLst/>
          </a:prstGeom>
          <a:noFill/>
        </p:spPr>
        <p:txBody>
          <a:bodyPr wrap="square">
            <a:spAutoFit/>
          </a:bodyPr>
          <a:lstStyle/>
          <a:p>
            <a:r>
              <a:rPr lang="en-US" altLang="zh-CN" sz="2400" dirty="0">
                <a:effectLst/>
                <a:latin typeface="+mn-lt"/>
                <a:ea typeface="宋体" panose="02010600030101010101" pitchFamily="2" charset="-122"/>
                <a:cs typeface="Times New Roman" panose="02020603050405020304" pitchFamily="18" charset="0"/>
              </a:rPr>
              <a:t>Statistical table of single economic loss caused voltage sag</a:t>
            </a:r>
            <a:endParaRPr lang="zh-CN" altLang="en-US" dirty="0">
              <a:latin typeface="+mn-lt"/>
            </a:endParaRPr>
          </a:p>
        </p:txBody>
      </p:sp>
      <p:graphicFrame>
        <p:nvGraphicFramePr>
          <p:cNvPr id="3" name="表格 2"/>
          <p:cNvGraphicFramePr>
            <a:graphicFrameLocks noGrp="1"/>
          </p:cNvGraphicFramePr>
          <p:nvPr/>
        </p:nvGraphicFramePr>
        <p:xfrm>
          <a:off x="580704" y="1890704"/>
          <a:ext cx="10976296" cy="4407356"/>
        </p:xfrm>
        <a:graphic>
          <a:graphicData uri="http://schemas.openxmlformats.org/drawingml/2006/table">
            <a:tbl>
              <a:tblPr firstRow="1" firstCol="1" bandRow="1">
                <a:tableStyleId>{5C22544A-7EE6-4342-B048-85BDC9FD1C3A}</a:tableStyleId>
              </a:tblPr>
              <a:tblGrid>
                <a:gridCol w="2768600">
                  <a:extLst>
                    <a:ext uri="{9D8B030D-6E8A-4147-A177-3AD203B41FA5}">
                      <a16:colId xmlns:a16="http://schemas.microsoft.com/office/drawing/2014/main" val="20000"/>
                    </a:ext>
                  </a:extLst>
                </a:gridCol>
                <a:gridCol w="2365696">
                  <a:extLst>
                    <a:ext uri="{9D8B030D-6E8A-4147-A177-3AD203B41FA5}">
                      <a16:colId xmlns:a16="http://schemas.microsoft.com/office/drawing/2014/main" val="20001"/>
                    </a:ext>
                  </a:extLst>
                </a:gridCol>
                <a:gridCol w="2590800">
                  <a:extLst>
                    <a:ext uri="{9D8B030D-6E8A-4147-A177-3AD203B41FA5}">
                      <a16:colId xmlns:a16="http://schemas.microsoft.com/office/drawing/2014/main" val="20002"/>
                    </a:ext>
                  </a:extLst>
                </a:gridCol>
                <a:gridCol w="1689100">
                  <a:extLst>
                    <a:ext uri="{9D8B030D-6E8A-4147-A177-3AD203B41FA5}">
                      <a16:colId xmlns:a16="http://schemas.microsoft.com/office/drawing/2014/main" val="20003"/>
                    </a:ext>
                  </a:extLst>
                </a:gridCol>
                <a:gridCol w="1562100">
                  <a:extLst>
                    <a:ext uri="{9D8B030D-6E8A-4147-A177-3AD203B41FA5}">
                      <a16:colId xmlns:a16="http://schemas.microsoft.com/office/drawing/2014/main" val="20004"/>
                    </a:ext>
                  </a:extLst>
                </a:gridCol>
              </a:tblGrid>
              <a:tr h="613684">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Production process</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Number of affected devices</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Total downtime(</a:t>
                      </a:r>
                      <a:r>
                        <a:rPr lang="en-US" sz="1800" b="1" kern="100" dirty="0">
                          <a:solidFill>
                            <a:schemeClr val="lt1"/>
                          </a:solidFill>
                          <a:effectLst/>
                          <a:latin typeface="+mn-lt"/>
                          <a:ea typeface="+mn-ea"/>
                          <a:cs typeface="+mn-cs"/>
                        </a:rPr>
                        <a:t>H</a:t>
                      </a:r>
                      <a:r>
                        <a:rPr lang="zh-CN" altLang="en-US" sz="1800" b="1" kern="100" dirty="0">
                          <a:solidFill>
                            <a:schemeClr val="lt1"/>
                          </a:solidFill>
                          <a:effectLst/>
                          <a:latin typeface="+mn-lt"/>
                          <a:ea typeface="+mn-ea"/>
                          <a:cs typeface="+mn-cs"/>
                        </a:rPr>
                        <a:t>）</a:t>
                      </a:r>
                    </a:p>
                  </a:txBody>
                  <a:tcPr marL="68580" marR="68580" marT="0" marB="0" anchor="ctr">
                    <a:solidFill>
                      <a:srgbClr val="005582"/>
                    </a:solidFill>
                  </a:tcPr>
                </a:tc>
                <a:tc>
                  <a:txBody>
                    <a:bodyPr/>
                    <a:lstStyle/>
                    <a:p>
                      <a:pPr marL="0" algn="ctr" defTabSz="457200" rtl="0" eaLnBrk="1" latinLnBrk="0" hangingPunct="1">
                        <a:lnSpc>
                          <a:spcPts val="2000"/>
                        </a:lnSpc>
                      </a:pPr>
                      <a:r>
                        <a:rPr lang="en-US" altLang="zh-CN" sz="1800" b="1" kern="100" dirty="0">
                          <a:solidFill>
                            <a:schemeClr val="lt1"/>
                          </a:solidFill>
                          <a:effectLst/>
                          <a:latin typeface="+mn-lt"/>
                          <a:ea typeface="+mn-ea"/>
                          <a:cs typeface="+mn-cs"/>
                        </a:rPr>
                        <a:t>unit price</a:t>
                      </a:r>
                    </a:p>
                    <a:p>
                      <a:pPr marL="0" algn="ctr" defTabSz="457200" rtl="0" eaLnBrk="1" latinLnBrk="0" hangingPunct="1">
                        <a:lnSpc>
                          <a:spcPts val="2000"/>
                        </a:lnSpc>
                      </a:pPr>
                      <a:r>
                        <a:rPr lang="en-US" altLang="zh-CN" sz="1800" b="1" kern="100" dirty="0">
                          <a:solidFill>
                            <a:schemeClr val="lt1"/>
                          </a:solidFill>
                          <a:effectLst/>
                          <a:latin typeface="+mn-lt"/>
                          <a:ea typeface="+mn-ea"/>
                          <a:cs typeface="+mn-cs"/>
                        </a:rPr>
                        <a:t>(Dollar</a:t>
                      </a:r>
                      <a:r>
                        <a:rPr lang="en-US" altLang="zh-CN" sz="1800" b="1" i="0" kern="100" dirty="0">
                          <a:solidFill>
                            <a:schemeClr val="lt1"/>
                          </a:solidFill>
                          <a:effectLst/>
                          <a:latin typeface="+mn-lt"/>
                          <a:ea typeface="+mn-ea"/>
                          <a:cs typeface="+mn-cs"/>
                        </a:rPr>
                        <a:t>)</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marR="0" lvl="0" indent="0" algn="ctr" defTabSz="457200" rtl="0" eaLnBrk="1" fontAlgn="auto" latinLnBrk="0" hangingPunct="1">
                        <a:lnSpc>
                          <a:spcPts val="2000"/>
                        </a:lnSpc>
                        <a:spcBef>
                          <a:spcPts val="0"/>
                        </a:spcBef>
                        <a:spcAft>
                          <a:spcPts val="0"/>
                        </a:spcAft>
                        <a:buClrTx/>
                        <a:buSzTx/>
                        <a:buFontTx/>
                        <a:buNone/>
                        <a:defRPr/>
                      </a:pPr>
                      <a:r>
                        <a:rPr lang="en-US" altLang="zh-CN" sz="1800" b="1" kern="100" dirty="0">
                          <a:solidFill>
                            <a:schemeClr val="lt1"/>
                          </a:solidFill>
                          <a:effectLst/>
                          <a:latin typeface="+mn-lt"/>
                          <a:ea typeface="+mn-ea"/>
                          <a:cs typeface="+mn-cs"/>
                        </a:rPr>
                        <a:t>Price</a:t>
                      </a:r>
                    </a:p>
                    <a:p>
                      <a:pPr marL="0" marR="0" lvl="0" indent="0" algn="ctr" defTabSz="457200" rtl="0" eaLnBrk="1" fontAlgn="auto" latinLnBrk="0" hangingPunct="1">
                        <a:lnSpc>
                          <a:spcPts val="2000"/>
                        </a:lnSpc>
                        <a:spcBef>
                          <a:spcPts val="0"/>
                        </a:spcBef>
                        <a:spcAft>
                          <a:spcPts val="0"/>
                        </a:spcAft>
                        <a:buClrTx/>
                        <a:buSzTx/>
                        <a:buFontTx/>
                        <a:buNone/>
                        <a:defRPr/>
                      </a:pPr>
                      <a:r>
                        <a:rPr lang="en-US" altLang="zh-CN" sz="1800" b="1" kern="100" dirty="0">
                          <a:solidFill>
                            <a:schemeClr val="lt1"/>
                          </a:solidFill>
                          <a:effectLst/>
                          <a:latin typeface="+mn-lt"/>
                          <a:ea typeface="+mn-ea"/>
                          <a:cs typeface="+mn-cs"/>
                        </a:rPr>
                        <a:t>(</a:t>
                      </a:r>
                      <a:r>
                        <a:rPr lang="en-US" altLang="zh-CN" sz="1800" b="1" i="0" kern="1200" dirty="0">
                          <a:solidFill>
                            <a:schemeClr val="lt1"/>
                          </a:solidFill>
                          <a:effectLst/>
                          <a:latin typeface="+mn-lt"/>
                          <a:ea typeface="+mn-ea"/>
                          <a:cs typeface="+mn-cs"/>
                        </a:rPr>
                        <a:t>Dollar</a:t>
                      </a:r>
                      <a:r>
                        <a:rPr lang="en-US" altLang="zh-CN" sz="1800" b="1" i="0" kern="100" dirty="0">
                          <a:solidFill>
                            <a:schemeClr val="lt1"/>
                          </a:solidFill>
                          <a:effectLst/>
                          <a:latin typeface="+mn-lt"/>
                          <a:ea typeface="+mn-ea"/>
                          <a:cs typeface="+mn-cs"/>
                        </a:rPr>
                        <a:t>)</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extLst>
                  <a:ext uri="{0D108BD9-81ED-4DB2-BD59-A6C34878D82A}">
                    <a16:rowId xmlns:a16="http://schemas.microsoft.com/office/drawing/2014/main" val="10000"/>
                  </a:ext>
                </a:extLst>
              </a:tr>
              <a:tr h="289370">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Mid-test</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76</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348</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153</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156064</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01"/>
                  </a:ext>
                </a:extLst>
              </a:tr>
              <a:tr h="289370">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substrate</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3</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7</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153</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7300</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extLst>
                  <a:ext uri="{0D108BD9-81ED-4DB2-BD59-A6C34878D82A}">
                    <a16:rowId xmlns:a16="http://schemas.microsoft.com/office/drawing/2014/main" val="10002"/>
                  </a:ext>
                </a:extLst>
              </a:tr>
              <a:tr h="289370">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finished test</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11</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31</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153</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31000</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03"/>
                  </a:ext>
                </a:extLst>
              </a:tr>
              <a:tr h="289370">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packaging</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3</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5</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459</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15000</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extLst>
                  <a:ext uri="{0D108BD9-81ED-4DB2-BD59-A6C34878D82A}">
                    <a16:rowId xmlns:a16="http://schemas.microsoft.com/office/drawing/2014/main" val="10004"/>
                  </a:ext>
                </a:extLst>
              </a:tr>
              <a:tr h="289370">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splitting</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24</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49</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153</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38000</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05"/>
                  </a:ext>
                </a:extLst>
              </a:tr>
              <a:tr h="287829">
                <a:tc>
                  <a:txBody>
                    <a:bodyPr/>
                    <a:lstStyle/>
                    <a:p>
                      <a:pPr marL="0" algn="ctr" defTabSz="457200" rtl="0" eaLnBrk="1" latinLnBrk="0" hangingPunct="1">
                        <a:lnSpc>
                          <a:spcPts val="2000"/>
                        </a:lnSpc>
                      </a:pPr>
                      <a:r>
                        <a:rPr lang="en-US" sz="1800" b="1" kern="100" dirty="0">
                          <a:solidFill>
                            <a:schemeClr val="lt1"/>
                          </a:solidFill>
                          <a:effectLst/>
                          <a:latin typeface="+mn-lt"/>
                          <a:ea typeface="+mn-ea"/>
                          <a:cs typeface="+mn-cs"/>
                        </a:rPr>
                        <a:t>SMT</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1</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2</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918</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12000</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extLst>
                  <a:ext uri="{0D108BD9-81ED-4DB2-BD59-A6C34878D82A}">
                    <a16:rowId xmlns:a16="http://schemas.microsoft.com/office/drawing/2014/main" val="10006"/>
                  </a:ext>
                </a:extLst>
              </a:tr>
              <a:tr h="289370">
                <a:tc>
                  <a:txBody>
                    <a:bodyPr/>
                    <a:lstStyle/>
                    <a:p>
                      <a:pPr marL="0" algn="ctr" defTabSz="457200" rtl="0" eaLnBrk="1" latinLnBrk="0" hangingPunct="1">
                        <a:lnSpc>
                          <a:spcPts val="2000"/>
                        </a:lnSpc>
                      </a:pPr>
                      <a:r>
                        <a:rPr lang="en-US" altLang="zh-CN" sz="1800" b="1" i="0" kern="1200" dirty="0">
                          <a:solidFill>
                            <a:schemeClr val="lt1"/>
                          </a:solidFill>
                          <a:effectLst/>
                          <a:latin typeface="+mn-lt"/>
                          <a:ea typeface="+mn-ea"/>
                          <a:cs typeface="+mn-cs"/>
                        </a:rPr>
                        <a:t>binding</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0</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0</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0</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sz="1800" b="0" kern="100" dirty="0">
                          <a:solidFill>
                            <a:schemeClr val="tx1"/>
                          </a:solidFill>
                          <a:effectLst/>
                          <a:latin typeface="+mn-lt"/>
                          <a:ea typeface="+mn-ea"/>
                          <a:cs typeface="+mn-cs"/>
                        </a:rPr>
                        <a:t>0</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07"/>
                  </a:ext>
                </a:extLst>
              </a:tr>
              <a:tr h="289370">
                <a:tc>
                  <a:txBody>
                    <a:bodyPr/>
                    <a:lstStyle/>
                    <a:p>
                      <a:pPr marL="0" algn="ctr" defTabSz="457200" rtl="0" eaLnBrk="1" latinLnBrk="0" hangingPunct="1">
                        <a:lnSpc>
                          <a:spcPts val="2000"/>
                        </a:lnSpc>
                      </a:pPr>
                      <a:r>
                        <a:rPr lang="en-US" altLang="zh-CN" sz="1800" b="1" kern="100" dirty="0">
                          <a:solidFill>
                            <a:schemeClr val="lt1"/>
                          </a:solidFill>
                          <a:effectLst/>
                          <a:latin typeface="+mn-lt"/>
                          <a:ea typeface="+mn-ea"/>
                          <a:cs typeface="+mn-cs"/>
                        </a:rPr>
                        <a:t>NO.1</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gridSpan="2">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Total direct product losses</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hMerge="1">
                  <a:txBody>
                    <a:bodyPr/>
                    <a:lstStyle/>
                    <a:p>
                      <a:endParaRPr lang="zh-CN"/>
                    </a:p>
                  </a:txBody>
                  <a:tcPr/>
                </a:tc>
                <a:tc>
                  <a:txBody>
                    <a:bodyPr/>
                    <a:lstStyle/>
                    <a:p>
                      <a:pPr marL="0" algn="ctr" defTabSz="457200" rtl="0" eaLnBrk="1" latinLnBrk="0" hangingPunct="1">
                        <a:lnSpc>
                          <a:spcPts val="2000"/>
                        </a:lnSpc>
                      </a:pP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49113</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extLst>
                  <a:ext uri="{0D108BD9-81ED-4DB2-BD59-A6C34878D82A}">
                    <a16:rowId xmlns:a16="http://schemas.microsoft.com/office/drawing/2014/main" val="10008"/>
                  </a:ext>
                </a:extLst>
              </a:tr>
              <a:tr h="289370">
                <a:tc>
                  <a:txBody>
                    <a:bodyPr/>
                    <a:lstStyle/>
                    <a:p>
                      <a:pPr marL="0" algn="ctr" defTabSz="457200" rtl="0" eaLnBrk="1" latinLnBrk="0" hangingPunct="1">
                        <a:lnSpc>
                          <a:spcPts val="2000"/>
                        </a:lnSpc>
                      </a:pPr>
                      <a:r>
                        <a:rPr lang="en-US" altLang="zh-CN" sz="1800" b="1" kern="100" dirty="0">
                          <a:solidFill>
                            <a:schemeClr val="lt1"/>
                          </a:solidFill>
                          <a:effectLst/>
                          <a:latin typeface="+mn-lt"/>
                          <a:ea typeface="+mn-ea"/>
                          <a:cs typeface="+mn-cs"/>
                        </a:rPr>
                        <a:t>NO.2</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gridSpan="2">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Equipment repair loss</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hMerge="1">
                  <a:txBody>
                    <a:bodyPr/>
                    <a:lstStyle/>
                    <a:p>
                      <a:endParaRPr lang="zh-CN"/>
                    </a:p>
                  </a:txBody>
                  <a:tcPr/>
                </a:tc>
                <a:tc>
                  <a:txBody>
                    <a:bodyPr/>
                    <a:lstStyle/>
                    <a:p>
                      <a:pPr marL="0" algn="ctr" defTabSz="457200" rtl="0" eaLnBrk="1" latinLnBrk="0" hangingPunct="1">
                        <a:lnSpc>
                          <a:spcPts val="2000"/>
                        </a:lnSpc>
                      </a:pP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45900</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09"/>
                  </a:ext>
                </a:extLst>
              </a:tr>
              <a:tr h="289370">
                <a:tc>
                  <a:txBody>
                    <a:bodyPr/>
                    <a:lstStyle/>
                    <a:p>
                      <a:pPr marL="0" algn="ctr" defTabSz="457200" rtl="0" eaLnBrk="1" latinLnBrk="0" hangingPunct="1">
                        <a:lnSpc>
                          <a:spcPts val="2000"/>
                        </a:lnSpc>
                      </a:pPr>
                      <a:r>
                        <a:rPr lang="en-US" altLang="zh-CN" sz="1800" b="1" kern="100" dirty="0">
                          <a:solidFill>
                            <a:schemeClr val="lt1"/>
                          </a:solidFill>
                          <a:effectLst/>
                          <a:latin typeface="+mn-lt"/>
                          <a:ea typeface="+mn-ea"/>
                          <a:cs typeface="+mn-cs"/>
                        </a:rPr>
                        <a:t>NO.3</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gridSpan="2">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Standby loss</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hMerge="1">
                  <a:txBody>
                    <a:bodyPr/>
                    <a:lstStyle/>
                    <a:p>
                      <a:endParaRPr lang="zh-CN"/>
                    </a:p>
                  </a:txBody>
                  <a:tcPr/>
                </a:tc>
                <a:tc>
                  <a:txBody>
                    <a:bodyPr/>
                    <a:lstStyle/>
                    <a:p>
                      <a:pPr marL="0" algn="ctr" defTabSz="457200" rtl="0" eaLnBrk="1" latinLnBrk="0" hangingPunct="1">
                        <a:lnSpc>
                          <a:spcPts val="2000"/>
                        </a:lnSpc>
                      </a:pP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15300</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extLst>
                  <a:ext uri="{0D108BD9-81ED-4DB2-BD59-A6C34878D82A}">
                    <a16:rowId xmlns:a16="http://schemas.microsoft.com/office/drawing/2014/main" val="10010"/>
                  </a:ext>
                </a:extLst>
              </a:tr>
              <a:tr h="289370">
                <a:tc>
                  <a:txBody>
                    <a:bodyPr/>
                    <a:lstStyle/>
                    <a:p>
                      <a:pPr marL="0" algn="ctr" defTabSz="457200" rtl="0" eaLnBrk="1" latinLnBrk="0" hangingPunct="1">
                        <a:lnSpc>
                          <a:spcPts val="2000"/>
                        </a:lnSpc>
                      </a:pPr>
                      <a:r>
                        <a:rPr lang="en-US" altLang="zh-CN" sz="1800" b="1" kern="100" dirty="0">
                          <a:solidFill>
                            <a:schemeClr val="lt1"/>
                          </a:solidFill>
                          <a:effectLst/>
                          <a:latin typeface="+mn-lt"/>
                          <a:ea typeface="+mn-ea"/>
                          <a:cs typeface="+mn-cs"/>
                        </a:rPr>
                        <a:t>NO.4</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gridSpan="2">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Debug retest loss after test restart</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hMerge="1">
                  <a:txBody>
                    <a:bodyPr/>
                    <a:lstStyle/>
                    <a:p>
                      <a:endParaRPr lang="zh-CN"/>
                    </a:p>
                  </a:txBody>
                  <a:tcPr/>
                </a:tc>
                <a:tc>
                  <a:txBody>
                    <a:bodyPr/>
                    <a:lstStyle/>
                    <a:p>
                      <a:pPr marL="0" algn="ctr" defTabSz="457200" rtl="0" eaLnBrk="1" latinLnBrk="0" hangingPunct="1">
                        <a:lnSpc>
                          <a:spcPts val="2000"/>
                        </a:lnSpc>
                      </a:pP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39780</a:t>
                      </a:r>
                      <a:endParaRPr lang="zh-CN" altLang="en-US" sz="18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11"/>
                  </a:ext>
                </a:extLst>
              </a:tr>
              <a:tr h="612143">
                <a:tc>
                  <a:txBody>
                    <a:bodyPr/>
                    <a:lstStyle/>
                    <a:p>
                      <a:pPr marL="0" algn="ctr" defTabSz="457200" rtl="0" eaLnBrk="1" latinLnBrk="0" hangingPunct="1">
                        <a:lnSpc>
                          <a:spcPts val="2000"/>
                        </a:lnSpc>
                      </a:pPr>
                      <a:r>
                        <a:rPr lang="en-US" altLang="zh-CN" sz="1800" b="1" kern="100" dirty="0">
                          <a:solidFill>
                            <a:schemeClr val="lt1"/>
                          </a:solidFill>
                          <a:effectLst/>
                          <a:latin typeface="+mn-lt"/>
                          <a:ea typeface="+mn-ea"/>
                          <a:cs typeface="+mn-cs"/>
                        </a:rPr>
                        <a:t>NO.5</a:t>
                      </a:r>
                      <a:endParaRPr lang="zh-CN" altLang="en-US" sz="1800" b="1" kern="100" dirty="0">
                        <a:solidFill>
                          <a:schemeClr val="lt1"/>
                        </a:solidFill>
                        <a:effectLst/>
                        <a:latin typeface="+mn-lt"/>
                        <a:ea typeface="+mn-ea"/>
                        <a:cs typeface="+mn-cs"/>
                      </a:endParaRPr>
                    </a:p>
                  </a:txBody>
                  <a:tcPr marL="68580" marR="68580" marT="0" marB="0" anchor="ctr">
                    <a:solidFill>
                      <a:srgbClr val="005582"/>
                    </a:solidFill>
                  </a:tcPr>
                </a:tc>
                <a:tc gridSpan="2">
                  <a:txBody>
                    <a:bodyPr/>
                    <a:lstStyle/>
                    <a:p>
                      <a:pPr marL="0" algn="ctr" defTabSz="457200" rtl="0" eaLnBrk="1" latinLnBrk="0" hangingPunct="1">
                        <a:lnSpc>
                          <a:spcPts val="2000"/>
                        </a:lnSpc>
                      </a:pPr>
                      <a:r>
                        <a:rPr lang="en-US" altLang="zh-CN" sz="1800" b="0" kern="100" dirty="0">
                          <a:solidFill>
                            <a:schemeClr val="tx1"/>
                          </a:solidFill>
                          <a:effectLst/>
                          <a:latin typeface="+mn-lt"/>
                          <a:ea typeface="+mn-ea"/>
                          <a:cs typeface="+mn-cs"/>
                        </a:rPr>
                        <a:t>Total economic loss(Dollar)</a:t>
                      </a:r>
                    </a:p>
                  </a:txBody>
                  <a:tcPr marL="68580" marR="68580" marT="0" marB="0" anchor="ctr">
                    <a:solidFill>
                      <a:srgbClr val="F2F2F2"/>
                    </a:solidFill>
                  </a:tcPr>
                </a:tc>
                <a:tc hMerge="1">
                  <a:txBody>
                    <a:bodyPr/>
                    <a:lstStyle/>
                    <a:p>
                      <a:endParaRPr lang="zh-CN"/>
                    </a:p>
                  </a:txBody>
                  <a:tcPr/>
                </a:tc>
                <a:tc>
                  <a:txBody>
                    <a:bodyPr/>
                    <a:lstStyle/>
                    <a:p>
                      <a:pPr marL="0" algn="ctr" defTabSz="457200" rtl="0" eaLnBrk="1" latinLnBrk="0" hangingPunct="1">
                        <a:lnSpc>
                          <a:spcPts val="2000"/>
                        </a:lnSpc>
                      </a:pP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marL="0" algn="ctr" defTabSz="457200" rtl="0" eaLnBrk="1" latinLnBrk="0" hangingPunct="1">
                        <a:lnSpc>
                          <a:spcPts val="2000"/>
                        </a:lnSpc>
                      </a:pPr>
                      <a:r>
                        <a:rPr lang="en-US" altLang="zh-CN" sz="1800" b="0" i="0" kern="1200" dirty="0">
                          <a:solidFill>
                            <a:schemeClr val="dk1"/>
                          </a:solidFill>
                          <a:effectLst/>
                          <a:latin typeface="+mn-lt"/>
                          <a:ea typeface="+mn-ea"/>
                          <a:cs typeface="+mn-cs"/>
                        </a:rPr>
                        <a:t>189775.692</a:t>
                      </a:r>
                      <a:endParaRPr lang="zh-CN" altLang="en-US" sz="1800" b="0" kern="100" dirty="0">
                        <a:solidFill>
                          <a:schemeClr val="tx1"/>
                        </a:solidFill>
                        <a:effectLst/>
                        <a:latin typeface="+mn-lt"/>
                        <a:ea typeface="+mn-ea"/>
                        <a:cs typeface="+mn-cs"/>
                      </a:endParaRPr>
                    </a:p>
                  </a:txBody>
                  <a:tcPr marL="68580" marR="68580" marT="0" marB="0" anchor="ctr">
                    <a:solidFill>
                      <a:srgbClr val="F2F2F2"/>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60D90304-30D5-4CBB-8BD9-EF881150BBD9}"/>
              </a:ext>
            </a:extLst>
          </p:cNvPr>
          <p:cNvSpPr>
            <a:spLocks noGrp="1"/>
          </p:cNvSpPr>
          <p:nvPr>
            <p:ph type="sldNum" sz="quarter" idx="11"/>
          </p:nvPr>
        </p:nvSpPr>
        <p:spPr/>
        <p:txBody>
          <a:bodyPr/>
          <a:lstStyle/>
          <a:p>
            <a:pPr>
              <a:defRPr/>
            </a:pPr>
            <a:fld id="{A5B1E9C8-DB28-4CE8-909B-C1EAE1CB45AD}" type="slidenum">
              <a:rPr lang="en-US" smtClean="0"/>
              <a:t>44</a:t>
            </a:fld>
            <a:endParaRPr lang="en-US" dirty="0"/>
          </a:p>
        </p:txBody>
      </p:sp>
      <p:sp>
        <p:nvSpPr>
          <p:cNvPr id="5" name="Rectangle 5">
            <a:extLst>
              <a:ext uri="{FF2B5EF4-FFF2-40B4-BE49-F238E27FC236}">
                <a16:creationId xmlns:a16="http://schemas.microsoft.com/office/drawing/2014/main" id="{16C70486-1C63-41F0-A670-17FB1193488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graphicFrame>
        <p:nvGraphicFramePr>
          <p:cNvPr id="6" name="对象 5">
            <a:extLst>
              <a:ext uri="{FF2B5EF4-FFF2-40B4-BE49-F238E27FC236}">
                <a16:creationId xmlns:a16="http://schemas.microsoft.com/office/drawing/2014/main" id="{30F218C6-091B-412E-A1FA-F93A18421A31}"/>
              </a:ext>
            </a:extLst>
          </p:cNvPr>
          <p:cNvGraphicFramePr>
            <a:graphicFrameLocks noChangeAspect="1"/>
          </p:cNvGraphicFramePr>
          <p:nvPr/>
        </p:nvGraphicFramePr>
        <p:xfrm>
          <a:off x="6555583" y="1597299"/>
          <a:ext cx="5372100" cy="4559026"/>
        </p:xfrm>
        <a:graphic>
          <a:graphicData uri="http://schemas.openxmlformats.org/presentationml/2006/ole">
            <mc:AlternateContent xmlns:mc="http://schemas.openxmlformats.org/markup-compatibility/2006">
              <mc:Choice xmlns:v="urn:schemas-microsoft-com:vml" Requires="v">
                <p:oleObj name="Visio" r:id="rId2" imgW="1761859" imgH="1495517" progId="Visio.Drawing.15">
                  <p:embed/>
                </p:oleObj>
              </mc:Choice>
              <mc:Fallback>
                <p:oleObj name="Visio" r:id="rId2" imgW="1761859" imgH="1495517" progId="Visio.Drawing.15">
                  <p:embed/>
                  <p:pic>
                    <p:nvPicPr>
                      <p:cNvPr id="6" name="对象 5">
                        <a:extLst>
                          <a:ext uri="{FF2B5EF4-FFF2-40B4-BE49-F238E27FC236}">
                            <a16:creationId xmlns:a16="http://schemas.microsoft.com/office/drawing/2014/main" id="{30F218C6-091B-412E-A1FA-F93A18421A31}"/>
                          </a:ext>
                        </a:extLst>
                      </p:cNvPr>
                      <p:cNvPicPr/>
                      <p:nvPr/>
                    </p:nvPicPr>
                    <p:blipFill>
                      <a:blip r:embed="rId3"/>
                      <a:stretch>
                        <a:fillRect/>
                      </a:stretch>
                    </p:blipFill>
                    <p:spPr>
                      <a:xfrm>
                        <a:off x="6555583" y="1597299"/>
                        <a:ext cx="5372100" cy="4559026"/>
                      </a:xfrm>
                      <a:prstGeom prst="rect">
                        <a:avLst/>
                      </a:prstGeom>
                    </p:spPr>
                  </p:pic>
                </p:oleObj>
              </mc:Fallback>
            </mc:AlternateContent>
          </a:graphicData>
        </a:graphic>
      </p:graphicFrame>
      <p:graphicFrame>
        <p:nvGraphicFramePr>
          <p:cNvPr id="7" name="表格 11">
            <a:extLst>
              <a:ext uri="{FF2B5EF4-FFF2-40B4-BE49-F238E27FC236}">
                <a16:creationId xmlns:a16="http://schemas.microsoft.com/office/drawing/2014/main" id="{46BD4A47-6A90-4814-8272-621A2FB83BC6}"/>
              </a:ext>
            </a:extLst>
          </p:cNvPr>
          <p:cNvGraphicFramePr>
            <a:graphicFrameLocks noGrp="1"/>
          </p:cNvGraphicFramePr>
          <p:nvPr/>
        </p:nvGraphicFramePr>
        <p:xfrm>
          <a:off x="264317" y="1126858"/>
          <a:ext cx="5476084" cy="2272369"/>
        </p:xfrm>
        <a:graphic>
          <a:graphicData uri="http://schemas.openxmlformats.org/drawingml/2006/table">
            <a:tbl>
              <a:tblPr firstRow="1" bandRow="1">
                <a:tableStyleId>{5C22544A-7EE6-4342-B048-85BDC9FD1C3A}</a:tableStyleId>
              </a:tblPr>
              <a:tblGrid>
                <a:gridCol w="1113700">
                  <a:extLst>
                    <a:ext uri="{9D8B030D-6E8A-4147-A177-3AD203B41FA5}">
                      <a16:colId xmlns:a16="http://schemas.microsoft.com/office/drawing/2014/main" val="3174823683"/>
                    </a:ext>
                  </a:extLst>
                </a:gridCol>
                <a:gridCol w="725573">
                  <a:extLst>
                    <a:ext uri="{9D8B030D-6E8A-4147-A177-3AD203B41FA5}">
                      <a16:colId xmlns:a16="http://schemas.microsoft.com/office/drawing/2014/main" val="1247307342"/>
                    </a:ext>
                  </a:extLst>
                </a:gridCol>
                <a:gridCol w="844671">
                  <a:extLst>
                    <a:ext uri="{9D8B030D-6E8A-4147-A177-3AD203B41FA5}">
                      <a16:colId xmlns:a16="http://schemas.microsoft.com/office/drawing/2014/main" val="2645218371"/>
                    </a:ext>
                  </a:extLst>
                </a:gridCol>
                <a:gridCol w="966778">
                  <a:extLst>
                    <a:ext uri="{9D8B030D-6E8A-4147-A177-3AD203B41FA5}">
                      <a16:colId xmlns:a16="http://schemas.microsoft.com/office/drawing/2014/main" val="3079586478"/>
                    </a:ext>
                  </a:extLst>
                </a:gridCol>
                <a:gridCol w="912681">
                  <a:extLst>
                    <a:ext uri="{9D8B030D-6E8A-4147-A177-3AD203B41FA5}">
                      <a16:colId xmlns:a16="http://schemas.microsoft.com/office/drawing/2014/main" val="1550213651"/>
                    </a:ext>
                  </a:extLst>
                </a:gridCol>
                <a:gridCol w="912681">
                  <a:extLst>
                    <a:ext uri="{9D8B030D-6E8A-4147-A177-3AD203B41FA5}">
                      <a16:colId xmlns:a16="http://schemas.microsoft.com/office/drawing/2014/main" val="2733793865"/>
                    </a:ext>
                  </a:extLst>
                </a:gridCol>
              </a:tblGrid>
              <a:tr h="347539">
                <a:tc>
                  <a:txBody>
                    <a:bodyPr/>
                    <a:lstStyle/>
                    <a:p>
                      <a:endParaRPr lang="zh-CN" altLang="en-US" sz="800" b="0" cap="none" spc="0" dirty="0">
                        <a:ln w="0"/>
                        <a:solidFill>
                          <a:schemeClr val="tx1"/>
                        </a:solidFill>
                        <a:effectLst>
                          <a:outerShdw blurRad="38100" dist="19050" dir="2700000" algn="tl" rotWithShape="0">
                            <a:schemeClr val="dk1">
                              <a:alpha val="40000"/>
                            </a:schemeClr>
                          </a:outerShdw>
                        </a:effectLst>
                      </a:endParaRPr>
                    </a:p>
                  </a:txBody>
                  <a:tcPr>
                    <a:solidFill>
                      <a:schemeClr val="tx2"/>
                    </a:solidFill>
                  </a:tcPr>
                </a:tc>
                <a:tc>
                  <a:txBody>
                    <a:bodyPr/>
                    <a:lstStyle/>
                    <a:p>
                      <a:pPr algn="ctr"/>
                      <a:r>
                        <a:rPr lang="en-US" altLang="zh-CN" sz="800" b="0" cap="none" spc="0" dirty="0">
                          <a:ln w="0"/>
                          <a:solidFill>
                            <a:schemeClr val="bg1"/>
                          </a:solidFill>
                          <a:effectLst>
                            <a:outerShdw blurRad="38100" dist="19050" dir="2700000" algn="tl" rotWithShape="0">
                              <a:schemeClr val="dk1">
                                <a:alpha val="40000"/>
                              </a:schemeClr>
                            </a:outerShdw>
                          </a:effectLst>
                        </a:rPr>
                        <a:t>0~200</a:t>
                      </a:r>
                    </a:p>
                    <a:p>
                      <a:pPr algn="ctr"/>
                      <a:r>
                        <a:rPr lang="en-US" altLang="zh-CN" sz="800" b="0" cap="none" spc="0" dirty="0" err="1">
                          <a:ln w="0"/>
                          <a:solidFill>
                            <a:schemeClr val="bg1"/>
                          </a:solidFill>
                          <a:effectLst>
                            <a:outerShdw blurRad="38100" dist="19050" dir="2700000" algn="tl" rotWithShape="0">
                              <a:schemeClr val="dk1">
                                <a:alpha val="40000"/>
                              </a:schemeClr>
                            </a:outerShdw>
                          </a:effectLst>
                        </a:rPr>
                        <a:t>ms</a:t>
                      </a:r>
                      <a:endParaRPr lang="zh-CN" altLang="en-US" sz="800" b="0" cap="none" spc="0" dirty="0">
                        <a:ln w="0"/>
                        <a:solidFill>
                          <a:schemeClr val="bg1"/>
                        </a:solidFill>
                        <a:effectLst>
                          <a:outerShdw blurRad="38100" dist="19050" dir="2700000" algn="tl" rotWithShape="0">
                            <a:schemeClr val="dk1">
                              <a:alpha val="40000"/>
                            </a:schemeClr>
                          </a:outerShdw>
                        </a:effectLst>
                      </a:endParaRPr>
                    </a:p>
                  </a:txBody>
                  <a:tcP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 b="0" cap="none" spc="0" dirty="0">
                          <a:ln w="0"/>
                          <a:solidFill>
                            <a:schemeClr val="bg1"/>
                          </a:solidFill>
                          <a:effectLst>
                            <a:outerShdw blurRad="38100" dist="19050" dir="2700000" algn="tl" rotWithShape="0">
                              <a:schemeClr val="dk1">
                                <a:alpha val="40000"/>
                              </a:schemeClr>
                            </a:outerShdw>
                          </a:effectLst>
                        </a:rPr>
                        <a:t>200~400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 b="0" cap="none" spc="0" dirty="0" err="1">
                          <a:ln w="0"/>
                          <a:solidFill>
                            <a:schemeClr val="bg1"/>
                          </a:solidFill>
                          <a:effectLst>
                            <a:outerShdw blurRad="38100" dist="19050" dir="2700000" algn="tl" rotWithShape="0">
                              <a:schemeClr val="dk1">
                                <a:alpha val="40000"/>
                              </a:schemeClr>
                            </a:outerShdw>
                          </a:effectLst>
                        </a:rPr>
                        <a:t>ms</a:t>
                      </a:r>
                      <a:endParaRPr lang="zh-CN" altLang="en-US" sz="800" b="0" cap="none" spc="0" dirty="0">
                        <a:ln w="0"/>
                        <a:solidFill>
                          <a:schemeClr val="bg1"/>
                        </a:solidFill>
                        <a:effectLst>
                          <a:outerShdw blurRad="38100" dist="19050" dir="2700000" algn="tl" rotWithShape="0">
                            <a:schemeClr val="dk1">
                              <a:alpha val="40000"/>
                            </a:schemeClr>
                          </a:outerShdw>
                        </a:effectLst>
                      </a:endParaRPr>
                    </a:p>
                  </a:txBody>
                  <a:tcP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 b="0" cap="none" spc="0" dirty="0">
                          <a:ln w="0"/>
                          <a:solidFill>
                            <a:schemeClr val="bg1"/>
                          </a:solidFill>
                          <a:effectLst>
                            <a:outerShdw blurRad="38100" dist="19050" dir="2700000" algn="tl" rotWithShape="0">
                              <a:schemeClr val="dk1">
                                <a:alpha val="40000"/>
                              </a:schemeClr>
                            </a:outerShdw>
                          </a:effectLst>
                        </a:rPr>
                        <a:t>400~600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 b="0" cap="none" spc="0" dirty="0" err="1">
                          <a:ln w="0"/>
                          <a:solidFill>
                            <a:schemeClr val="bg1"/>
                          </a:solidFill>
                          <a:effectLst>
                            <a:outerShdw blurRad="38100" dist="19050" dir="2700000" algn="tl" rotWithShape="0">
                              <a:schemeClr val="dk1">
                                <a:alpha val="40000"/>
                              </a:schemeClr>
                            </a:outerShdw>
                          </a:effectLst>
                        </a:rPr>
                        <a:t>ms</a:t>
                      </a:r>
                      <a:endParaRPr lang="zh-CN" altLang="en-US" sz="800" b="0" cap="none" spc="0" dirty="0">
                        <a:ln w="0"/>
                        <a:solidFill>
                          <a:schemeClr val="bg1"/>
                        </a:solidFill>
                        <a:effectLst>
                          <a:outerShdw blurRad="38100" dist="19050" dir="2700000" algn="tl" rotWithShape="0">
                            <a:schemeClr val="dk1">
                              <a:alpha val="40000"/>
                            </a:schemeClr>
                          </a:outerShdw>
                        </a:effectLst>
                      </a:endParaRPr>
                    </a:p>
                  </a:txBody>
                  <a:tcPr>
                    <a:solidFill>
                      <a:schemeClr val="tx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 b="0" cap="none" spc="0" dirty="0">
                          <a:ln w="0"/>
                          <a:solidFill>
                            <a:schemeClr val="bg1"/>
                          </a:solidFill>
                          <a:effectLst>
                            <a:outerShdw blurRad="38100" dist="19050" dir="2700000" algn="tl" rotWithShape="0">
                              <a:schemeClr val="dk1">
                                <a:alpha val="40000"/>
                              </a:schemeClr>
                            </a:outerShdw>
                          </a:effectLst>
                        </a:rPr>
                        <a:t>600~800</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altLang="zh-CN" sz="800" b="0" cap="none" spc="0" dirty="0" err="1">
                          <a:ln w="0"/>
                          <a:solidFill>
                            <a:schemeClr val="bg1"/>
                          </a:solidFill>
                          <a:effectLst>
                            <a:outerShdw blurRad="38100" dist="19050" dir="2700000" algn="tl" rotWithShape="0">
                              <a:schemeClr val="dk1">
                                <a:alpha val="40000"/>
                              </a:schemeClr>
                            </a:outerShdw>
                          </a:effectLst>
                        </a:rPr>
                        <a:t>ms</a:t>
                      </a:r>
                      <a:endParaRPr lang="zh-CN" altLang="en-US" sz="800" b="0" cap="none" spc="0" dirty="0">
                        <a:ln w="0"/>
                        <a:solidFill>
                          <a:schemeClr val="bg1"/>
                        </a:solidFill>
                        <a:effectLst>
                          <a:outerShdw blurRad="38100" dist="19050" dir="2700000" algn="tl" rotWithShape="0">
                            <a:schemeClr val="dk1">
                              <a:alpha val="40000"/>
                            </a:schemeClr>
                          </a:outerShdw>
                        </a:effectLst>
                      </a:endParaRPr>
                    </a:p>
                  </a:txBody>
                  <a:tcPr>
                    <a:solidFill>
                      <a:schemeClr val="tx2"/>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altLang="zh-CN" sz="800" b="0" cap="none" spc="0" dirty="0">
                          <a:ln w="0"/>
                          <a:solidFill>
                            <a:schemeClr val="bg1"/>
                          </a:solidFill>
                          <a:effectLst>
                            <a:outerShdw blurRad="38100" dist="19050" dir="2700000" algn="tl" rotWithShape="0">
                              <a:schemeClr val="dk1">
                                <a:alpha val="40000"/>
                              </a:schemeClr>
                            </a:outerShdw>
                          </a:effectLst>
                        </a:rPr>
                        <a:t>&gt;800ms</a:t>
                      </a:r>
                      <a:endParaRPr lang="zh-CN" altLang="en-US" sz="800" b="0" cap="none" spc="0" dirty="0">
                        <a:ln w="0"/>
                        <a:solidFill>
                          <a:schemeClr val="bg1"/>
                        </a:solidFill>
                        <a:effectLst>
                          <a:outerShdw blurRad="38100" dist="19050" dir="2700000" algn="tl" rotWithShape="0">
                            <a:schemeClr val="dk1">
                              <a:alpha val="40000"/>
                            </a:schemeClr>
                          </a:outerShdw>
                        </a:effectLst>
                      </a:endParaRPr>
                    </a:p>
                  </a:txBody>
                  <a:tcPr>
                    <a:solidFill>
                      <a:schemeClr val="tx2"/>
                    </a:solidFill>
                  </a:tcPr>
                </a:tc>
                <a:extLst>
                  <a:ext uri="{0D108BD9-81ED-4DB2-BD59-A6C34878D82A}">
                    <a16:rowId xmlns:a16="http://schemas.microsoft.com/office/drawing/2014/main" val="3377622486"/>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80%~90%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18.0</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2.8</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1.2</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0.5</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2.1</a:t>
                      </a:r>
                      <a:endParaRPr lang="zh-CN" altLang="en-US" sz="800" b="0" cap="none" spc="0" dirty="0">
                        <a:ln w="0"/>
                        <a:solidFill>
                          <a:schemeClr val="tx1"/>
                        </a:solidFill>
                        <a:effectLst/>
                      </a:endParaRPr>
                    </a:p>
                  </a:txBody>
                  <a:tcPr>
                    <a:solidFill>
                      <a:schemeClr val="accent3">
                        <a:lumMod val="95000"/>
                      </a:schemeClr>
                    </a:solidFill>
                  </a:tcPr>
                </a:tc>
                <a:extLst>
                  <a:ext uri="{0D108BD9-81ED-4DB2-BD59-A6C34878D82A}">
                    <a16:rowId xmlns:a16="http://schemas.microsoft.com/office/drawing/2014/main" val="3413194701"/>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70%~80%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7.7</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0.7</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0.4</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0.2</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0.5</a:t>
                      </a:r>
                      <a:endParaRPr lang="zh-CN" altLang="en-US" sz="800" b="0" cap="none" spc="0" dirty="0">
                        <a:ln w="0"/>
                        <a:solidFill>
                          <a:schemeClr val="tx1"/>
                        </a:solidFill>
                        <a:effectLst/>
                      </a:endParaRPr>
                    </a:p>
                  </a:txBody>
                  <a:tcPr>
                    <a:solidFill>
                      <a:srgbClr val="9BB6CD"/>
                    </a:solidFill>
                  </a:tcPr>
                </a:tc>
                <a:extLst>
                  <a:ext uri="{0D108BD9-81ED-4DB2-BD59-A6C34878D82A}">
                    <a16:rowId xmlns:a16="http://schemas.microsoft.com/office/drawing/2014/main" val="2673076055"/>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60%~70%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3.9</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0.6</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0.2</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0.2</a:t>
                      </a:r>
                      <a:endParaRPr lang="zh-CN" altLang="en-US" sz="800" b="0" cap="none" spc="0" dirty="0">
                        <a:ln w="0"/>
                        <a:solidFill>
                          <a:schemeClr val="tx1"/>
                        </a:solidFill>
                        <a:effectLst/>
                      </a:endParaRPr>
                    </a:p>
                  </a:txBody>
                  <a:tcPr>
                    <a:solidFill>
                      <a:schemeClr val="accent3">
                        <a:lumMod val="95000"/>
                      </a:schemeClr>
                    </a:solidFill>
                  </a:tcPr>
                </a:tc>
                <a:extLst>
                  <a:ext uri="{0D108BD9-81ED-4DB2-BD59-A6C34878D82A}">
                    <a16:rowId xmlns:a16="http://schemas.microsoft.com/office/drawing/2014/main" val="2528847698"/>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50%~60%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2.3</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0.4</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rgbClr val="9BB6CD"/>
                    </a:solidFill>
                  </a:tcPr>
                </a:tc>
                <a:extLst>
                  <a:ext uri="{0D108BD9-81ED-4DB2-BD59-A6C34878D82A}">
                    <a16:rowId xmlns:a16="http://schemas.microsoft.com/office/drawing/2014/main" val="780964128"/>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40%~50%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1.4</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0.2</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0.0</a:t>
                      </a:r>
                      <a:endParaRPr lang="zh-CN" altLang="en-US" sz="800" b="0" cap="none" spc="0" dirty="0">
                        <a:ln w="0"/>
                        <a:solidFill>
                          <a:schemeClr val="tx1"/>
                        </a:solidFill>
                        <a:effectLst/>
                      </a:endParaRPr>
                    </a:p>
                  </a:txBody>
                  <a:tcPr>
                    <a:solidFill>
                      <a:schemeClr val="accent3">
                        <a:lumMod val="95000"/>
                      </a:schemeClr>
                    </a:solidFill>
                  </a:tcPr>
                </a:tc>
                <a:extLst>
                  <a:ext uri="{0D108BD9-81ED-4DB2-BD59-A6C34878D82A}">
                    <a16:rowId xmlns:a16="http://schemas.microsoft.com/office/drawing/2014/main" val="3518555748"/>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30%~40%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1.0</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0.2</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0.0</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rgbClr val="9BB6CD"/>
                    </a:solidFill>
                  </a:tcPr>
                </a:tc>
                <a:extLst>
                  <a:ext uri="{0D108BD9-81ED-4DB2-BD59-A6C34878D82A}">
                    <a16:rowId xmlns:a16="http://schemas.microsoft.com/office/drawing/2014/main" val="2918574591"/>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20%~30%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0.4</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0.0</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0.0</a:t>
                      </a:r>
                      <a:endParaRPr lang="zh-CN" altLang="en-US" sz="800" b="0" cap="none" spc="0" dirty="0">
                        <a:ln w="0"/>
                        <a:solidFill>
                          <a:schemeClr val="tx1"/>
                        </a:solidFill>
                        <a:effectLst/>
                      </a:endParaRPr>
                    </a:p>
                  </a:txBody>
                  <a:tcPr>
                    <a:solidFill>
                      <a:schemeClr val="accent3">
                        <a:lumMod val="95000"/>
                      </a:schemeClr>
                    </a:solidFill>
                  </a:tcPr>
                </a:tc>
                <a:extLst>
                  <a:ext uri="{0D108BD9-81ED-4DB2-BD59-A6C34878D82A}">
                    <a16:rowId xmlns:a16="http://schemas.microsoft.com/office/drawing/2014/main" val="1158211013"/>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10%~20%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0.4</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0.0</a:t>
                      </a:r>
                      <a:endParaRPr lang="zh-CN" altLang="en-US" sz="800" b="0" cap="none" spc="0" dirty="0">
                        <a:ln w="0"/>
                        <a:solidFill>
                          <a:schemeClr val="tx1"/>
                        </a:solidFill>
                        <a:effectLst/>
                      </a:endParaRPr>
                    </a:p>
                  </a:txBody>
                  <a:tcPr>
                    <a:solidFill>
                      <a:srgbClr val="9BB6CD"/>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rgbClr val="9BB6CD"/>
                    </a:solidFill>
                  </a:tcPr>
                </a:tc>
                <a:extLst>
                  <a:ext uri="{0D108BD9-81ED-4DB2-BD59-A6C34878D82A}">
                    <a16:rowId xmlns:a16="http://schemas.microsoft.com/office/drawing/2014/main" val="3496588359"/>
                  </a:ext>
                </a:extLst>
              </a:tr>
              <a:tr h="213870">
                <a:tc>
                  <a:txBody>
                    <a:bodyPr/>
                    <a:lstStyle/>
                    <a:p>
                      <a:pPr marL="0" algn="ctr" defTabSz="457200" rtl="0" eaLnBrk="1" latinLnBrk="0" hangingPunct="1"/>
                      <a:r>
                        <a:rPr lang="en-US" altLang="zh-CN"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rPr>
                        <a:t>0~10%</a:t>
                      </a:r>
                      <a:endParaRPr lang="zh-CN" altLang="en-US" sz="800" b="0" kern="1200" cap="none" spc="0" dirty="0">
                        <a:ln w="0"/>
                        <a:solidFill>
                          <a:schemeClr val="bg1"/>
                        </a:solidFill>
                        <a:effectLst>
                          <a:outerShdw blurRad="38100" dist="19050" dir="2700000" algn="tl" rotWithShape="0">
                            <a:schemeClr val="dk1">
                              <a:alpha val="40000"/>
                            </a:schemeClr>
                          </a:outerShdw>
                        </a:effectLst>
                        <a:latin typeface="+mn-lt"/>
                        <a:ea typeface="+mn-ea"/>
                        <a:cs typeface="+mn-cs"/>
                      </a:endParaRPr>
                    </a:p>
                  </a:txBody>
                  <a:tcPr>
                    <a:solidFill>
                      <a:srgbClr val="005582"/>
                    </a:solidFill>
                  </a:tcPr>
                </a:tc>
                <a:tc>
                  <a:txBody>
                    <a:bodyPr/>
                    <a:lstStyle/>
                    <a:p>
                      <a:pPr algn="ctr"/>
                      <a:r>
                        <a:rPr lang="en-US" altLang="zh-CN" sz="800" b="0" cap="none" spc="0" dirty="0">
                          <a:ln w="0"/>
                          <a:solidFill>
                            <a:schemeClr val="tx1"/>
                          </a:solidFill>
                          <a:effectLst/>
                        </a:rPr>
                        <a:t>1.0</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0.3</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0.1</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0.0</a:t>
                      </a:r>
                      <a:endParaRPr lang="zh-CN" altLang="en-US" sz="800" b="0" cap="none" spc="0" dirty="0">
                        <a:ln w="0"/>
                        <a:solidFill>
                          <a:schemeClr val="tx1"/>
                        </a:solidFill>
                        <a:effectLst/>
                      </a:endParaRPr>
                    </a:p>
                  </a:txBody>
                  <a:tcPr>
                    <a:solidFill>
                      <a:schemeClr val="accent3">
                        <a:lumMod val="95000"/>
                      </a:schemeClr>
                    </a:solidFill>
                  </a:tcPr>
                </a:tc>
                <a:tc>
                  <a:txBody>
                    <a:bodyPr/>
                    <a:lstStyle/>
                    <a:p>
                      <a:pPr algn="ctr"/>
                      <a:r>
                        <a:rPr lang="en-US" altLang="zh-CN" sz="800" b="0" cap="none" spc="0" dirty="0">
                          <a:ln w="0"/>
                          <a:solidFill>
                            <a:schemeClr val="tx1"/>
                          </a:solidFill>
                          <a:effectLst/>
                        </a:rPr>
                        <a:t>2.1</a:t>
                      </a:r>
                      <a:endParaRPr lang="zh-CN" altLang="en-US" sz="800" b="0" cap="none" spc="0" dirty="0">
                        <a:ln w="0"/>
                        <a:solidFill>
                          <a:schemeClr val="tx1"/>
                        </a:solidFill>
                        <a:effectLst/>
                      </a:endParaRPr>
                    </a:p>
                  </a:txBody>
                  <a:tcPr>
                    <a:solidFill>
                      <a:schemeClr val="accent3">
                        <a:lumMod val="95000"/>
                      </a:schemeClr>
                    </a:solidFill>
                  </a:tcPr>
                </a:tc>
                <a:extLst>
                  <a:ext uri="{0D108BD9-81ED-4DB2-BD59-A6C34878D82A}">
                    <a16:rowId xmlns:a16="http://schemas.microsoft.com/office/drawing/2014/main" val="3077530104"/>
                  </a:ext>
                </a:extLst>
              </a:tr>
            </a:tbl>
          </a:graphicData>
        </a:graphic>
      </p:graphicFrame>
      <p:cxnSp>
        <p:nvCxnSpPr>
          <p:cNvPr id="8" name="直接连接符 7">
            <a:extLst>
              <a:ext uri="{FF2B5EF4-FFF2-40B4-BE49-F238E27FC236}">
                <a16:creationId xmlns:a16="http://schemas.microsoft.com/office/drawing/2014/main" id="{B912715B-670A-4D94-A4A2-90A15A71915E}"/>
              </a:ext>
            </a:extLst>
          </p:cNvPr>
          <p:cNvCxnSpPr>
            <a:cxnSpLocks/>
          </p:cNvCxnSpPr>
          <p:nvPr/>
        </p:nvCxnSpPr>
        <p:spPr bwMode="auto">
          <a:xfrm>
            <a:off x="264317" y="1117333"/>
            <a:ext cx="1097126" cy="328987"/>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sp>
        <p:nvSpPr>
          <p:cNvPr id="9" name="文本框 8">
            <a:extLst>
              <a:ext uri="{FF2B5EF4-FFF2-40B4-BE49-F238E27FC236}">
                <a16:creationId xmlns:a16="http://schemas.microsoft.com/office/drawing/2014/main" id="{FA533C20-E85A-4BC6-85DE-646BE3F9CECE}"/>
              </a:ext>
            </a:extLst>
          </p:cNvPr>
          <p:cNvSpPr txBox="1"/>
          <p:nvPr/>
        </p:nvSpPr>
        <p:spPr>
          <a:xfrm>
            <a:off x="236544" y="1276139"/>
            <a:ext cx="917575" cy="253916"/>
          </a:xfrm>
          <a:prstGeom prst="rect">
            <a:avLst/>
          </a:prstGeom>
          <a:noFill/>
        </p:spPr>
        <p:txBody>
          <a:bodyPr wrap="square" rtlCol="0">
            <a:spAutoFit/>
          </a:bodyPr>
          <a:lstStyle/>
          <a:p>
            <a:r>
              <a:rPr lang="en-US" altLang="zh-CN" sz="1000" dirty="0">
                <a:solidFill>
                  <a:schemeClr val="bg1"/>
                </a:solidFill>
                <a:latin typeface="+mn-lt"/>
                <a:ea typeface="+mj-ea"/>
                <a:cs typeface="+mn-cs"/>
              </a:rPr>
              <a:t>magnitude</a:t>
            </a:r>
            <a:endParaRPr lang="zh-CN" altLang="en-US" sz="1000" dirty="0">
              <a:solidFill>
                <a:schemeClr val="bg1"/>
              </a:solidFill>
              <a:latin typeface="+mn-lt"/>
              <a:ea typeface="+mj-ea"/>
              <a:cs typeface="+mn-cs"/>
            </a:endParaRPr>
          </a:p>
        </p:txBody>
      </p:sp>
      <p:sp>
        <p:nvSpPr>
          <p:cNvPr id="10" name="文本框 9">
            <a:extLst>
              <a:ext uri="{FF2B5EF4-FFF2-40B4-BE49-F238E27FC236}">
                <a16:creationId xmlns:a16="http://schemas.microsoft.com/office/drawing/2014/main" id="{26CFCD7C-2885-4AD8-B138-A9F947D660A7}"/>
              </a:ext>
            </a:extLst>
          </p:cNvPr>
          <p:cNvSpPr txBox="1"/>
          <p:nvPr/>
        </p:nvSpPr>
        <p:spPr>
          <a:xfrm>
            <a:off x="733264" y="1105957"/>
            <a:ext cx="853122" cy="253916"/>
          </a:xfrm>
          <a:prstGeom prst="rect">
            <a:avLst/>
          </a:prstGeom>
          <a:noFill/>
        </p:spPr>
        <p:txBody>
          <a:bodyPr wrap="square" rtlCol="0">
            <a:spAutoFit/>
          </a:bodyPr>
          <a:lstStyle/>
          <a:p>
            <a:r>
              <a:rPr lang="en-US" altLang="zh-CN" sz="1000" dirty="0">
                <a:solidFill>
                  <a:schemeClr val="bg1"/>
                </a:solidFill>
                <a:latin typeface="+mn-lt"/>
                <a:ea typeface="+mj-ea"/>
                <a:cs typeface="+mn-cs"/>
              </a:rPr>
              <a:t>duration</a:t>
            </a:r>
            <a:endParaRPr lang="zh-CN" altLang="en-US" sz="1000" dirty="0">
              <a:solidFill>
                <a:schemeClr val="bg1"/>
              </a:solidFill>
              <a:latin typeface="+mn-lt"/>
              <a:ea typeface="+mj-ea"/>
              <a:cs typeface="+mn-cs"/>
            </a:endParaRPr>
          </a:p>
        </p:txBody>
      </p:sp>
      <p:sp>
        <p:nvSpPr>
          <p:cNvPr id="11" name="文本框 10">
            <a:extLst>
              <a:ext uri="{FF2B5EF4-FFF2-40B4-BE49-F238E27FC236}">
                <a16:creationId xmlns:a16="http://schemas.microsoft.com/office/drawing/2014/main" id="{760CABCA-7104-4617-90B4-D8C61600C64F}"/>
              </a:ext>
            </a:extLst>
          </p:cNvPr>
          <p:cNvSpPr txBox="1"/>
          <p:nvPr/>
        </p:nvSpPr>
        <p:spPr>
          <a:xfrm>
            <a:off x="150027" y="761715"/>
            <a:ext cx="6263473" cy="338554"/>
          </a:xfrm>
          <a:prstGeom prst="rect">
            <a:avLst/>
          </a:prstGeom>
          <a:noFill/>
        </p:spPr>
        <p:txBody>
          <a:bodyPr wrap="square">
            <a:spAutoFit/>
          </a:bodyPr>
          <a:lstStyle/>
          <a:p>
            <a:pPr marL="285750" indent="-285750">
              <a:buFont typeface="Wingdings" panose="05000000000000000000" pitchFamily="2" charset="2"/>
              <a:buChar char="n"/>
            </a:pPr>
            <a:r>
              <a:rPr lang="zh-CN" altLang="en-US" sz="1600" b="1" kern="0" dirty="0">
                <a:latin typeface="+mn-ea"/>
                <a:ea typeface="+mn-ea"/>
              </a:rPr>
              <a:t>Example of Sag Density Table: Number of Sags per Year</a:t>
            </a:r>
          </a:p>
        </p:txBody>
      </p:sp>
      <p:sp>
        <p:nvSpPr>
          <p:cNvPr id="12" name="文本框 11">
            <a:extLst>
              <a:ext uri="{FF2B5EF4-FFF2-40B4-BE49-F238E27FC236}">
                <a16:creationId xmlns:a16="http://schemas.microsoft.com/office/drawing/2014/main" id="{716C2E45-BAF1-4CB0-8367-9731B7BD1CA0}"/>
              </a:ext>
            </a:extLst>
          </p:cNvPr>
          <p:cNvSpPr txBox="1"/>
          <p:nvPr/>
        </p:nvSpPr>
        <p:spPr>
          <a:xfrm>
            <a:off x="150027" y="3493990"/>
            <a:ext cx="6263473" cy="338554"/>
          </a:xfrm>
          <a:prstGeom prst="rect">
            <a:avLst/>
          </a:prstGeom>
          <a:noFill/>
        </p:spPr>
        <p:txBody>
          <a:bodyPr wrap="square">
            <a:spAutoFit/>
          </a:bodyPr>
          <a:lstStyle/>
          <a:p>
            <a:pPr marL="285750" indent="-285750">
              <a:buFont typeface="Wingdings" panose="05000000000000000000" pitchFamily="2" charset="2"/>
              <a:buChar char="n"/>
            </a:pPr>
            <a:r>
              <a:rPr lang="en-US" altLang="zh-CN" sz="1600" b="1" kern="0" dirty="0">
                <a:latin typeface="+mn-ea"/>
                <a:ea typeface="+mn-ea"/>
              </a:rPr>
              <a:t>Scatter diagram obtained by 8 years of monitoring</a:t>
            </a:r>
            <a:endParaRPr lang="zh-CN" altLang="en-US" sz="1600" b="1" kern="0" dirty="0">
              <a:latin typeface="+mn-ea"/>
              <a:ea typeface="+mn-ea"/>
            </a:endParaRPr>
          </a:p>
        </p:txBody>
      </p:sp>
      <p:sp>
        <p:nvSpPr>
          <p:cNvPr id="13" name="文本框 12">
            <a:extLst>
              <a:ext uri="{FF2B5EF4-FFF2-40B4-BE49-F238E27FC236}">
                <a16:creationId xmlns:a16="http://schemas.microsoft.com/office/drawing/2014/main" id="{4A4E25AF-DEF6-4E82-8535-077D741F9A6E}"/>
              </a:ext>
            </a:extLst>
          </p:cNvPr>
          <p:cNvSpPr txBox="1"/>
          <p:nvPr/>
        </p:nvSpPr>
        <p:spPr>
          <a:xfrm>
            <a:off x="6685919" y="1258745"/>
            <a:ext cx="4772817" cy="338554"/>
          </a:xfrm>
          <a:prstGeom prst="rect">
            <a:avLst/>
          </a:prstGeom>
          <a:noFill/>
        </p:spPr>
        <p:txBody>
          <a:bodyPr wrap="square">
            <a:spAutoFit/>
          </a:bodyPr>
          <a:lstStyle/>
          <a:p>
            <a:pPr marL="285750" indent="-285750">
              <a:buFont typeface="Wingdings" panose="05000000000000000000" pitchFamily="2" charset="2"/>
              <a:buChar char="n"/>
            </a:pPr>
            <a:r>
              <a:rPr lang="en-US" altLang="zh-CN" sz="1600" b="1" kern="0" dirty="0">
                <a:latin typeface="+mn-ea"/>
                <a:ea typeface="+mn-ea"/>
              </a:rPr>
              <a:t> Bar chart of the cumulative voltage sag</a:t>
            </a:r>
            <a:endParaRPr lang="zh-CN" altLang="en-US" sz="1600" b="1" kern="0" dirty="0">
              <a:latin typeface="+mn-ea"/>
              <a:ea typeface="+mn-ea"/>
            </a:endParaRPr>
          </a:p>
        </p:txBody>
      </p:sp>
      <p:graphicFrame>
        <p:nvGraphicFramePr>
          <p:cNvPr id="14" name="对象 13">
            <a:extLst>
              <a:ext uri="{FF2B5EF4-FFF2-40B4-BE49-F238E27FC236}">
                <a16:creationId xmlns:a16="http://schemas.microsoft.com/office/drawing/2014/main" id="{82BFF803-6073-48D1-B233-4B4010296DAA}"/>
              </a:ext>
            </a:extLst>
          </p:cNvPr>
          <p:cNvGraphicFramePr>
            <a:graphicFrameLocks noChangeAspect="1"/>
          </p:cNvGraphicFramePr>
          <p:nvPr/>
        </p:nvGraphicFramePr>
        <p:xfrm>
          <a:off x="494653" y="3758212"/>
          <a:ext cx="5162550" cy="2838414"/>
        </p:xfrm>
        <a:graphic>
          <a:graphicData uri="http://schemas.openxmlformats.org/presentationml/2006/ole">
            <mc:AlternateContent xmlns:mc="http://schemas.openxmlformats.org/markup-compatibility/2006">
              <mc:Choice xmlns:v="urn:schemas-microsoft-com:vml" Requires="v">
                <p:oleObj name="Visio" r:id="rId4" imgW="6705485" imgH="3705094" progId="Visio.Drawing.11">
                  <p:embed/>
                </p:oleObj>
              </mc:Choice>
              <mc:Fallback>
                <p:oleObj name="Visio" r:id="rId4" imgW="6705485" imgH="3705094" progId="Visio.Drawing.11">
                  <p:embed/>
                  <p:pic>
                    <p:nvPicPr>
                      <p:cNvPr id="14" name="对象 13">
                        <a:extLst>
                          <a:ext uri="{FF2B5EF4-FFF2-40B4-BE49-F238E27FC236}">
                            <a16:creationId xmlns:a16="http://schemas.microsoft.com/office/drawing/2014/main" id="{82BFF803-6073-48D1-B233-4B4010296DAA}"/>
                          </a:ext>
                        </a:extLst>
                      </p:cNvPr>
                      <p:cNvPicPr>
                        <a:picLocks noChangeAspect="1" noChangeArrowheads="1"/>
                      </p:cNvPicPr>
                      <p:nvPr/>
                    </p:nvPicPr>
                    <p:blipFill>
                      <a:blip r:embed="rId5"/>
                      <a:srcRect/>
                      <a:stretch>
                        <a:fillRect/>
                      </a:stretch>
                    </p:blipFill>
                    <p:spPr bwMode="auto">
                      <a:xfrm>
                        <a:off x="494653" y="3758212"/>
                        <a:ext cx="5162550" cy="2838414"/>
                      </a:xfrm>
                      <a:prstGeom prst="rect">
                        <a:avLst/>
                      </a:prstGeom>
                      <a:noFill/>
                    </p:spPr>
                  </p:pic>
                </p:oleObj>
              </mc:Fallback>
            </mc:AlternateContent>
          </a:graphicData>
        </a:graphic>
      </p:graphicFrame>
      <p:sp>
        <p:nvSpPr>
          <p:cNvPr id="15" name="Rectangle 2">
            <a:extLst>
              <a:ext uri="{FF2B5EF4-FFF2-40B4-BE49-F238E27FC236}">
                <a16:creationId xmlns:a16="http://schemas.microsoft.com/office/drawing/2014/main" id="{2B476D33-E41B-47E3-8873-4C8BB821C0FE}"/>
              </a:ext>
            </a:extLst>
          </p:cNvPr>
          <p:cNvSpPr txBox="1">
            <a:spLocks noChangeArrowheads="1"/>
          </p:cNvSpPr>
          <p:nvPr/>
        </p:nvSpPr>
        <p:spPr bwMode="auto">
          <a:xfrm>
            <a:off x="-95892" y="320876"/>
            <a:ext cx="12531732" cy="535967"/>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Annex B (informative) Example of information of voltage sag</a:t>
            </a:r>
            <a:endParaRPr lang="zh-CN" altLang="en-US" sz="2800" kern="0" dirty="0">
              <a:solidFill>
                <a:srgbClr val="003F7E"/>
              </a:solidFill>
              <a:ea typeface="+mj-ea"/>
            </a:endParaRPr>
          </a:p>
        </p:txBody>
      </p:sp>
    </p:spTree>
    <p:extLst>
      <p:ext uri="{BB962C8B-B14F-4D97-AF65-F5344CB8AC3E}">
        <p14:creationId xmlns:p14="http://schemas.microsoft.com/office/powerpoint/2010/main" val="467461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95892" y="6060058"/>
            <a:ext cx="914400" cy="365125"/>
          </a:xfrm>
        </p:spPr>
        <p:txBody>
          <a:bodyPr/>
          <a:lstStyle/>
          <a:p>
            <a:pPr>
              <a:defRPr/>
            </a:pPr>
            <a:fld id="{F8F618D0-2B88-4E97-8789-513F0398ECBB}" type="slidenum">
              <a:rPr lang="en-US" smtClean="0"/>
              <a:t>45</a:t>
            </a:fld>
            <a:endParaRPr lang="en-US" dirty="0"/>
          </a:p>
        </p:txBody>
      </p:sp>
      <p:sp>
        <p:nvSpPr>
          <p:cNvPr id="6" name="Rectangle 2"/>
          <p:cNvSpPr txBox="1">
            <a:spLocks noChangeArrowheads="1"/>
          </p:cNvSpPr>
          <p:nvPr/>
        </p:nvSpPr>
        <p:spPr bwMode="auto">
          <a:xfrm>
            <a:off x="351162" y="320876"/>
            <a:ext cx="11305032" cy="898202"/>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Annex C (informative) Example of evaluating the trip probability of industry process</a:t>
            </a:r>
            <a:endParaRPr lang="zh-CN" altLang="en-US" sz="2800" kern="0" dirty="0">
              <a:solidFill>
                <a:srgbClr val="003F7E"/>
              </a:solidFill>
              <a:ea typeface="+mj-ea"/>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7521869" y="1389674"/>
            <a:ext cx="3639192" cy="2533581"/>
          </a:xfrm>
          <a:prstGeom prst="rect">
            <a:avLst/>
          </a:prstGeom>
          <a:noFill/>
          <a:ln>
            <a:noFill/>
          </a:ln>
        </p:spPr>
      </p:pic>
      <p:sp>
        <p:nvSpPr>
          <p:cNvPr id="8" name="文本框 7"/>
          <p:cNvSpPr txBox="1"/>
          <p:nvPr/>
        </p:nvSpPr>
        <p:spPr>
          <a:xfrm>
            <a:off x="916955" y="1819564"/>
            <a:ext cx="5118100" cy="646331"/>
          </a:xfrm>
          <a:prstGeom prst="rect">
            <a:avLst/>
          </a:prstGeom>
          <a:noFill/>
        </p:spPr>
        <p:txBody>
          <a:bodyPr wrap="square">
            <a:spAutoFit/>
          </a:bodyPr>
          <a:lstStyle/>
          <a:p>
            <a:r>
              <a:rPr lang="en-US" altLang="zh-CN" sz="1800" b="1" kern="0" dirty="0">
                <a:latin typeface="+mn-lt"/>
                <a:ea typeface="+mj-ea"/>
              </a:rPr>
              <a:t>Probability</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b="1" kern="0" dirty="0">
                <a:latin typeface="+mn-lt"/>
                <a:ea typeface="+mj-ea"/>
              </a:rPr>
              <a:t>of interruption when </a:t>
            </a:r>
          </a:p>
          <a:p>
            <a:r>
              <a:rPr lang="en-US" altLang="zh-CN" sz="1800" b="1" kern="0" dirty="0">
                <a:latin typeface="+mn-lt"/>
                <a:ea typeface="+mj-ea"/>
              </a:rPr>
              <a:t>voltage sag occurs in zone A</a:t>
            </a:r>
            <a:endParaRPr lang="zh-CN" altLang="en-US" sz="1800" b="1" kern="0" dirty="0">
              <a:latin typeface="+mn-lt"/>
              <a:ea typeface="+mj-ea"/>
            </a:endParaRPr>
          </a:p>
        </p:txBody>
      </p:sp>
      <p:graphicFrame>
        <p:nvGraphicFramePr>
          <p:cNvPr id="3" name="表格 2"/>
          <p:cNvGraphicFramePr>
            <a:graphicFrameLocks noGrp="1"/>
          </p:cNvGraphicFramePr>
          <p:nvPr/>
        </p:nvGraphicFramePr>
        <p:xfrm>
          <a:off x="351162" y="2461339"/>
          <a:ext cx="5734692" cy="2379520"/>
        </p:xfrm>
        <a:graphic>
          <a:graphicData uri="http://schemas.openxmlformats.org/drawingml/2006/table">
            <a:tbl>
              <a:tblPr firstRow="1" firstCol="1" bandRow="1">
                <a:tableStyleId>{5C22544A-7EE6-4342-B048-85BDC9FD1C3A}</a:tableStyleId>
              </a:tblPr>
              <a:tblGrid>
                <a:gridCol w="955782">
                  <a:extLst>
                    <a:ext uri="{9D8B030D-6E8A-4147-A177-3AD203B41FA5}">
                      <a16:colId xmlns:a16="http://schemas.microsoft.com/office/drawing/2014/main" val="20000"/>
                    </a:ext>
                  </a:extLst>
                </a:gridCol>
                <a:gridCol w="955782">
                  <a:extLst>
                    <a:ext uri="{9D8B030D-6E8A-4147-A177-3AD203B41FA5}">
                      <a16:colId xmlns:a16="http://schemas.microsoft.com/office/drawing/2014/main" val="20001"/>
                    </a:ext>
                  </a:extLst>
                </a:gridCol>
                <a:gridCol w="955782">
                  <a:extLst>
                    <a:ext uri="{9D8B030D-6E8A-4147-A177-3AD203B41FA5}">
                      <a16:colId xmlns:a16="http://schemas.microsoft.com/office/drawing/2014/main" val="20002"/>
                    </a:ext>
                  </a:extLst>
                </a:gridCol>
                <a:gridCol w="955782">
                  <a:extLst>
                    <a:ext uri="{9D8B030D-6E8A-4147-A177-3AD203B41FA5}">
                      <a16:colId xmlns:a16="http://schemas.microsoft.com/office/drawing/2014/main" val="20003"/>
                    </a:ext>
                  </a:extLst>
                </a:gridCol>
                <a:gridCol w="955782">
                  <a:extLst>
                    <a:ext uri="{9D8B030D-6E8A-4147-A177-3AD203B41FA5}">
                      <a16:colId xmlns:a16="http://schemas.microsoft.com/office/drawing/2014/main" val="20004"/>
                    </a:ext>
                  </a:extLst>
                </a:gridCol>
                <a:gridCol w="955782">
                  <a:extLst>
                    <a:ext uri="{9D8B030D-6E8A-4147-A177-3AD203B41FA5}">
                      <a16:colId xmlns:a16="http://schemas.microsoft.com/office/drawing/2014/main" val="20005"/>
                    </a:ext>
                  </a:extLst>
                </a:gridCol>
              </a:tblGrid>
              <a:tr h="297440">
                <a:tc rowSpan="2">
                  <a:txBody>
                    <a:bodyPr/>
                    <a:lstStyle/>
                    <a:p>
                      <a:pPr algn="ctr">
                        <a:lnSpc>
                          <a:spcPct val="150000"/>
                        </a:lnSpc>
                      </a:pPr>
                      <a:r>
                        <a:rPr lang="en-US" sz="1200" kern="100" dirty="0">
                          <a:effectLst/>
                        </a:rPr>
                        <a:t>T/</a:t>
                      </a:r>
                      <a:r>
                        <a:rPr lang="en-US" sz="1200" kern="100" dirty="0" err="1">
                          <a:effectLst/>
                        </a:rPr>
                        <a:t>ms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gridSpan="5">
                  <a:txBody>
                    <a:bodyPr/>
                    <a:lstStyle/>
                    <a:p>
                      <a:pPr algn="ctr">
                        <a:lnSpc>
                          <a:spcPct val="150000"/>
                        </a:lnSpc>
                      </a:pPr>
                      <a:r>
                        <a:rPr lang="en-US" sz="1200" kern="100" dirty="0">
                          <a:effectLst/>
                        </a:rPr>
                        <a:t>Trip probability </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extLst>
                  <a:ext uri="{0D108BD9-81ED-4DB2-BD59-A6C34878D82A}">
                    <a16:rowId xmlns:a16="http://schemas.microsoft.com/office/drawing/2014/main" val="10000"/>
                  </a:ext>
                </a:extLst>
              </a:tr>
              <a:tr h="297440">
                <a:tc vMerge="1">
                  <a:txBody>
                    <a:bodyPr/>
                    <a:lstStyle/>
                    <a:p>
                      <a:endParaRPr lang="zh-CN"/>
                    </a:p>
                  </a:txBody>
                  <a:tcPr/>
                </a:tc>
                <a:tc>
                  <a:txBody>
                    <a:bodyPr/>
                    <a:lstStyle/>
                    <a:p>
                      <a:pPr algn="ctr">
                        <a:lnSpc>
                          <a:spcPct val="150000"/>
                        </a:lnSpc>
                      </a:pPr>
                      <a:r>
                        <a:rPr lang="en-US" sz="1200" kern="100" dirty="0">
                          <a:effectLst/>
                        </a:rPr>
                        <a:t>U=60%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U=56%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U=54%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U=49%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U=46%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1"/>
                  </a:ext>
                </a:extLst>
              </a:tr>
              <a:tr h="297440">
                <a:tc>
                  <a:txBody>
                    <a:bodyPr/>
                    <a:lstStyle/>
                    <a:p>
                      <a:pPr algn="ctr">
                        <a:lnSpc>
                          <a:spcPct val="150000"/>
                        </a:lnSpc>
                      </a:pPr>
                      <a:r>
                        <a:rPr lang="en-US" sz="1200" kern="100" dirty="0">
                          <a:effectLst/>
                        </a:rPr>
                        <a:t>79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0.0662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0.850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0.164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0.164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0.287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02"/>
                  </a:ext>
                </a:extLst>
              </a:tr>
              <a:tr h="297440">
                <a:tc>
                  <a:txBody>
                    <a:bodyPr/>
                    <a:lstStyle/>
                    <a:p>
                      <a:pPr algn="ctr">
                        <a:lnSpc>
                          <a:spcPct val="150000"/>
                        </a:lnSpc>
                      </a:pPr>
                      <a:r>
                        <a:rPr lang="en-US" sz="1200" kern="100" dirty="0">
                          <a:effectLst/>
                        </a:rPr>
                        <a:t>140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0.091</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0.223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0.449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0.449</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0.792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3"/>
                  </a:ext>
                </a:extLst>
              </a:tr>
              <a:tr h="297440">
                <a:tc>
                  <a:txBody>
                    <a:bodyPr/>
                    <a:lstStyle/>
                    <a:p>
                      <a:pPr algn="ctr">
                        <a:lnSpc>
                          <a:spcPct val="150000"/>
                        </a:lnSpc>
                      </a:pPr>
                      <a:r>
                        <a:rPr lang="en-US" sz="1200" kern="100" dirty="0">
                          <a:effectLst/>
                        </a:rPr>
                        <a:t>170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0.083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0.286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0.552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0.552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0.967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04"/>
                  </a:ext>
                </a:extLst>
              </a:tr>
              <a:tr h="297440">
                <a:tc>
                  <a:txBody>
                    <a:bodyPr/>
                    <a:lstStyle/>
                    <a:p>
                      <a:pPr algn="ctr">
                        <a:lnSpc>
                          <a:spcPct val="150000"/>
                        </a:lnSpc>
                      </a:pPr>
                      <a:r>
                        <a:rPr lang="en-US" sz="1200" kern="100" dirty="0">
                          <a:effectLst/>
                        </a:rPr>
                        <a:t>180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0.113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0.286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0.557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0.557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0.984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5"/>
                  </a:ext>
                </a:extLst>
              </a:tr>
              <a:tr h="297440">
                <a:tc>
                  <a:txBody>
                    <a:bodyPr/>
                    <a:lstStyle/>
                    <a:p>
                      <a:pPr algn="ctr">
                        <a:lnSpc>
                          <a:spcPct val="150000"/>
                        </a:lnSpc>
                      </a:pPr>
                      <a:r>
                        <a:rPr lang="en-US" sz="1200" kern="100" dirty="0">
                          <a:effectLst/>
                        </a:rPr>
                        <a:t>181</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0.085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0.291</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0.562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0.562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200" kern="100" dirty="0">
                          <a:effectLst/>
                        </a:rPr>
                        <a:t>0.985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06"/>
                  </a:ext>
                </a:extLst>
              </a:tr>
              <a:tr h="297440">
                <a:tc>
                  <a:txBody>
                    <a:bodyPr/>
                    <a:lstStyle/>
                    <a:p>
                      <a:pPr algn="ctr">
                        <a:lnSpc>
                          <a:spcPct val="150000"/>
                        </a:lnSpc>
                      </a:pPr>
                      <a:r>
                        <a:rPr lang="en-US" sz="1200" kern="100" dirty="0">
                          <a:effectLst/>
                        </a:rPr>
                        <a:t>205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0.114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0.294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0.562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0.562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0.993</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7"/>
                  </a:ext>
                </a:extLst>
              </a:tr>
            </a:tbl>
          </a:graphicData>
        </a:graphic>
      </p:graphicFrame>
      <p:graphicFrame>
        <p:nvGraphicFramePr>
          <p:cNvPr id="5" name="表格 4"/>
          <p:cNvGraphicFramePr>
            <a:graphicFrameLocks noGrp="1"/>
          </p:cNvGraphicFramePr>
          <p:nvPr/>
        </p:nvGraphicFramePr>
        <p:xfrm>
          <a:off x="351162" y="5761290"/>
          <a:ext cx="5734692" cy="481330"/>
        </p:xfrm>
        <a:graphic>
          <a:graphicData uri="http://schemas.openxmlformats.org/drawingml/2006/table">
            <a:tbl>
              <a:tblPr firstRow="1" firstCol="1" bandRow="1">
                <a:tableStyleId>{5C22544A-7EE6-4342-B048-85BDC9FD1C3A}</a:tableStyleId>
              </a:tblPr>
              <a:tblGrid>
                <a:gridCol w="955782">
                  <a:extLst>
                    <a:ext uri="{9D8B030D-6E8A-4147-A177-3AD203B41FA5}">
                      <a16:colId xmlns:a16="http://schemas.microsoft.com/office/drawing/2014/main" val="20000"/>
                    </a:ext>
                  </a:extLst>
                </a:gridCol>
                <a:gridCol w="955782">
                  <a:extLst>
                    <a:ext uri="{9D8B030D-6E8A-4147-A177-3AD203B41FA5}">
                      <a16:colId xmlns:a16="http://schemas.microsoft.com/office/drawing/2014/main" val="20001"/>
                    </a:ext>
                  </a:extLst>
                </a:gridCol>
                <a:gridCol w="955782">
                  <a:extLst>
                    <a:ext uri="{9D8B030D-6E8A-4147-A177-3AD203B41FA5}">
                      <a16:colId xmlns:a16="http://schemas.microsoft.com/office/drawing/2014/main" val="20002"/>
                    </a:ext>
                  </a:extLst>
                </a:gridCol>
                <a:gridCol w="955782">
                  <a:extLst>
                    <a:ext uri="{9D8B030D-6E8A-4147-A177-3AD203B41FA5}">
                      <a16:colId xmlns:a16="http://schemas.microsoft.com/office/drawing/2014/main" val="20003"/>
                    </a:ext>
                  </a:extLst>
                </a:gridCol>
                <a:gridCol w="955782">
                  <a:extLst>
                    <a:ext uri="{9D8B030D-6E8A-4147-A177-3AD203B41FA5}">
                      <a16:colId xmlns:a16="http://schemas.microsoft.com/office/drawing/2014/main" val="20004"/>
                    </a:ext>
                  </a:extLst>
                </a:gridCol>
                <a:gridCol w="955782">
                  <a:extLst>
                    <a:ext uri="{9D8B030D-6E8A-4147-A177-3AD203B41FA5}">
                      <a16:colId xmlns:a16="http://schemas.microsoft.com/office/drawing/2014/main" val="20005"/>
                    </a:ext>
                  </a:extLst>
                </a:gridCol>
              </a:tblGrid>
              <a:tr h="0">
                <a:tc>
                  <a:txBody>
                    <a:bodyPr/>
                    <a:lstStyle/>
                    <a:p>
                      <a:pPr algn="ctr">
                        <a:lnSpc>
                          <a:spcPct val="150000"/>
                        </a:lnSpc>
                      </a:pPr>
                      <a:r>
                        <a:rPr lang="en-US" sz="1200" kern="100" dirty="0">
                          <a:effectLst/>
                        </a:rPr>
                        <a:t>T/</a:t>
                      </a:r>
                      <a:r>
                        <a:rPr lang="en-US" sz="1200" kern="100" dirty="0" err="1">
                          <a:effectLst/>
                        </a:rPr>
                        <a:t>ms</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80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120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140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180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200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extLst>
                  <a:ext uri="{0D108BD9-81ED-4DB2-BD59-A6C34878D82A}">
                    <a16:rowId xmlns:a16="http://schemas.microsoft.com/office/drawing/2014/main" val="10000"/>
                  </a:ext>
                </a:extLst>
              </a:tr>
              <a:tr h="0">
                <a:tc>
                  <a:txBody>
                    <a:bodyPr/>
                    <a:lstStyle/>
                    <a:p>
                      <a:pPr algn="ctr">
                        <a:lnSpc>
                          <a:spcPct val="150000"/>
                        </a:lnSpc>
                      </a:pPr>
                      <a:r>
                        <a:rPr lang="en-US" sz="1200" kern="100" dirty="0">
                          <a:effectLst/>
                        </a:rPr>
                        <a:t>P</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0.2204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0.4626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0.7366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0.9806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0.9966</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1"/>
                  </a:ext>
                </a:extLst>
              </a:tr>
            </a:tbl>
          </a:graphicData>
        </a:graphic>
      </p:graphicFrame>
      <p:graphicFrame>
        <p:nvGraphicFramePr>
          <p:cNvPr id="9" name="表格 8"/>
          <p:cNvGraphicFramePr>
            <a:graphicFrameLocks noGrp="1"/>
          </p:cNvGraphicFramePr>
          <p:nvPr/>
        </p:nvGraphicFramePr>
        <p:xfrm>
          <a:off x="6708755" y="5018462"/>
          <a:ext cx="5265420" cy="481330"/>
        </p:xfrm>
        <a:graphic>
          <a:graphicData uri="http://schemas.openxmlformats.org/drawingml/2006/table">
            <a:tbl>
              <a:tblPr firstRow="1" firstCol="1" bandRow="1">
                <a:tableStyleId>{5C22544A-7EE6-4342-B048-85BDC9FD1C3A}</a:tableStyleId>
              </a:tblPr>
              <a:tblGrid>
                <a:gridCol w="877570">
                  <a:extLst>
                    <a:ext uri="{9D8B030D-6E8A-4147-A177-3AD203B41FA5}">
                      <a16:colId xmlns:a16="http://schemas.microsoft.com/office/drawing/2014/main" val="20000"/>
                    </a:ext>
                  </a:extLst>
                </a:gridCol>
                <a:gridCol w="877570">
                  <a:extLst>
                    <a:ext uri="{9D8B030D-6E8A-4147-A177-3AD203B41FA5}">
                      <a16:colId xmlns:a16="http://schemas.microsoft.com/office/drawing/2014/main" val="20001"/>
                    </a:ext>
                  </a:extLst>
                </a:gridCol>
                <a:gridCol w="877570">
                  <a:extLst>
                    <a:ext uri="{9D8B030D-6E8A-4147-A177-3AD203B41FA5}">
                      <a16:colId xmlns:a16="http://schemas.microsoft.com/office/drawing/2014/main" val="20002"/>
                    </a:ext>
                  </a:extLst>
                </a:gridCol>
                <a:gridCol w="877570">
                  <a:extLst>
                    <a:ext uri="{9D8B030D-6E8A-4147-A177-3AD203B41FA5}">
                      <a16:colId xmlns:a16="http://schemas.microsoft.com/office/drawing/2014/main" val="20003"/>
                    </a:ext>
                  </a:extLst>
                </a:gridCol>
                <a:gridCol w="877570">
                  <a:extLst>
                    <a:ext uri="{9D8B030D-6E8A-4147-A177-3AD203B41FA5}">
                      <a16:colId xmlns:a16="http://schemas.microsoft.com/office/drawing/2014/main" val="20004"/>
                    </a:ext>
                  </a:extLst>
                </a:gridCol>
                <a:gridCol w="877570">
                  <a:extLst>
                    <a:ext uri="{9D8B030D-6E8A-4147-A177-3AD203B41FA5}">
                      <a16:colId xmlns:a16="http://schemas.microsoft.com/office/drawing/2014/main" val="20005"/>
                    </a:ext>
                  </a:extLst>
                </a:gridCol>
              </a:tblGrid>
              <a:tr h="0">
                <a:tc>
                  <a:txBody>
                    <a:bodyPr/>
                    <a:lstStyle/>
                    <a:p>
                      <a:pPr algn="ctr">
                        <a:lnSpc>
                          <a:spcPct val="150000"/>
                        </a:lnSpc>
                      </a:pPr>
                      <a:r>
                        <a:rPr lang="en-US" sz="1200" kern="100" dirty="0">
                          <a:effectLst/>
                        </a:rPr>
                        <a:t>U%</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60</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57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54</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51</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48</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extLst>
                  <a:ext uri="{0D108BD9-81ED-4DB2-BD59-A6C34878D82A}">
                    <a16:rowId xmlns:a16="http://schemas.microsoft.com/office/drawing/2014/main" val="10000"/>
                  </a:ext>
                </a:extLst>
              </a:tr>
              <a:tr h="0">
                <a:tc>
                  <a:txBody>
                    <a:bodyPr/>
                    <a:lstStyle/>
                    <a:p>
                      <a:pPr algn="ctr">
                        <a:lnSpc>
                          <a:spcPct val="150000"/>
                        </a:lnSpc>
                      </a:pPr>
                      <a:r>
                        <a:rPr lang="en-US" sz="1200" kern="100" dirty="0">
                          <a:effectLst/>
                        </a:rPr>
                        <a:t>P</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200" kern="100" dirty="0">
                          <a:effectLst/>
                        </a:rPr>
                        <a:t>0.0872</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0.1851</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0.57</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0.8935</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200" kern="100" dirty="0">
                          <a:effectLst/>
                        </a:rPr>
                        <a:t>0.9891</a:t>
                      </a:r>
                      <a:endParaRPr lang="zh-CN" sz="12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1"/>
                  </a:ext>
                </a:extLst>
              </a:tr>
            </a:tbl>
          </a:graphicData>
        </a:graphic>
      </p:graphicFrame>
      <p:sp>
        <p:nvSpPr>
          <p:cNvPr id="10" name="文本框 9"/>
          <p:cNvSpPr txBox="1"/>
          <p:nvPr/>
        </p:nvSpPr>
        <p:spPr>
          <a:xfrm>
            <a:off x="97169" y="1374207"/>
            <a:ext cx="8477892" cy="461665"/>
          </a:xfrm>
          <a:prstGeom prst="rect">
            <a:avLst/>
          </a:prstGeom>
          <a:noFill/>
        </p:spPr>
        <p:txBody>
          <a:bodyPr wrap="square">
            <a:spAutoFit/>
          </a:bodyPr>
          <a:lstStyle/>
          <a:p>
            <a:pPr marL="342900" indent="-342900">
              <a:buFont typeface="Wingdings" panose="05000000000000000000" pitchFamily="2" charset="2"/>
              <a:buChar char="n"/>
            </a:pPr>
            <a:r>
              <a:rPr lang="en-US" altLang="zh-CN" b="1" kern="0" dirty="0">
                <a:latin typeface="+mn-lt"/>
                <a:ea typeface="+mj-ea"/>
              </a:rPr>
              <a:t>PC</a:t>
            </a:r>
            <a:endParaRPr lang="zh-CN" altLang="en-US" b="1" kern="0" dirty="0">
              <a:latin typeface="+mn-lt"/>
              <a:ea typeface="+mj-ea"/>
            </a:endParaRPr>
          </a:p>
        </p:txBody>
      </p:sp>
      <p:sp>
        <p:nvSpPr>
          <p:cNvPr id="11" name="文本框 10"/>
          <p:cNvSpPr txBox="1"/>
          <p:nvPr/>
        </p:nvSpPr>
        <p:spPr>
          <a:xfrm>
            <a:off x="955055" y="5018462"/>
            <a:ext cx="4528192" cy="646331"/>
          </a:xfrm>
          <a:prstGeom prst="rect">
            <a:avLst/>
          </a:prstGeom>
          <a:noFill/>
        </p:spPr>
        <p:txBody>
          <a:bodyPr wrap="square">
            <a:spAutoFit/>
          </a:bodyPr>
          <a:lstStyle/>
          <a:p>
            <a:r>
              <a:rPr lang="en-US" altLang="zh-CN" sz="1800" b="1" kern="0" dirty="0">
                <a:latin typeface="+mn-lt"/>
                <a:ea typeface="+mj-ea"/>
              </a:rPr>
              <a:t>Probability</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b="1" kern="0" dirty="0">
                <a:latin typeface="+mn-lt"/>
                <a:ea typeface="+mj-ea"/>
              </a:rPr>
              <a:t>of interruption when </a:t>
            </a:r>
          </a:p>
          <a:p>
            <a:r>
              <a:rPr lang="en-US" altLang="zh-CN" sz="1800" b="1" kern="0" dirty="0">
                <a:latin typeface="+mn-lt"/>
                <a:ea typeface="+mj-ea"/>
              </a:rPr>
              <a:t>voltage sag occurs in zone B</a:t>
            </a:r>
            <a:endParaRPr lang="zh-CN" altLang="en-US" sz="1800" b="1" kern="0" dirty="0">
              <a:latin typeface="+mn-lt"/>
              <a:ea typeface="+mj-ea"/>
            </a:endParaRPr>
          </a:p>
        </p:txBody>
      </p:sp>
      <p:sp>
        <p:nvSpPr>
          <p:cNvPr id="13" name="文本框 12"/>
          <p:cNvSpPr txBox="1"/>
          <p:nvPr/>
        </p:nvSpPr>
        <p:spPr>
          <a:xfrm>
            <a:off x="6939910" y="4201535"/>
            <a:ext cx="4528192" cy="646331"/>
          </a:xfrm>
          <a:prstGeom prst="rect">
            <a:avLst/>
          </a:prstGeom>
          <a:noFill/>
        </p:spPr>
        <p:txBody>
          <a:bodyPr wrap="square">
            <a:spAutoFit/>
          </a:bodyPr>
          <a:lstStyle/>
          <a:p>
            <a:r>
              <a:rPr lang="en-US" altLang="zh-CN" sz="1800" b="1" kern="0" dirty="0">
                <a:latin typeface="+mn-lt"/>
                <a:ea typeface="+mj-ea"/>
              </a:rPr>
              <a:t>Probability</a:t>
            </a:r>
            <a:r>
              <a:rPr lang="en-US" altLang="zh-CN" sz="1800" dirty="0">
                <a:effectLst/>
                <a:latin typeface="Times New Roman" panose="02020603050405020304" pitchFamily="18" charset="0"/>
                <a:ea typeface="宋体" panose="02010600030101010101" pitchFamily="2" charset="-122"/>
                <a:cs typeface="Times New Roman" panose="02020603050405020304" pitchFamily="18" charset="0"/>
              </a:rPr>
              <a:t> </a:t>
            </a:r>
            <a:r>
              <a:rPr lang="en-US" altLang="zh-CN" sz="1800" b="1" kern="0" dirty="0">
                <a:latin typeface="+mn-lt"/>
                <a:ea typeface="+mj-ea"/>
              </a:rPr>
              <a:t>of interruption when </a:t>
            </a:r>
          </a:p>
          <a:p>
            <a:r>
              <a:rPr lang="en-US" altLang="zh-CN" sz="1800" b="1" kern="0" dirty="0">
                <a:latin typeface="+mn-lt"/>
                <a:ea typeface="+mj-ea"/>
              </a:rPr>
              <a:t>voltage sag occurs in zone C</a:t>
            </a:r>
            <a:endParaRPr lang="zh-CN" altLang="en-US" sz="1800" b="1" kern="0" dirty="0">
              <a:latin typeface="+mn-lt"/>
              <a:ea typeface="+mj-ea"/>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95892" y="6060058"/>
            <a:ext cx="914400" cy="365125"/>
          </a:xfrm>
        </p:spPr>
        <p:txBody>
          <a:bodyPr/>
          <a:lstStyle/>
          <a:p>
            <a:pPr>
              <a:defRPr/>
            </a:pPr>
            <a:fld id="{F8F618D0-2B88-4E97-8789-513F0398ECBB}" type="slidenum">
              <a:rPr lang="en-US" smtClean="0"/>
              <a:t>46</a:t>
            </a:fld>
            <a:endParaRPr lang="en-US" dirty="0"/>
          </a:p>
        </p:txBody>
      </p:sp>
      <p:sp>
        <p:nvSpPr>
          <p:cNvPr id="6" name="Rectangle 2"/>
          <p:cNvSpPr txBox="1">
            <a:spLocks noChangeArrowheads="1"/>
          </p:cNvSpPr>
          <p:nvPr/>
        </p:nvSpPr>
        <p:spPr bwMode="auto">
          <a:xfrm>
            <a:off x="211308" y="288978"/>
            <a:ext cx="10424160" cy="535967"/>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Annex D (informative) Example of evaluating the economic loss</a:t>
            </a:r>
            <a:endParaRPr lang="zh-CN" altLang="en-US" sz="2800" kern="0" dirty="0">
              <a:solidFill>
                <a:srgbClr val="003F7E"/>
              </a:solidFill>
              <a:ea typeface="+mj-ea"/>
            </a:endParaRPr>
          </a:p>
        </p:txBody>
      </p:sp>
      <p:graphicFrame>
        <p:nvGraphicFramePr>
          <p:cNvPr id="3" name="表格 2"/>
          <p:cNvGraphicFramePr>
            <a:graphicFrameLocks noGrp="1"/>
          </p:cNvGraphicFramePr>
          <p:nvPr/>
        </p:nvGraphicFramePr>
        <p:xfrm>
          <a:off x="381000" y="1270000"/>
          <a:ext cx="11430000" cy="4597400"/>
        </p:xfrm>
        <a:graphic>
          <a:graphicData uri="http://schemas.openxmlformats.org/drawingml/2006/table">
            <a:tbl>
              <a:tblPr firstRow="1" firstCol="1" bandRow="1">
                <a:tableStyleId>{5C22544A-7EE6-4342-B048-85BDC9FD1C3A}</a:tableStyleId>
              </a:tblPr>
              <a:tblGrid>
                <a:gridCol w="1685829">
                  <a:extLst>
                    <a:ext uri="{9D8B030D-6E8A-4147-A177-3AD203B41FA5}">
                      <a16:colId xmlns:a16="http://schemas.microsoft.com/office/drawing/2014/main" val="20000"/>
                    </a:ext>
                  </a:extLst>
                </a:gridCol>
                <a:gridCol w="2013272">
                  <a:extLst>
                    <a:ext uri="{9D8B030D-6E8A-4147-A177-3AD203B41FA5}">
                      <a16:colId xmlns:a16="http://schemas.microsoft.com/office/drawing/2014/main" val="20001"/>
                    </a:ext>
                  </a:extLst>
                </a:gridCol>
                <a:gridCol w="2347264">
                  <a:extLst>
                    <a:ext uri="{9D8B030D-6E8A-4147-A177-3AD203B41FA5}">
                      <a16:colId xmlns:a16="http://schemas.microsoft.com/office/drawing/2014/main" val="20002"/>
                    </a:ext>
                  </a:extLst>
                </a:gridCol>
                <a:gridCol w="2347264">
                  <a:extLst>
                    <a:ext uri="{9D8B030D-6E8A-4147-A177-3AD203B41FA5}">
                      <a16:colId xmlns:a16="http://schemas.microsoft.com/office/drawing/2014/main" val="20003"/>
                    </a:ext>
                  </a:extLst>
                </a:gridCol>
                <a:gridCol w="3036371">
                  <a:extLst>
                    <a:ext uri="{9D8B030D-6E8A-4147-A177-3AD203B41FA5}">
                      <a16:colId xmlns:a16="http://schemas.microsoft.com/office/drawing/2014/main" val="20004"/>
                    </a:ext>
                  </a:extLst>
                </a:gridCol>
              </a:tblGrid>
              <a:tr h="1424841">
                <a:tc>
                  <a:txBody>
                    <a:bodyPr/>
                    <a:lstStyle/>
                    <a:p>
                      <a:pPr algn="ctr">
                        <a:lnSpc>
                          <a:spcPct val="100000"/>
                        </a:lnSpc>
                      </a:pPr>
                      <a:r>
                        <a:rPr lang="en-US" altLang="zh-CN" sz="1600" kern="100" dirty="0">
                          <a:effectLst/>
                        </a:rPr>
                        <a:t>Sensitive equipment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00000"/>
                        </a:lnSpc>
                      </a:pPr>
                      <a:r>
                        <a:rPr lang="en-US" altLang="zh-CN" sz="1600" kern="100" dirty="0">
                          <a:effectLst/>
                        </a:rPr>
                        <a:t>Number of voltage sags per year</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00000"/>
                        </a:lnSpc>
                      </a:pPr>
                      <a:r>
                        <a:rPr lang="en-US" altLang="zh-CN" sz="1600" kern="100" dirty="0">
                          <a:effectLst/>
                        </a:rPr>
                        <a:t>Economic loss for a single voltage dip(thousand dollar)</a:t>
                      </a:r>
                    </a:p>
                  </a:txBody>
                  <a:tcPr marL="68580" marR="68580" marT="0" marB="0" anchor="ctr">
                    <a:solidFill>
                      <a:srgbClr val="005582"/>
                    </a:solidFill>
                  </a:tcPr>
                </a:tc>
                <a:tc>
                  <a:txBody>
                    <a:bodyPr/>
                    <a:lstStyle/>
                    <a:p>
                      <a:pPr algn="ctr">
                        <a:lnSpc>
                          <a:spcPct val="100000"/>
                        </a:lnSpc>
                      </a:pPr>
                      <a:r>
                        <a:rPr lang="en-US" altLang="zh-CN" sz="1600" kern="100" dirty="0">
                          <a:effectLst/>
                        </a:rPr>
                        <a:t>Economic loss of voltage sag within one year</a:t>
                      </a:r>
                    </a:p>
                    <a:p>
                      <a:pPr algn="ctr">
                        <a:lnSpc>
                          <a:spcPct val="100000"/>
                        </a:lnSpc>
                      </a:pPr>
                      <a:r>
                        <a:rPr lang="en-US" altLang="zh-CN" sz="1600" kern="100" dirty="0">
                          <a:effectLst/>
                        </a:rPr>
                        <a:t>(thousand dollar)</a:t>
                      </a:r>
                    </a:p>
                  </a:txBody>
                  <a:tcPr marL="68580" marR="68580" marT="0" marB="0" anchor="ctr">
                    <a:solidFill>
                      <a:srgbClr val="005582"/>
                    </a:solidFill>
                  </a:tcPr>
                </a:tc>
                <a:tc>
                  <a:txBody>
                    <a:bodyPr/>
                    <a:lstStyle/>
                    <a:p>
                      <a:pPr algn="ctr">
                        <a:lnSpc>
                          <a:spcPct val="100000"/>
                        </a:lnSpc>
                      </a:pPr>
                      <a:r>
                        <a:rPr lang="en-US" altLang="zh-CN" sz="1600" kern="100" dirty="0">
                          <a:effectLst/>
                        </a:rPr>
                        <a:t>Reduced economic losses after governance</a:t>
                      </a:r>
                    </a:p>
                    <a:p>
                      <a:pPr algn="ctr">
                        <a:lnSpc>
                          <a:spcPct val="100000"/>
                        </a:lnSpc>
                      </a:pPr>
                      <a:r>
                        <a:rPr lang="en-US" altLang="zh-CN" sz="1600" kern="100" dirty="0">
                          <a:effectLst/>
                        </a:rPr>
                        <a:t>(thousand dollar)</a:t>
                      </a:r>
                    </a:p>
                  </a:txBody>
                  <a:tcPr marL="68580" marR="68580" marT="0" marB="0" anchor="ctr">
                    <a:solidFill>
                      <a:srgbClr val="005582"/>
                    </a:solidFill>
                  </a:tcPr>
                </a:tc>
                <a:extLst>
                  <a:ext uri="{0D108BD9-81ED-4DB2-BD59-A6C34878D82A}">
                    <a16:rowId xmlns:a16="http://schemas.microsoft.com/office/drawing/2014/main" val="10000"/>
                  </a:ext>
                </a:extLst>
              </a:tr>
              <a:tr h="625663">
                <a:tc>
                  <a:txBody>
                    <a:bodyPr/>
                    <a:lstStyle/>
                    <a:p>
                      <a:pPr algn="ctr">
                        <a:lnSpc>
                          <a:spcPts val="1200"/>
                        </a:lnSpc>
                      </a:pPr>
                      <a:r>
                        <a:rPr lang="en-US" sz="1600" kern="100" dirty="0">
                          <a:effectLst/>
                        </a:rPr>
                        <a:t>H</a:t>
                      </a:r>
                      <a:r>
                        <a:rPr lang="en-US" sz="1600" kern="100" baseline="-25000" dirty="0">
                          <a:effectLst/>
                        </a:rPr>
                        <a:t>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1200"/>
                        </a:lnSpc>
                      </a:pPr>
                      <a:r>
                        <a:rPr lang="en-US" sz="1600" b="0" kern="100" dirty="0">
                          <a:solidFill>
                            <a:schemeClr val="tx1"/>
                          </a:solidFill>
                          <a:effectLst/>
                          <a:latin typeface="+mn-lt"/>
                          <a:ea typeface="+mn-ea"/>
                          <a:cs typeface="+mn-cs"/>
                        </a:rPr>
                        <a:t>5</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sz="1600" b="0" kern="100" dirty="0">
                          <a:solidFill>
                            <a:schemeClr val="tx1"/>
                          </a:solidFill>
                          <a:effectLst/>
                          <a:latin typeface="+mn-lt"/>
                          <a:ea typeface="+mn-ea"/>
                          <a:cs typeface="+mn-cs"/>
                        </a:rPr>
                        <a:t>2.75</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altLang="zh-CN" sz="1600" b="0" kern="100" dirty="0">
                          <a:solidFill>
                            <a:schemeClr val="tx1"/>
                          </a:solidFill>
                          <a:effectLst/>
                          <a:latin typeface="+mn-lt"/>
                          <a:ea typeface="+mn-ea"/>
                          <a:cs typeface="+mn-cs"/>
                        </a:rPr>
                        <a:t>13.75</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sz="1600" b="0" kern="100" dirty="0">
                          <a:solidFill>
                            <a:schemeClr val="tx1"/>
                          </a:solidFill>
                          <a:effectLst/>
                          <a:latin typeface="+mn-lt"/>
                          <a:ea typeface="+mn-ea"/>
                          <a:cs typeface="+mn-cs"/>
                        </a:rPr>
                        <a:t>8.25</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01"/>
                  </a:ext>
                </a:extLst>
              </a:tr>
              <a:tr h="690091">
                <a:tc>
                  <a:txBody>
                    <a:bodyPr/>
                    <a:lstStyle/>
                    <a:p>
                      <a:pPr algn="ctr">
                        <a:lnSpc>
                          <a:spcPts val="1200"/>
                        </a:lnSpc>
                      </a:pPr>
                      <a:r>
                        <a:rPr lang="en-US" sz="1600" kern="100" dirty="0">
                          <a:effectLst/>
                        </a:rPr>
                        <a:t>H</a:t>
                      </a:r>
                      <a:r>
                        <a:rPr lang="en-US" sz="1600" kern="100" baseline="-25000" dirty="0">
                          <a:effectLst/>
                        </a:rPr>
                        <a:t>2</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1200"/>
                        </a:lnSpc>
                      </a:pPr>
                      <a:r>
                        <a:rPr lang="en-US" sz="1600" b="0" kern="100" dirty="0">
                          <a:solidFill>
                            <a:schemeClr val="tx1"/>
                          </a:solidFill>
                          <a:effectLst/>
                          <a:latin typeface="+mn-lt"/>
                          <a:ea typeface="+mn-ea"/>
                          <a:cs typeface="+mn-cs"/>
                        </a:rPr>
                        <a:t>12</a:t>
                      </a:r>
                      <a:endParaRPr lang="zh-CN" altLang="en-US" sz="16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algn="ctr">
                        <a:lnSpc>
                          <a:spcPts val="1200"/>
                        </a:lnSpc>
                      </a:pPr>
                      <a:r>
                        <a:rPr lang="en-US" sz="1600" b="0" kern="100" dirty="0">
                          <a:solidFill>
                            <a:schemeClr val="tx1"/>
                          </a:solidFill>
                          <a:effectLst/>
                          <a:latin typeface="+mn-lt"/>
                          <a:ea typeface="+mn-ea"/>
                          <a:cs typeface="+mn-cs"/>
                        </a:rPr>
                        <a:t>157</a:t>
                      </a:r>
                      <a:endParaRPr lang="zh-CN" altLang="en-US" sz="16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algn="ctr">
                        <a:lnSpc>
                          <a:spcPts val="1200"/>
                        </a:lnSpc>
                      </a:pPr>
                      <a:r>
                        <a:rPr lang="en-US" altLang="zh-CN" sz="1600" b="0" kern="100" dirty="0">
                          <a:solidFill>
                            <a:schemeClr val="tx1"/>
                          </a:solidFill>
                          <a:effectLst/>
                          <a:latin typeface="+mn-lt"/>
                          <a:ea typeface="+mn-ea"/>
                          <a:cs typeface="+mn-cs"/>
                        </a:rPr>
                        <a:t>1884</a:t>
                      </a:r>
                      <a:endParaRPr lang="zh-CN" altLang="en-US" sz="16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algn="ctr">
                        <a:lnSpc>
                          <a:spcPts val="1200"/>
                        </a:lnSpc>
                      </a:pPr>
                      <a:r>
                        <a:rPr lang="en-US" sz="1600" b="0" kern="100" dirty="0">
                          <a:solidFill>
                            <a:schemeClr val="tx1"/>
                          </a:solidFill>
                          <a:effectLst/>
                          <a:latin typeface="+mn-lt"/>
                          <a:ea typeface="+mn-ea"/>
                          <a:cs typeface="+mn-cs"/>
                        </a:rPr>
                        <a:t>1507.2</a:t>
                      </a:r>
                      <a:endParaRPr lang="zh-CN" altLang="en-US" sz="1600" b="0" kern="100" dirty="0">
                        <a:solidFill>
                          <a:schemeClr val="tx1"/>
                        </a:solidFill>
                        <a:effectLst/>
                        <a:latin typeface="+mn-lt"/>
                        <a:ea typeface="+mn-ea"/>
                        <a:cs typeface="+mn-cs"/>
                      </a:endParaRPr>
                    </a:p>
                  </a:txBody>
                  <a:tcPr marL="68580" marR="68580" marT="0" marB="0" anchor="ctr">
                    <a:solidFill>
                      <a:srgbClr val="F2F2F2"/>
                    </a:solidFill>
                  </a:tcPr>
                </a:tc>
                <a:extLst>
                  <a:ext uri="{0D108BD9-81ED-4DB2-BD59-A6C34878D82A}">
                    <a16:rowId xmlns:a16="http://schemas.microsoft.com/office/drawing/2014/main" val="10002"/>
                  </a:ext>
                </a:extLst>
              </a:tr>
              <a:tr h="625663">
                <a:tc>
                  <a:txBody>
                    <a:bodyPr/>
                    <a:lstStyle/>
                    <a:p>
                      <a:pPr algn="ctr">
                        <a:lnSpc>
                          <a:spcPts val="1200"/>
                        </a:lnSpc>
                      </a:pPr>
                      <a:r>
                        <a:rPr lang="en-US" sz="1600" kern="100" dirty="0">
                          <a:effectLst/>
                        </a:rPr>
                        <a:t>H</a:t>
                      </a:r>
                      <a:r>
                        <a:rPr lang="en-US" sz="1600" kern="100" baseline="-25000" dirty="0">
                          <a:effectLst/>
                        </a:rPr>
                        <a:t>3</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1200"/>
                        </a:lnSpc>
                      </a:pPr>
                      <a:r>
                        <a:rPr lang="en-US" sz="1600" b="0" kern="100" dirty="0">
                          <a:solidFill>
                            <a:schemeClr val="tx1"/>
                          </a:solidFill>
                          <a:effectLst/>
                          <a:latin typeface="+mn-lt"/>
                          <a:ea typeface="+mn-ea"/>
                          <a:cs typeface="+mn-cs"/>
                        </a:rPr>
                        <a:t>4</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sz="1600" b="0" kern="100" dirty="0">
                          <a:solidFill>
                            <a:schemeClr val="tx1"/>
                          </a:solidFill>
                          <a:effectLst/>
                          <a:latin typeface="+mn-lt"/>
                          <a:ea typeface="+mn-ea"/>
                          <a:cs typeface="+mn-cs"/>
                        </a:rPr>
                        <a:t>67</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altLang="zh-CN" sz="1600" b="0" kern="100" dirty="0">
                          <a:solidFill>
                            <a:schemeClr val="tx1"/>
                          </a:solidFill>
                          <a:effectLst/>
                          <a:latin typeface="+mn-lt"/>
                          <a:ea typeface="+mn-ea"/>
                          <a:cs typeface="+mn-cs"/>
                        </a:rPr>
                        <a:t>268</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sz="1600" b="0" kern="100" dirty="0">
                          <a:solidFill>
                            <a:schemeClr val="tx1"/>
                          </a:solidFill>
                          <a:effectLst/>
                          <a:latin typeface="+mn-lt"/>
                          <a:ea typeface="+mn-ea"/>
                          <a:cs typeface="+mn-cs"/>
                        </a:rPr>
                        <a:t>134</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03"/>
                  </a:ext>
                </a:extLst>
              </a:tr>
              <a:tr h="625663">
                <a:tc>
                  <a:txBody>
                    <a:bodyPr/>
                    <a:lstStyle/>
                    <a:p>
                      <a:pPr algn="ctr">
                        <a:lnSpc>
                          <a:spcPts val="1200"/>
                        </a:lnSpc>
                      </a:pPr>
                      <a:r>
                        <a:rPr lang="en-US" sz="1600" kern="100" dirty="0">
                          <a:effectLst/>
                        </a:rPr>
                        <a:t>H</a:t>
                      </a:r>
                      <a:r>
                        <a:rPr lang="en-US" sz="1600" kern="100" baseline="-25000" dirty="0">
                          <a:effectLst/>
                        </a:rPr>
                        <a:t>4</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1200"/>
                        </a:lnSpc>
                      </a:pPr>
                      <a:r>
                        <a:rPr lang="en-US" sz="1600" b="0" kern="100" dirty="0">
                          <a:solidFill>
                            <a:schemeClr val="tx1"/>
                          </a:solidFill>
                          <a:effectLst/>
                          <a:latin typeface="+mn-lt"/>
                          <a:ea typeface="+mn-ea"/>
                          <a:cs typeface="+mn-cs"/>
                        </a:rPr>
                        <a:t>7</a:t>
                      </a:r>
                      <a:endParaRPr lang="zh-CN" altLang="en-US" sz="16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algn="ctr">
                        <a:lnSpc>
                          <a:spcPts val="1200"/>
                        </a:lnSpc>
                      </a:pPr>
                      <a:r>
                        <a:rPr lang="en-US" sz="1600" b="0" kern="100" dirty="0">
                          <a:solidFill>
                            <a:schemeClr val="tx1"/>
                          </a:solidFill>
                          <a:effectLst/>
                          <a:latin typeface="+mn-lt"/>
                          <a:ea typeface="+mn-ea"/>
                          <a:cs typeface="+mn-cs"/>
                        </a:rPr>
                        <a:t>84</a:t>
                      </a:r>
                      <a:endParaRPr lang="zh-CN" altLang="en-US" sz="16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algn="ctr">
                        <a:lnSpc>
                          <a:spcPts val="1200"/>
                        </a:lnSpc>
                      </a:pPr>
                      <a:r>
                        <a:rPr lang="en-US" altLang="zh-CN" sz="1600" b="0" kern="100" dirty="0">
                          <a:solidFill>
                            <a:schemeClr val="tx1"/>
                          </a:solidFill>
                          <a:effectLst/>
                          <a:latin typeface="+mn-lt"/>
                          <a:ea typeface="+mn-ea"/>
                          <a:cs typeface="+mn-cs"/>
                        </a:rPr>
                        <a:t>588</a:t>
                      </a:r>
                      <a:endParaRPr lang="zh-CN" altLang="en-US" sz="1600" b="0" kern="100" dirty="0">
                        <a:solidFill>
                          <a:schemeClr val="tx1"/>
                        </a:solidFill>
                        <a:effectLst/>
                        <a:latin typeface="+mn-lt"/>
                        <a:ea typeface="+mn-ea"/>
                        <a:cs typeface="+mn-cs"/>
                      </a:endParaRPr>
                    </a:p>
                  </a:txBody>
                  <a:tcPr marL="68580" marR="68580" marT="0" marB="0" anchor="ctr">
                    <a:solidFill>
                      <a:srgbClr val="F2F2F2"/>
                    </a:solidFill>
                  </a:tcPr>
                </a:tc>
                <a:tc>
                  <a:txBody>
                    <a:bodyPr/>
                    <a:lstStyle/>
                    <a:p>
                      <a:pPr algn="ctr">
                        <a:lnSpc>
                          <a:spcPts val="1200"/>
                        </a:lnSpc>
                      </a:pPr>
                      <a:r>
                        <a:rPr lang="en-US" sz="1600" b="0" kern="100" dirty="0">
                          <a:solidFill>
                            <a:schemeClr val="tx1"/>
                          </a:solidFill>
                          <a:effectLst/>
                          <a:latin typeface="+mn-lt"/>
                          <a:ea typeface="+mn-ea"/>
                          <a:cs typeface="+mn-cs"/>
                        </a:rPr>
                        <a:t>470.4</a:t>
                      </a:r>
                      <a:endParaRPr lang="zh-CN" altLang="en-US" sz="1600" b="0" kern="100" dirty="0">
                        <a:solidFill>
                          <a:schemeClr val="tx1"/>
                        </a:solidFill>
                        <a:effectLst/>
                        <a:latin typeface="+mn-lt"/>
                        <a:ea typeface="+mn-ea"/>
                        <a:cs typeface="+mn-cs"/>
                      </a:endParaRPr>
                    </a:p>
                  </a:txBody>
                  <a:tcPr marL="68580" marR="68580" marT="0" marB="0" anchor="ctr">
                    <a:solidFill>
                      <a:srgbClr val="F2F2F2"/>
                    </a:solidFill>
                  </a:tcPr>
                </a:tc>
                <a:extLst>
                  <a:ext uri="{0D108BD9-81ED-4DB2-BD59-A6C34878D82A}">
                    <a16:rowId xmlns:a16="http://schemas.microsoft.com/office/drawing/2014/main" val="10004"/>
                  </a:ext>
                </a:extLst>
              </a:tr>
              <a:tr h="605479">
                <a:tc>
                  <a:txBody>
                    <a:bodyPr/>
                    <a:lstStyle/>
                    <a:p>
                      <a:pPr algn="ctr">
                        <a:lnSpc>
                          <a:spcPts val="1200"/>
                        </a:lnSpc>
                      </a:pPr>
                      <a:r>
                        <a:rPr lang="en-US" sz="1600" kern="100" dirty="0">
                          <a:effectLst/>
                        </a:rPr>
                        <a:t>H</a:t>
                      </a:r>
                      <a:r>
                        <a:rPr lang="en-US" sz="1600" kern="100" baseline="-25000" dirty="0">
                          <a:effectLst/>
                        </a:rPr>
                        <a:t>5</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ts val="1200"/>
                        </a:lnSpc>
                      </a:pPr>
                      <a:r>
                        <a:rPr lang="en-US" sz="1600" b="0" kern="100" dirty="0">
                          <a:solidFill>
                            <a:schemeClr val="tx1"/>
                          </a:solidFill>
                          <a:effectLst/>
                          <a:latin typeface="+mn-lt"/>
                          <a:ea typeface="+mn-ea"/>
                          <a:cs typeface="+mn-cs"/>
                        </a:rPr>
                        <a:t>9</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sz="1600" b="0" kern="100" dirty="0">
                          <a:solidFill>
                            <a:schemeClr val="tx1"/>
                          </a:solidFill>
                          <a:effectLst/>
                          <a:latin typeface="+mn-lt"/>
                          <a:ea typeface="+mn-ea"/>
                          <a:cs typeface="+mn-cs"/>
                        </a:rPr>
                        <a:t>78</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altLang="zh-CN" sz="1600" b="0" kern="100" dirty="0">
                          <a:solidFill>
                            <a:schemeClr val="tx1"/>
                          </a:solidFill>
                          <a:effectLst/>
                          <a:latin typeface="+mn-lt"/>
                          <a:ea typeface="+mn-ea"/>
                          <a:cs typeface="+mn-cs"/>
                        </a:rPr>
                        <a:t>709</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tc>
                  <a:txBody>
                    <a:bodyPr/>
                    <a:lstStyle/>
                    <a:p>
                      <a:pPr algn="ctr">
                        <a:lnSpc>
                          <a:spcPts val="1200"/>
                        </a:lnSpc>
                      </a:pPr>
                      <a:r>
                        <a:rPr lang="en-US" sz="1600" b="0" kern="100" dirty="0">
                          <a:solidFill>
                            <a:schemeClr val="tx1"/>
                          </a:solidFill>
                          <a:effectLst/>
                          <a:latin typeface="+mn-lt"/>
                          <a:ea typeface="+mn-ea"/>
                          <a:cs typeface="+mn-cs"/>
                        </a:rPr>
                        <a:t>526.5</a:t>
                      </a:r>
                      <a:endParaRPr lang="zh-CN" altLang="en-US" sz="1600" b="0" kern="100" dirty="0">
                        <a:solidFill>
                          <a:schemeClr val="tx1"/>
                        </a:solidFill>
                        <a:effectLst/>
                        <a:latin typeface="+mn-lt"/>
                        <a:ea typeface="+mn-ea"/>
                        <a:cs typeface="+mn-cs"/>
                      </a:endParaRPr>
                    </a:p>
                  </a:txBody>
                  <a:tcPr marL="68580" marR="68580" marT="0" marB="0" anchor="ctr">
                    <a:solidFill>
                      <a:srgbClr val="9BB6CD"/>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矩形 174"/>
          <p:cNvSpPr/>
          <p:nvPr/>
        </p:nvSpPr>
        <p:spPr bwMode="auto">
          <a:xfrm>
            <a:off x="5139630" y="2223315"/>
            <a:ext cx="809677" cy="1240602"/>
          </a:xfrm>
          <a:prstGeom prst="rect">
            <a:avLst/>
          </a:prstGeom>
          <a:solidFill>
            <a:schemeClr val="tx2">
              <a:lumMod val="40000"/>
              <a:lumOff val="6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174" name="矩形 173"/>
          <p:cNvSpPr/>
          <p:nvPr/>
        </p:nvSpPr>
        <p:spPr bwMode="auto">
          <a:xfrm>
            <a:off x="4630753" y="1852713"/>
            <a:ext cx="675022" cy="2197748"/>
          </a:xfrm>
          <a:prstGeom prst="rect">
            <a:avLst/>
          </a:prstGeom>
          <a:solidFill>
            <a:schemeClr val="tx2">
              <a:lumMod val="40000"/>
              <a:lumOff val="6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7" name="Slide Number Placeholder 6"/>
          <p:cNvSpPr>
            <a:spLocks noGrp="1"/>
          </p:cNvSpPr>
          <p:nvPr>
            <p:ph type="sldNum" sz="quarter" idx="11"/>
          </p:nvPr>
        </p:nvSpPr>
        <p:spPr>
          <a:xfrm>
            <a:off x="-95892" y="6060058"/>
            <a:ext cx="914400" cy="365125"/>
          </a:xfrm>
        </p:spPr>
        <p:txBody>
          <a:bodyPr/>
          <a:lstStyle/>
          <a:p>
            <a:pPr>
              <a:defRPr/>
            </a:pPr>
            <a:fld id="{F8F618D0-2B88-4E97-8789-513F0398ECBB}" type="slidenum">
              <a:rPr lang="en-US" smtClean="0"/>
              <a:t>47</a:t>
            </a:fld>
            <a:endParaRPr lang="en-US" dirty="0"/>
          </a:p>
        </p:txBody>
      </p:sp>
      <p:sp>
        <p:nvSpPr>
          <p:cNvPr id="6" name="Rectangle 2"/>
          <p:cNvSpPr txBox="1">
            <a:spLocks noChangeArrowheads="1"/>
          </p:cNvSpPr>
          <p:nvPr/>
        </p:nvSpPr>
        <p:spPr bwMode="auto">
          <a:xfrm>
            <a:off x="1089145" y="144461"/>
            <a:ext cx="10424160" cy="535967"/>
          </a:xfrm>
          <a:prstGeom prst="rect">
            <a:avLst/>
          </a:prstGeom>
          <a:noFill/>
          <a:ln w="9525">
            <a:noFill/>
            <a:miter lim="800000"/>
          </a:ln>
        </p:spPr>
        <p:txBody>
          <a:bodyPr vert="horz" wrap="square" lIns="91440" tIns="45720" rIns="91440" bIns="45720" numCol="1" anchor="t" anchorCtr="0" compatLnSpc="1"/>
          <a:lstStyle>
            <a:lvl1pPr algn="l" rtl="0" eaLnBrk="0" fontAlgn="base" hangingPunct="0">
              <a:spcBef>
                <a:spcPct val="0"/>
              </a:spcBef>
              <a:spcAft>
                <a:spcPct val="0"/>
              </a:spcAft>
              <a:defRPr sz="3200" b="1">
                <a:solidFill>
                  <a:schemeClr val="tx2"/>
                </a:solidFill>
                <a:latin typeface="+mj-lt"/>
                <a:ea typeface="MS PGothic" panose="020B0600070205080204" charset="-128"/>
                <a:cs typeface="MS PGothic" panose="020B0600070205080204" charset="-128"/>
              </a:defRPr>
            </a:lvl1pPr>
            <a:lvl2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2pPr>
            <a:lvl3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3pPr>
            <a:lvl4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4pPr>
            <a:lvl5pPr algn="l" rtl="0" eaLnBrk="0" fontAlgn="base" hangingPunct="0">
              <a:spcBef>
                <a:spcPct val="0"/>
              </a:spcBef>
              <a:spcAft>
                <a:spcPct val="0"/>
              </a:spcAft>
              <a:defRPr sz="3200" b="1">
                <a:solidFill>
                  <a:schemeClr val="tx2"/>
                </a:solidFill>
                <a:latin typeface="Verdana" panose="020B0604030504040204" pitchFamily="-112" charset="0"/>
                <a:ea typeface="MS PGothic" panose="020B0600070205080204" charset="-128"/>
                <a:cs typeface="MS PGothic" panose="020B0600070205080204" charset="-128"/>
              </a:defRPr>
            </a:lvl5pPr>
            <a:lvl6pPr marL="4572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6pPr>
            <a:lvl7pPr marL="9144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7pPr>
            <a:lvl8pPr marL="13716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8pPr>
            <a:lvl9pPr marL="1828800" algn="l" rtl="0" eaLnBrk="1" fontAlgn="base" hangingPunct="1">
              <a:spcBef>
                <a:spcPct val="0"/>
              </a:spcBef>
              <a:spcAft>
                <a:spcPct val="0"/>
              </a:spcAft>
              <a:defRPr sz="3600" b="1">
                <a:solidFill>
                  <a:schemeClr val="tx2"/>
                </a:solidFill>
                <a:latin typeface="Arial" panose="020B0604020202020204" pitchFamily="34" charset="0"/>
                <a:ea typeface="MS PGothic" panose="020B0600070205080204" charset="-128"/>
                <a:cs typeface="MS PGothic" panose="020B0600070205080204" charset="-128"/>
              </a:defRPr>
            </a:lvl9pPr>
          </a:lstStyle>
          <a:p>
            <a:pPr eaLnBrk="1" hangingPunct="1"/>
            <a:r>
              <a:rPr lang="en-US" altLang="en-US" sz="2800" kern="0" dirty="0">
                <a:solidFill>
                  <a:srgbClr val="003F7E"/>
                </a:solidFill>
                <a:ea typeface="+mj-ea"/>
              </a:rPr>
              <a:t>Annex E (informative) Technical and economic evaluation method of the mitigation to voltage sag</a:t>
            </a:r>
            <a:endParaRPr lang="zh-CN" altLang="en-US" sz="2800" kern="0" dirty="0">
              <a:solidFill>
                <a:srgbClr val="003F7E"/>
              </a:solidFill>
              <a:ea typeface="+mj-ea"/>
            </a:endParaRPr>
          </a:p>
        </p:txBody>
      </p:sp>
      <p:graphicFrame>
        <p:nvGraphicFramePr>
          <p:cNvPr id="5" name="表格 4"/>
          <p:cNvGraphicFramePr>
            <a:graphicFrameLocks noGrp="1"/>
          </p:cNvGraphicFramePr>
          <p:nvPr/>
        </p:nvGraphicFramePr>
        <p:xfrm>
          <a:off x="690573" y="4397975"/>
          <a:ext cx="11128316" cy="2198690"/>
        </p:xfrm>
        <a:graphic>
          <a:graphicData uri="http://schemas.openxmlformats.org/drawingml/2006/table">
            <a:tbl>
              <a:tblPr firstRow="1" firstCol="1" bandRow="1">
                <a:tableStyleId>{5C22544A-7EE6-4342-B048-85BDC9FD1C3A}</a:tableStyleId>
              </a:tblPr>
              <a:tblGrid>
                <a:gridCol w="1936587">
                  <a:extLst>
                    <a:ext uri="{9D8B030D-6E8A-4147-A177-3AD203B41FA5}">
                      <a16:colId xmlns:a16="http://schemas.microsoft.com/office/drawing/2014/main" val="20000"/>
                    </a:ext>
                  </a:extLst>
                </a:gridCol>
                <a:gridCol w="1833687">
                  <a:extLst>
                    <a:ext uri="{9D8B030D-6E8A-4147-A177-3AD203B41FA5}">
                      <a16:colId xmlns:a16="http://schemas.microsoft.com/office/drawing/2014/main" val="20001"/>
                    </a:ext>
                  </a:extLst>
                </a:gridCol>
                <a:gridCol w="2060964">
                  <a:extLst>
                    <a:ext uri="{9D8B030D-6E8A-4147-A177-3AD203B41FA5}">
                      <a16:colId xmlns:a16="http://schemas.microsoft.com/office/drawing/2014/main" val="20002"/>
                    </a:ext>
                  </a:extLst>
                </a:gridCol>
                <a:gridCol w="2503871">
                  <a:extLst>
                    <a:ext uri="{9D8B030D-6E8A-4147-A177-3AD203B41FA5}">
                      <a16:colId xmlns:a16="http://schemas.microsoft.com/office/drawing/2014/main" val="20003"/>
                    </a:ext>
                  </a:extLst>
                </a:gridCol>
                <a:gridCol w="2793207">
                  <a:extLst>
                    <a:ext uri="{9D8B030D-6E8A-4147-A177-3AD203B41FA5}">
                      <a16:colId xmlns:a16="http://schemas.microsoft.com/office/drawing/2014/main" val="20004"/>
                    </a:ext>
                  </a:extLst>
                </a:gridCol>
              </a:tblGrid>
              <a:tr h="657069">
                <a:tc>
                  <a:txBody>
                    <a:bodyPr/>
                    <a:lstStyle/>
                    <a:p>
                      <a:pPr algn="ctr">
                        <a:lnSpc>
                          <a:spcPct val="150000"/>
                        </a:lnSpc>
                      </a:pPr>
                      <a:r>
                        <a:rPr lang="en-US" altLang="zh-CN" sz="1600" kern="100" dirty="0">
                          <a:effectLst/>
                        </a:rPr>
                        <a:t>Technical solutions</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600" kern="100" dirty="0">
                          <a:effectLst/>
                        </a:rPr>
                        <a:t>Number of DVR</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600" kern="100" dirty="0">
                          <a:effectLst/>
                        </a:rPr>
                        <a:t>Number of </a:t>
                      </a:r>
                      <a:r>
                        <a:rPr lang="en-US" altLang="zh-CN" sz="1600" kern="100" dirty="0">
                          <a:effectLst/>
                        </a:rPr>
                        <a:t>SSTS</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altLang="zh-CN" sz="1600" b="1" kern="100" dirty="0">
                          <a:solidFill>
                            <a:schemeClr val="lt1"/>
                          </a:solidFill>
                          <a:effectLst/>
                          <a:latin typeface="+mn-lt"/>
                          <a:ea typeface="+mn-ea"/>
                          <a:cs typeface="+mn-cs"/>
                        </a:rPr>
                        <a:t>Cost</a:t>
                      </a:r>
                    </a:p>
                    <a:p>
                      <a:pPr algn="ctr">
                        <a:lnSpc>
                          <a:spcPct val="150000"/>
                        </a:lnSpc>
                      </a:pPr>
                      <a:r>
                        <a:rPr lang="en-US" altLang="zh-CN" sz="1600" b="1" kern="100" dirty="0">
                          <a:solidFill>
                            <a:schemeClr val="lt1"/>
                          </a:solidFill>
                          <a:effectLst/>
                          <a:latin typeface="+mn-lt"/>
                          <a:ea typeface="+mn-ea"/>
                          <a:cs typeface="+mn-cs"/>
                        </a:rPr>
                        <a:t>(thousand dollar)</a:t>
                      </a:r>
                      <a:endParaRPr lang="zh-CN" altLang="en-US" sz="1600" b="1" kern="100" dirty="0">
                        <a:solidFill>
                          <a:schemeClr val="lt1"/>
                        </a:solidFill>
                        <a:effectLst/>
                        <a:latin typeface="+mn-lt"/>
                        <a:ea typeface="+mn-ea"/>
                        <a:cs typeface="+mn-cs"/>
                      </a:endParaRPr>
                    </a:p>
                  </a:txBody>
                  <a:tcPr marL="68580" marR="68580" marT="0" marB="0" anchor="ctr">
                    <a:solidFill>
                      <a:srgbClr val="005582"/>
                    </a:solidFill>
                  </a:tcPr>
                </a:tc>
                <a:tc>
                  <a:txBody>
                    <a:bodyPr/>
                    <a:lstStyle/>
                    <a:p>
                      <a:pPr algn="ctr">
                        <a:lnSpc>
                          <a:spcPct val="150000"/>
                        </a:lnSpc>
                      </a:pPr>
                      <a:r>
                        <a:rPr lang="en-US" altLang="zh-CN" sz="1600" kern="100" dirty="0">
                          <a:effectLst/>
                        </a:rPr>
                        <a:t>NPV(thousand dollar)</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extLst>
                  <a:ext uri="{0D108BD9-81ED-4DB2-BD59-A6C34878D82A}">
                    <a16:rowId xmlns:a16="http://schemas.microsoft.com/office/drawing/2014/main" val="10000"/>
                  </a:ext>
                </a:extLst>
              </a:tr>
              <a:tr h="504619">
                <a:tc>
                  <a:txBody>
                    <a:bodyPr/>
                    <a:lstStyle/>
                    <a:p>
                      <a:pPr algn="ctr">
                        <a:lnSpc>
                          <a:spcPct val="150000"/>
                        </a:lnSpc>
                      </a:pPr>
                      <a:r>
                        <a:rPr lang="en-US" altLang="zh-CN" sz="1600" kern="100" dirty="0">
                          <a:effectLst/>
                        </a:rPr>
                        <a:t>Solution 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600" kern="100" dirty="0">
                          <a:effectLst/>
                        </a:rPr>
                        <a:t>2</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600" kern="100" dirty="0">
                          <a:effectLst/>
                        </a:rPr>
                        <a:t>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altLang="zh-CN" sz="1600" kern="100" dirty="0">
                          <a:effectLst/>
                        </a:rPr>
                        <a:t>774.17</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1"/>
                  </a:ext>
                </a:extLst>
              </a:tr>
              <a:tr h="503691">
                <a:tc>
                  <a:txBody>
                    <a:bodyPr/>
                    <a:lstStyle/>
                    <a:p>
                      <a:pPr algn="ctr">
                        <a:lnSpc>
                          <a:spcPct val="150000"/>
                        </a:lnSpc>
                      </a:pPr>
                      <a:r>
                        <a:rPr lang="en-US" altLang="zh-CN" sz="1600" kern="100" dirty="0">
                          <a:effectLst/>
                        </a:rPr>
                        <a:t>Solution 2</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600" kern="100" dirty="0">
                          <a:effectLst/>
                        </a:rPr>
                        <a:t>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600" kern="100" dirty="0">
                          <a:effectLst/>
                        </a:rPr>
                        <a:t>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lang="en-US" altLang="zh-CN" sz="1600" kern="100" dirty="0">
                          <a:effectLst/>
                        </a:rPr>
                        <a:t>650.84</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tc>
                  <a:txBody>
                    <a:bodyPr/>
                    <a:lstStyle/>
                    <a:p>
                      <a:pPr algn="ctr">
                        <a:lnSpc>
                          <a:spcPct val="150000"/>
                        </a:lnSpc>
                      </a:pP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F2F2F2"/>
                    </a:solidFill>
                  </a:tcPr>
                </a:tc>
                <a:extLst>
                  <a:ext uri="{0D108BD9-81ED-4DB2-BD59-A6C34878D82A}">
                    <a16:rowId xmlns:a16="http://schemas.microsoft.com/office/drawing/2014/main" val="10002"/>
                  </a:ext>
                </a:extLst>
              </a:tr>
              <a:tr h="503691">
                <a:tc>
                  <a:txBody>
                    <a:bodyPr/>
                    <a:lstStyle/>
                    <a:p>
                      <a:pPr algn="ctr">
                        <a:lnSpc>
                          <a:spcPct val="150000"/>
                        </a:lnSpc>
                      </a:pPr>
                      <a:r>
                        <a:rPr lang="en-US" altLang="zh-CN" sz="1600" kern="100" dirty="0">
                          <a:effectLst/>
                        </a:rPr>
                        <a:t>Solution 3</a:t>
                      </a:r>
                      <a:endParaRPr lang="zh-CN" alt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005582"/>
                    </a:solidFill>
                  </a:tcPr>
                </a:tc>
                <a:tc>
                  <a:txBody>
                    <a:bodyPr/>
                    <a:lstStyle/>
                    <a:p>
                      <a:pPr algn="ctr">
                        <a:lnSpc>
                          <a:spcPct val="150000"/>
                        </a:lnSpc>
                      </a:pPr>
                      <a:r>
                        <a:rPr lang="en-US" sz="1600" kern="100" dirty="0">
                          <a:effectLst/>
                        </a:rPr>
                        <a:t>1</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600" kern="100" dirty="0">
                          <a:effectLst/>
                        </a:rPr>
                        <a:t>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600" kern="100" dirty="0">
                          <a:effectLst/>
                        </a:rPr>
                        <a:t>1364.62</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tc>
                  <a:txBody>
                    <a:bodyPr/>
                    <a:lstStyle/>
                    <a:p>
                      <a:pPr algn="ctr">
                        <a:lnSpc>
                          <a:spcPct val="150000"/>
                        </a:lnSpc>
                      </a:pP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68580" marR="68580" marT="0" marB="0" anchor="ctr">
                    <a:solidFill>
                      <a:srgbClr val="9BB6CD"/>
                    </a:solidFill>
                  </a:tcPr>
                </a:tc>
                <a:extLst>
                  <a:ext uri="{0D108BD9-81ED-4DB2-BD59-A6C34878D82A}">
                    <a16:rowId xmlns:a16="http://schemas.microsoft.com/office/drawing/2014/main" val="10003"/>
                  </a:ext>
                </a:extLst>
              </a:tr>
            </a:tbl>
          </a:graphicData>
        </a:graphic>
      </p:graphicFrame>
      <p:cxnSp>
        <p:nvCxnSpPr>
          <p:cNvPr id="11" name="直接连接符 10"/>
          <p:cNvCxnSpPr/>
          <p:nvPr/>
        </p:nvCxnSpPr>
        <p:spPr bwMode="auto">
          <a:xfrm flipV="1">
            <a:off x="9087603" y="1958051"/>
            <a:ext cx="1" cy="1653716"/>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9" name="流程图: 接点 78"/>
          <p:cNvSpPr/>
          <p:nvPr/>
        </p:nvSpPr>
        <p:spPr bwMode="auto">
          <a:xfrm>
            <a:off x="9830093" y="2743156"/>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00" name="直接连接符 99"/>
          <p:cNvCxnSpPr/>
          <p:nvPr/>
        </p:nvCxnSpPr>
        <p:spPr bwMode="auto">
          <a:xfrm flipV="1">
            <a:off x="8804638" y="2837502"/>
            <a:ext cx="468384" cy="304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接连接符 103"/>
          <p:cNvCxnSpPr/>
          <p:nvPr/>
        </p:nvCxnSpPr>
        <p:spPr bwMode="auto">
          <a:xfrm flipH="1">
            <a:off x="9198833" y="2764412"/>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直接连接符 104"/>
          <p:cNvCxnSpPr/>
          <p:nvPr/>
        </p:nvCxnSpPr>
        <p:spPr bwMode="auto">
          <a:xfrm flipH="1" flipV="1">
            <a:off x="9215391" y="2757263"/>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6" name="直接连接符 105"/>
          <p:cNvCxnSpPr/>
          <p:nvPr/>
        </p:nvCxnSpPr>
        <p:spPr bwMode="auto">
          <a:xfrm>
            <a:off x="9326170" y="2653677"/>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直接连接符 106"/>
          <p:cNvCxnSpPr/>
          <p:nvPr/>
        </p:nvCxnSpPr>
        <p:spPr bwMode="auto">
          <a:xfrm flipV="1">
            <a:off x="9612500" y="2837303"/>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7" name="流程图: 接点 116"/>
          <p:cNvSpPr/>
          <p:nvPr/>
        </p:nvSpPr>
        <p:spPr bwMode="auto">
          <a:xfrm>
            <a:off x="9959837" y="2738629"/>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18" name="直接连接符 117"/>
          <p:cNvCxnSpPr/>
          <p:nvPr/>
        </p:nvCxnSpPr>
        <p:spPr bwMode="auto">
          <a:xfrm flipV="1">
            <a:off x="10180835" y="2832776"/>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9" name="直接连接符 118"/>
          <p:cNvCxnSpPr/>
          <p:nvPr/>
        </p:nvCxnSpPr>
        <p:spPr bwMode="auto">
          <a:xfrm flipH="1">
            <a:off x="10308949" y="2769413"/>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0" name="直接连接符 119"/>
          <p:cNvCxnSpPr/>
          <p:nvPr/>
        </p:nvCxnSpPr>
        <p:spPr bwMode="auto">
          <a:xfrm flipH="1" flipV="1">
            <a:off x="10325507" y="2762264"/>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1" name="直接连接符 120"/>
          <p:cNvCxnSpPr/>
          <p:nvPr/>
        </p:nvCxnSpPr>
        <p:spPr bwMode="auto">
          <a:xfrm>
            <a:off x="10436286" y="2658678"/>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2" name="直接连接符 121"/>
          <p:cNvCxnSpPr/>
          <p:nvPr/>
        </p:nvCxnSpPr>
        <p:spPr bwMode="auto">
          <a:xfrm>
            <a:off x="10730412" y="2841971"/>
            <a:ext cx="782893" cy="708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接连接符 123"/>
          <p:cNvCxnSpPr/>
          <p:nvPr/>
        </p:nvCxnSpPr>
        <p:spPr bwMode="auto">
          <a:xfrm>
            <a:off x="10929020" y="2840544"/>
            <a:ext cx="0" cy="37802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8" name="直接连接符 127"/>
          <p:cNvCxnSpPr/>
          <p:nvPr/>
        </p:nvCxnSpPr>
        <p:spPr bwMode="auto">
          <a:xfrm flipV="1">
            <a:off x="10856047" y="3216879"/>
            <a:ext cx="106104" cy="159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0" name="直接连接符 129"/>
          <p:cNvCxnSpPr/>
          <p:nvPr/>
        </p:nvCxnSpPr>
        <p:spPr bwMode="auto">
          <a:xfrm flipV="1">
            <a:off x="10948962" y="3114993"/>
            <a:ext cx="177491" cy="10352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4" name="直接连接符 133"/>
          <p:cNvCxnSpPr/>
          <p:nvPr/>
        </p:nvCxnSpPr>
        <p:spPr bwMode="auto">
          <a:xfrm>
            <a:off x="11121292" y="3220821"/>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5" name="矩形 134"/>
          <p:cNvSpPr/>
          <p:nvPr/>
        </p:nvSpPr>
        <p:spPr bwMode="auto">
          <a:xfrm>
            <a:off x="11187068" y="3171369"/>
            <a:ext cx="152679" cy="98901"/>
          </a:xfrm>
          <a:prstGeom prst="rect">
            <a:avLst/>
          </a:prstGeom>
          <a:solidFill>
            <a:schemeClr val="tx2">
              <a:lumMod val="40000"/>
              <a:lumOff val="6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36" name="直接连接符 135"/>
          <p:cNvCxnSpPr/>
          <p:nvPr/>
        </p:nvCxnSpPr>
        <p:spPr bwMode="auto">
          <a:xfrm flipV="1">
            <a:off x="11339747" y="3220819"/>
            <a:ext cx="85427"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直接连接符 38"/>
          <p:cNvCxnSpPr/>
          <p:nvPr/>
        </p:nvCxnSpPr>
        <p:spPr bwMode="auto">
          <a:xfrm>
            <a:off x="11425174" y="2849051"/>
            <a:ext cx="0" cy="37802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035471" y="1936359"/>
            <a:ext cx="1134027" cy="400110"/>
          </a:xfrm>
          <a:prstGeom prst="rect">
            <a:avLst/>
          </a:prstGeom>
          <a:noFill/>
        </p:spPr>
        <p:txBody>
          <a:bodyPr wrap="square" rtlCol="0">
            <a:spAutoFit/>
          </a:bodyPr>
          <a:lstStyle/>
          <a:p>
            <a:r>
              <a:rPr lang="en-US" altLang="zh-CN" sz="2000" dirty="0">
                <a:latin typeface="+mn-lt"/>
              </a:rPr>
              <a:t>10kV</a:t>
            </a:r>
            <a:endParaRPr lang="zh-CN" altLang="en-US" sz="2000" dirty="0">
              <a:latin typeface="+mn-lt"/>
            </a:endParaRPr>
          </a:p>
        </p:txBody>
      </p:sp>
      <p:cxnSp>
        <p:nvCxnSpPr>
          <p:cNvPr id="45" name="直接连接符 44"/>
          <p:cNvCxnSpPr/>
          <p:nvPr/>
        </p:nvCxnSpPr>
        <p:spPr bwMode="auto">
          <a:xfrm flipV="1">
            <a:off x="10804205" y="1935406"/>
            <a:ext cx="1" cy="1653716"/>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0" name="文本框 49"/>
          <p:cNvSpPr txBox="1"/>
          <p:nvPr/>
        </p:nvSpPr>
        <p:spPr>
          <a:xfrm>
            <a:off x="9920137" y="1963853"/>
            <a:ext cx="1218163" cy="400110"/>
          </a:xfrm>
          <a:prstGeom prst="rect">
            <a:avLst/>
          </a:prstGeom>
          <a:noFill/>
        </p:spPr>
        <p:txBody>
          <a:bodyPr wrap="square" rtlCol="0">
            <a:spAutoFit/>
          </a:bodyPr>
          <a:lstStyle/>
          <a:p>
            <a:r>
              <a:rPr lang="en-US" altLang="zh-CN" sz="2000" dirty="0">
                <a:latin typeface="+mn-lt"/>
              </a:rPr>
              <a:t>380V</a:t>
            </a:r>
            <a:endParaRPr lang="zh-CN" altLang="en-US" sz="2000" dirty="0">
              <a:latin typeface="+mn-lt"/>
            </a:endParaRPr>
          </a:p>
        </p:txBody>
      </p:sp>
      <p:cxnSp>
        <p:nvCxnSpPr>
          <p:cNvPr id="53" name="直接连接符 52"/>
          <p:cNvCxnSpPr/>
          <p:nvPr/>
        </p:nvCxnSpPr>
        <p:spPr bwMode="auto">
          <a:xfrm>
            <a:off x="11513305" y="2138680"/>
            <a:ext cx="0" cy="137822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4" name="直接连接符 53"/>
          <p:cNvCxnSpPr/>
          <p:nvPr/>
        </p:nvCxnSpPr>
        <p:spPr bwMode="auto">
          <a:xfrm>
            <a:off x="11509365" y="2418984"/>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7" name="文本框 56"/>
          <p:cNvSpPr txBox="1"/>
          <p:nvPr/>
        </p:nvSpPr>
        <p:spPr>
          <a:xfrm>
            <a:off x="11584933" y="2308035"/>
            <a:ext cx="560586" cy="215444"/>
          </a:xfrm>
          <a:prstGeom prst="rect">
            <a:avLst/>
          </a:prstGeom>
          <a:noFill/>
          <a:ln w="12700">
            <a:solidFill>
              <a:schemeClr val="tx1"/>
            </a:solidFill>
          </a:ln>
        </p:spPr>
        <p:txBody>
          <a:bodyPr wrap="square" rtlCol="0">
            <a:spAutoFit/>
          </a:bodyPr>
          <a:lstStyle/>
          <a:p>
            <a:r>
              <a:rPr lang="en-US" altLang="zh-CN" sz="800" dirty="0">
                <a:latin typeface="+mn-lt"/>
              </a:rPr>
              <a:t>Load B</a:t>
            </a:r>
            <a:endParaRPr lang="zh-CN" altLang="en-US" sz="800" dirty="0">
              <a:latin typeface="+mn-lt"/>
            </a:endParaRPr>
          </a:p>
        </p:txBody>
      </p:sp>
      <p:cxnSp>
        <p:nvCxnSpPr>
          <p:cNvPr id="61" name="直接连接符 60"/>
          <p:cNvCxnSpPr/>
          <p:nvPr/>
        </p:nvCxnSpPr>
        <p:spPr bwMode="auto">
          <a:xfrm>
            <a:off x="11516562" y="2705896"/>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文本框 61"/>
          <p:cNvSpPr txBox="1"/>
          <p:nvPr/>
        </p:nvSpPr>
        <p:spPr>
          <a:xfrm>
            <a:off x="11592130" y="2594947"/>
            <a:ext cx="560586" cy="215444"/>
          </a:xfrm>
          <a:prstGeom prst="rect">
            <a:avLst/>
          </a:prstGeom>
          <a:noFill/>
          <a:ln w="12700">
            <a:solidFill>
              <a:schemeClr val="tx1"/>
            </a:solidFill>
          </a:ln>
        </p:spPr>
        <p:txBody>
          <a:bodyPr wrap="square" rtlCol="0">
            <a:spAutoFit/>
          </a:bodyPr>
          <a:lstStyle/>
          <a:p>
            <a:r>
              <a:rPr lang="en-US" altLang="zh-CN" sz="800" dirty="0">
                <a:latin typeface="+mn-lt"/>
              </a:rPr>
              <a:t>Load C</a:t>
            </a:r>
            <a:endParaRPr lang="zh-CN" altLang="en-US" sz="800" dirty="0">
              <a:latin typeface="+mn-lt"/>
            </a:endParaRPr>
          </a:p>
        </p:txBody>
      </p:sp>
      <p:cxnSp>
        <p:nvCxnSpPr>
          <p:cNvPr id="63" name="直接连接符 62"/>
          <p:cNvCxnSpPr/>
          <p:nvPr/>
        </p:nvCxnSpPr>
        <p:spPr bwMode="auto">
          <a:xfrm>
            <a:off x="11516562" y="2971935"/>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4" name="文本框 63"/>
          <p:cNvSpPr txBox="1"/>
          <p:nvPr/>
        </p:nvSpPr>
        <p:spPr>
          <a:xfrm>
            <a:off x="11592130" y="2860986"/>
            <a:ext cx="560586" cy="215444"/>
          </a:xfrm>
          <a:prstGeom prst="rect">
            <a:avLst/>
          </a:prstGeom>
          <a:noFill/>
          <a:ln w="12700">
            <a:solidFill>
              <a:schemeClr val="tx1"/>
            </a:solidFill>
          </a:ln>
        </p:spPr>
        <p:txBody>
          <a:bodyPr wrap="square" rtlCol="0">
            <a:spAutoFit/>
          </a:bodyPr>
          <a:lstStyle/>
          <a:p>
            <a:r>
              <a:rPr lang="en-US" altLang="zh-CN" sz="800" dirty="0">
                <a:latin typeface="+mn-lt"/>
              </a:rPr>
              <a:t>Load D</a:t>
            </a:r>
            <a:endParaRPr lang="zh-CN" altLang="en-US" sz="800" dirty="0">
              <a:latin typeface="+mn-lt"/>
            </a:endParaRPr>
          </a:p>
        </p:txBody>
      </p:sp>
      <p:cxnSp>
        <p:nvCxnSpPr>
          <p:cNvPr id="65" name="直接连接符 64"/>
          <p:cNvCxnSpPr/>
          <p:nvPr/>
        </p:nvCxnSpPr>
        <p:spPr bwMode="auto">
          <a:xfrm>
            <a:off x="11506770" y="2138680"/>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6" name="文本框 65"/>
          <p:cNvSpPr txBox="1"/>
          <p:nvPr/>
        </p:nvSpPr>
        <p:spPr>
          <a:xfrm>
            <a:off x="11582338" y="2027731"/>
            <a:ext cx="560586" cy="215444"/>
          </a:xfrm>
          <a:prstGeom prst="rect">
            <a:avLst/>
          </a:prstGeom>
          <a:noFill/>
          <a:ln w="12700">
            <a:solidFill>
              <a:schemeClr val="tx1"/>
            </a:solidFill>
          </a:ln>
        </p:spPr>
        <p:txBody>
          <a:bodyPr wrap="square" rtlCol="0">
            <a:spAutoFit/>
          </a:bodyPr>
          <a:lstStyle/>
          <a:p>
            <a:r>
              <a:rPr lang="en-US" altLang="zh-CN" sz="800" dirty="0">
                <a:latin typeface="+mn-lt"/>
              </a:rPr>
              <a:t>Load A</a:t>
            </a:r>
            <a:endParaRPr lang="zh-CN" altLang="en-US" sz="800" dirty="0">
              <a:latin typeface="+mn-lt"/>
            </a:endParaRPr>
          </a:p>
        </p:txBody>
      </p:sp>
      <p:cxnSp>
        <p:nvCxnSpPr>
          <p:cNvPr id="67" name="直接连接符 66"/>
          <p:cNvCxnSpPr/>
          <p:nvPr/>
        </p:nvCxnSpPr>
        <p:spPr bwMode="auto">
          <a:xfrm>
            <a:off x="11519157" y="3516908"/>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8" name="文本框 67"/>
          <p:cNvSpPr txBox="1"/>
          <p:nvPr/>
        </p:nvSpPr>
        <p:spPr>
          <a:xfrm>
            <a:off x="11594725" y="3405959"/>
            <a:ext cx="560586" cy="215444"/>
          </a:xfrm>
          <a:prstGeom prst="rect">
            <a:avLst/>
          </a:prstGeom>
          <a:noFill/>
          <a:ln w="12700">
            <a:solidFill>
              <a:schemeClr val="tx1"/>
            </a:solidFill>
          </a:ln>
        </p:spPr>
        <p:txBody>
          <a:bodyPr wrap="square" rtlCol="0">
            <a:spAutoFit/>
          </a:bodyPr>
          <a:lstStyle/>
          <a:p>
            <a:r>
              <a:rPr lang="en-US" altLang="zh-CN" sz="800" dirty="0">
                <a:latin typeface="+mn-lt"/>
              </a:rPr>
              <a:t>Load F</a:t>
            </a:r>
            <a:endParaRPr lang="zh-CN" altLang="en-US" sz="800" dirty="0">
              <a:latin typeface="+mn-lt"/>
            </a:endParaRPr>
          </a:p>
        </p:txBody>
      </p:sp>
      <p:cxnSp>
        <p:nvCxnSpPr>
          <p:cNvPr id="69" name="直接连接符 68"/>
          <p:cNvCxnSpPr/>
          <p:nvPr/>
        </p:nvCxnSpPr>
        <p:spPr bwMode="auto">
          <a:xfrm>
            <a:off x="11516562" y="3236604"/>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文本框 69"/>
          <p:cNvSpPr txBox="1"/>
          <p:nvPr/>
        </p:nvSpPr>
        <p:spPr>
          <a:xfrm>
            <a:off x="11592130" y="3125655"/>
            <a:ext cx="560586" cy="215444"/>
          </a:xfrm>
          <a:prstGeom prst="rect">
            <a:avLst/>
          </a:prstGeom>
          <a:noFill/>
          <a:ln w="12700">
            <a:solidFill>
              <a:schemeClr val="tx1"/>
            </a:solidFill>
          </a:ln>
        </p:spPr>
        <p:txBody>
          <a:bodyPr wrap="square" rtlCol="0">
            <a:spAutoFit/>
          </a:bodyPr>
          <a:lstStyle/>
          <a:p>
            <a:r>
              <a:rPr lang="en-US" altLang="zh-CN" sz="800" dirty="0">
                <a:latin typeface="+mn-lt"/>
              </a:rPr>
              <a:t>Load E</a:t>
            </a:r>
            <a:endParaRPr lang="zh-CN" altLang="en-US" sz="800" dirty="0">
              <a:latin typeface="+mn-lt"/>
            </a:endParaRPr>
          </a:p>
        </p:txBody>
      </p:sp>
      <p:sp>
        <p:nvSpPr>
          <p:cNvPr id="77" name="文本框 76"/>
          <p:cNvSpPr txBox="1"/>
          <p:nvPr/>
        </p:nvSpPr>
        <p:spPr>
          <a:xfrm>
            <a:off x="10877999" y="3218053"/>
            <a:ext cx="1218163" cy="338554"/>
          </a:xfrm>
          <a:prstGeom prst="rect">
            <a:avLst/>
          </a:prstGeom>
          <a:noFill/>
        </p:spPr>
        <p:txBody>
          <a:bodyPr wrap="square" rtlCol="0">
            <a:spAutoFit/>
          </a:bodyPr>
          <a:lstStyle/>
          <a:p>
            <a:r>
              <a:rPr lang="en-US" altLang="zh-CN" sz="1600" dirty="0">
                <a:latin typeface="+mn-lt"/>
              </a:rPr>
              <a:t>DVR</a:t>
            </a:r>
            <a:endParaRPr lang="zh-CN" altLang="en-US" sz="1600" dirty="0">
              <a:latin typeface="+mn-lt"/>
            </a:endParaRPr>
          </a:p>
        </p:txBody>
      </p:sp>
      <p:cxnSp>
        <p:nvCxnSpPr>
          <p:cNvPr id="78" name="直接连接符 77"/>
          <p:cNvCxnSpPr/>
          <p:nvPr/>
        </p:nvCxnSpPr>
        <p:spPr bwMode="auto">
          <a:xfrm flipH="1" flipV="1">
            <a:off x="5345021" y="1483831"/>
            <a:ext cx="5308" cy="112689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直接连接符 80"/>
          <p:cNvCxnSpPr/>
          <p:nvPr/>
        </p:nvCxnSpPr>
        <p:spPr bwMode="auto">
          <a:xfrm>
            <a:off x="4369331" y="2080892"/>
            <a:ext cx="485513"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2" name="直接连接符 81"/>
          <p:cNvCxnSpPr/>
          <p:nvPr/>
        </p:nvCxnSpPr>
        <p:spPr bwMode="auto">
          <a:xfrm flipH="1">
            <a:off x="4767519" y="2005586"/>
            <a:ext cx="164907"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直接连接符 82"/>
          <p:cNvCxnSpPr/>
          <p:nvPr/>
        </p:nvCxnSpPr>
        <p:spPr bwMode="auto">
          <a:xfrm flipH="1" flipV="1">
            <a:off x="4777262" y="1998437"/>
            <a:ext cx="155164" cy="16008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直接连接符 83"/>
          <p:cNvCxnSpPr/>
          <p:nvPr/>
        </p:nvCxnSpPr>
        <p:spPr bwMode="auto">
          <a:xfrm>
            <a:off x="4948807" y="1925539"/>
            <a:ext cx="290743" cy="16518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5" name="流程图: 接点 84"/>
          <p:cNvSpPr/>
          <p:nvPr/>
        </p:nvSpPr>
        <p:spPr bwMode="auto">
          <a:xfrm>
            <a:off x="6103012" y="1996373"/>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86" name="直接连接符 85"/>
          <p:cNvCxnSpPr/>
          <p:nvPr/>
        </p:nvCxnSpPr>
        <p:spPr bwMode="auto">
          <a:xfrm>
            <a:off x="5231278" y="2090521"/>
            <a:ext cx="314663" cy="19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直接连接符 86"/>
          <p:cNvCxnSpPr/>
          <p:nvPr/>
        </p:nvCxnSpPr>
        <p:spPr bwMode="auto">
          <a:xfrm flipH="1">
            <a:off x="5471752" y="2017629"/>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直接连接符 87"/>
          <p:cNvCxnSpPr/>
          <p:nvPr/>
        </p:nvCxnSpPr>
        <p:spPr bwMode="auto">
          <a:xfrm flipH="1" flipV="1">
            <a:off x="5488310" y="2010480"/>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直接连接符 88"/>
          <p:cNvCxnSpPr/>
          <p:nvPr/>
        </p:nvCxnSpPr>
        <p:spPr bwMode="auto">
          <a:xfrm>
            <a:off x="5599089" y="1906894"/>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直接连接符 89"/>
          <p:cNvCxnSpPr/>
          <p:nvPr/>
        </p:nvCxnSpPr>
        <p:spPr bwMode="auto">
          <a:xfrm flipV="1">
            <a:off x="5885419" y="2090520"/>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1" name="流程图: 接点 90"/>
          <p:cNvSpPr/>
          <p:nvPr/>
        </p:nvSpPr>
        <p:spPr bwMode="auto">
          <a:xfrm>
            <a:off x="6232756" y="1991846"/>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92" name="直接连接符 91"/>
          <p:cNvCxnSpPr/>
          <p:nvPr/>
        </p:nvCxnSpPr>
        <p:spPr bwMode="auto">
          <a:xfrm flipV="1">
            <a:off x="6453754" y="2085993"/>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3" name="直接连接符 92"/>
          <p:cNvCxnSpPr/>
          <p:nvPr/>
        </p:nvCxnSpPr>
        <p:spPr bwMode="auto">
          <a:xfrm flipH="1">
            <a:off x="6581868" y="2022630"/>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直接连接符 93"/>
          <p:cNvCxnSpPr/>
          <p:nvPr/>
        </p:nvCxnSpPr>
        <p:spPr bwMode="auto">
          <a:xfrm flipH="1" flipV="1">
            <a:off x="6598426" y="2015481"/>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直接连接符 94"/>
          <p:cNvCxnSpPr/>
          <p:nvPr/>
        </p:nvCxnSpPr>
        <p:spPr bwMode="auto">
          <a:xfrm>
            <a:off x="6709205" y="1911895"/>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直接连接符 95"/>
          <p:cNvCxnSpPr/>
          <p:nvPr/>
        </p:nvCxnSpPr>
        <p:spPr bwMode="auto">
          <a:xfrm>
            <a:off x="7150775" y="3060592"/>
            <a:ext cx="731499" cy="148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直接连接符 96"/>
          <p:cNvCxnSpPr/>
          <p:nvPr/>
        </p:nvCxnSpPr>
        <p:spPr bwMode="auto">
          <a:xfrm>
            <a:off x="7297989" y="3066969"/>
            <a:ext cx="0" cy="37802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直接连接符 97"/>
          <p:cNvCxnSpPr/>
          <p:nvPr/>
        </p:nvCxnSpPr>
        <p:spPr bwMode="auto">
          <a:xfrm flipV="1">
            <a:off x="7225016" y="3443304"/>
            <a:ext cx="106104" cy="159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直接连接符 98"/>
          <p:cNvCxnSpPr/>
          <p:nvPr/>
        </p:nvCxnSpPr>
        <p:spPr bwMode="auto">
          <a:xfrm flipV="1">
            <a:off x="7317931" y="3341418"/>
            <a:ext cx="177491" cy="10352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直接连接符 100"/>
          <p:cNvCxnSpPr/>
          <p:nvPr/>
        </p:nvCxnSpPr>
        <p:spPr bwMode="auto">
          <a:xfrm>
            <a:off x="7490261" y="3447246"/>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2" name="矩形 101"/>
          <p:cNvSpPr/>
          <p:nvPr/>
        </p:nvSpPr>
        <p:spPr bwMode="auto">
          <a:xfrm>
            <a:off x="7556037" y="3397794"/>
            <a:ext cx="152679" cy="98901"/>
          </a:xfrm>
          <a:prstGeom prst="rect">
            <a:avLst/>
          </a:prstGeom>
          <a:solidFill>
            <a:schemeClr val="tx2">
              <a:lumMod val="40000"/>
              <a:lumOff val="6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03" name="直接连接符 102"/>
          <p:cNvCxnSpPr/>
          <p:nvPr/>
        </p:nvCxnSpPr>
        <p:spPr bwMode="auto">
          <a:xfrm flipV="1">
            <a:off x="7708716" y="3447244"/>
            <a:ext cx="85427"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8" name="直接连接符 107"/>
          <p:cNvCxnSpPr/>
          <p:nvPr/>
        </p:nvCxnSpPr>
        <p:spPr bwMode="auto">
          <a:xfrm>
            <a:off x="7794143" y="3075476"/>
            <a:ext cx="0" cy="37802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9" name="文本框 108"/>
          <p:cNvSpPr txBox="1"/>
          <p:nvPr/>
        </p:nvSpPr>
        <p:spPr>
          <a:xfrm>
            <a:off x="4532859" y="1388670"/>
            <a:ext cx="1218163" cy="400110"/>
          </a:xfrm>
          <a:prstGeom prst="rect">
            <a:avLst/>
          </a:prstGeom>
          <a:noFill/>
        </p:spPr>
        <p:txBody>
          <a:bodyPr wrap="square" rtlCol="0">
            <a:spAutoFit/>
          </a:bodyPr>
          <a:lstStyle/>
          <a:p>
            <a:r>
              <a:rPr lang="en-US" altLang="zh-CN" sz="2000" dirty="0">
                <a:latin typeface="+mn-lt"/>
              </a:rPr>
              <a:t>10kV</a:t>
            </a:r>
            <a:endParaRPr lang="zh-CN" altLang="en-US" sz="2000" dirty="0">
              <a:latin typeface="+mn-lt"/>
            </a:endParaRPr>
          </a:p>
        </p:txBody>
      </p:sp>
      <p:cxnSp>
        <p:nvCxnSpPr>
          <p:cNvPr id="110" name="直接连接符 109"/>
          <p:cNvCxnSpPr/>
          <p:nvPr/>
        </p:nvCxnSpPr>
        <p:spPr bwMode="auto">
          <a:xfrm flipV="1">
            <a:off x="7137187" y="1714378"/>
            <a:ext cx="7188" cy="233608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1" name="文本框 110"/>
          <p:cNvSpPr txBox="1"/>
          <p:nvPr/>
        </p:nvSpPr>
        <p:spPr>
          <a:xfrm>
            <a:off x="6752012" y="1468752"/>
            <a:ext cx="884068" cy="400110"/>
          </a:xfrm>
          <a:prstGeom prst="rect">
            <a:avLst/>
          </a:prstGeom>
          <a:noFill/>
        </p:spPr>
        <p:txBody>
          <a:bodyPr wrap="square" rtlCol="0">
            <a:spAutoFit/>
          </a:bodyPr>
          <a:lstStyle/>
          <a:p>
            <a:r>
              <a:rPr lang="en-US" altLang="zh-CN" sz="2000" dirty="0">
                <a:latin typeface="+mn-lt"/>
              </a:rPr>
              <a:t>380V</a:t>
            </a:r>
            <a:endParaRPr lang="zh-CN" altLang="en-US" sz="2000" dirty="0">
              <a:latin typeface="+mn-lt"/>
            </a:endParaRPr>
          </a:p>
        </p:txBody>
      </p:sp>
      <p:cxnSp>
        <p:nvCxnSpPr>
          <p:cNvPr id="112" name="直接连接符 111"/>
          <p:cNvCxnSpPr>
            <a:cxnSpLocks/>
          </p:cNvCxnSpPr>
          <p:nvPr/>
        </p:nvCxnSpPr>
        <p:spPr bwMode="auto">
          <a:xfrm>
            <a:off x="7897390" y="2943521"/>
            <a:ext cx="0" cy="289856"/>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3" name="直接连接符 112"/>
          <p:cNvCxnSpPr>
            <a:cxnSpLocks/>
          </p:cNvCxnSpPr>
          <p:nvPr/>
        </p:nvCxnSpPr>
        <p:spPr bwMode="auto">
          <a:xfrm>
            <a:off x="7893189" y="2943608"/>
            <a:ext cx="63364"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4" name="文本框 113"/>
          <p:cNvSpPr txBox="1"/>
          <p:nvPr/>
        </p:nvSpPr>
        <p:spPr>
          <a:xfrm>
            <a:off x="7857116" y="2476340"/>
            <a:ext cx="560586" cy="215444"/>
          </a:xfrm>
          <a:prstGeom prst="rect">
            <a:avLst/>
          </a:prstGeom>
          <a:solidFill>
            <a:schemeClr val="tx2"/>
          </a:solidFill>
          <a:ln w="12700">
            <a:solidFill>
              <a:schemeClr val="tx1"/>
            </a:solidFill>
          </a:ln>
        </p:spPr>
        <p:txBody>
          <a:bodyPr wrap="square" rtlCol="0">
            <a:spAutoFit/>
          </a:bodyPr>
          <a:lstStyle/>
          <a:p>
            <a:r>
              <a:rPr lang="en-US" altLang="zh-CN" sz="800" dirty="0">
                <a:solidFill>
                  <a:schemeClr val="bg1"/>
                </a:solidFill>
                <a:latin typeface="+mn-lt"/>
              </a:rPr>
              <a:t>Load B</a:t>
            </a:r>
            <a:endParaRPr lang="zh-CN" altLang="en-US" sz="800" dirty="0">
              <a:solidFill>
                <a:schemeClr val="bg1"/>
              </a:solidFill>
              <a:latin typeface="+mn-lt"/>
            </a:endParaRPr>
          </a:p>
        </p:txBody>
      </p:sp>
      <p:cxnSp>
        <p:nvCxnSpPr>
          <p:cNvPr id="115" name="直接连接符 114"/>
          <p:cNvCxnSpPr/>
          <p:nvPr/>
        </p:nvCxnSpPr>
        <p:spPr bwMode="auto">
          <a:xfrm>
            <a:off x="7897974" y="3230519"/>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6" name="文本框 115"/>
          <p:cNvSpPr txBox="1"/>
          <p:nvPr/>
        </p:nvSpPr>
        <p:spPr>
          <a:xfrm>
            <a:off x="7973541" y="3100166"/>
            <a:ext cx="560586" cy="215444"/>
          </a:xfrm>
          <a:prstGeom prst="rect">
            <a:avLst/>
          </a:prstGeom>
          <a:solidFill>
            <a:srgbClr val="FFFF00"/>
          </a:solidFill>
          <a:ln w="12700">
            <a:solidFill>
              <a:schemeClr val="tx1"/>
            </a:solidFill>
          </a:ln>
        </p:spPr>
        <p:txBody>
          <a:bodyPr wrap="square" rtlCol="0">
            <a:spAutoFit/>
          </a:bodyPr>
          <a:lstStyle/>
          <a:p>
            <a:r>
              <a:rPr lang="en-US" altLang="zh-CN" sz="800" dirty="0">
                <a:latin typeface="+mn-lt"/>
              </a:rPr>
              <a:t>Load C</a:t>
            </a:r>
            <a:endParaRPr lang="zh-CN" altLang="en-US" sz="800" dirty="0">
              <a:latin typeface="+mn-lt"/>
            </a:endParaRPr>
          </a:p>
        </p:txBody>
      </p:sp>
      <p:cxnSp>
        <p:nvCxnSpPr>
          <p:cNvPr id="123" name="直接连接符 122"/>
          <p:cNvCxnSpPr>
            <a:cxnSpLocks/>
          </p:cNvCxnSpPr>
          <p:nvPr/>
        </p:nvCxnSpPr>
        <p:spPr bwMode="auto">
          <a:xfrm>
            <a:off x="7158320" y="2305511"/>
            <a:ext cx="691380"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5" name="文本框 124"/>
          <p:cNvSpPr txBox="1"/>
          <p:nvPr/>
        </p:nvSpPr>
        <p:spPr>
          <a:xfrm>
            <a:off x="7855481" y="2202678"/>
            <a:ext cx="560586" cy="215444"/>
          </a:xfrm>
          <a:prstGeom prst="rect">
            <a:avLst/>
          </a:prstGeom>
          <a:solidFill>
            <a:schemeClr val="tx2"/>
          </a:solidFill>
          <a:ln w="12700">
            <a:solidFill>
              <a:schemeClr val="tx1"/>
            </a:solidFill>
          </a:ln>
        </p:spPr>
        <p:txBody>
          <a:bodyPr wrap="square" rtlCol="0">
            <a:spAutoFit/>
          </a:bodyPr>
          <a:lstStyle/>
          <a:p>
            <a:r>
              <a:rPr lang="en-US" altLang="zh-CN" sz="800" dirty="0">
                <a:solidFill>
                  <a:schemeClr val="bg1"/>
                </a:solidFill>
                <a:latin typeface="+mn-lt"/>
              </a:rPr>
              <a:t>Load D</a:t>
            </a:r>
            <a:endParaRPr lang="zh-CN" altLang="en-US" sz="800" dirty="0">
              <a:solidFill>
                <a:schemeClr val="bg1"/>
              </a:solidFill>
              <a:latin typeface="+mn-lt"/>
            </a:endParaRPr>
          </a:p>
        </p:txBody>
      </p:sp>
      <p:cxnSp>
        <p:nvCxnSpPr>
          <p:cNvPr id="126" name="直接连接符 125"/>
          <p:cNvCxnSpPr>
            <a:cxnSpLocks/>
          </p:cNvCxnSpPr>
          <p:nvPr/>
        </p:nvCxnSpPr>
        <p:spPr bwMode="auto">
          <a:xfrm>
            <a:off x="7144895" y="2594946"/>
            <a:ext cx="713470"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7" name="文本框 126"/>
          <p:cNvSpPr txBox="1"/>
          <p:nvPr/>
        </p:nvSpPr>
        <p:spPr>
          <a:xfrm>
            <a:off x="7959225" y="2823047"/>
            <a:ext cx="560586" cy="215444"/>
          </a:xfrm>
          <a:prstGeom prst="rect">
            <a:avLst/>
          </a:prstGeom>
          <a:solidFill>
            <a:srgbClr val="FFFF00"/>
          </a:solidFill>
          <a:ln w="12700">
            <a:solidFill>
              <a:schemeClr val="tx1"/>
            </a:solidFill>
          </a:ln>
        </p:spPr>
        <p:txBody>
          <a:bodyPr wrap="square" rtlCol="0">
            <a:spAutoFit/>
          </a:bodyPr>
          <a:lstStyle/>
          <a:p>
            <a:r>
              <a:rPr lang="en-US" altLang="zh-CN" sz="800" dirty="0">
                <a:latin typeface="+mn-lt"/>
              </a:rPr>
              <a:t>Load A</a:t>
            </a:r>
            <a:endParaRPr lang="zh-CN" altLang="en-US" sz="800" dirty="0">
              <a:latin typeface="+mn-lt"/>
            </a:endParaRPr>
          </a:p>
        </p:txBody>
      </p:sp>
      <p:sp>
        <p:nvSpPr>
          <p:cNvPr id="138" name="文本框 137"/>
          <p:cNvSpPr txBox="1"/>
          <p:nvPr/>
        </p:nvSpPr>
        <p:spPr>
          <a:xfrm>
            <a:off x="7192224" y="3602288"/>
            <a:ext cx="1218163" cy="338554"/>
          </a:xfrm>
          <a:prstGeom prst="rect">
            <a:avLst/>
          </a:prstGeom>
          <a:noFill/>
        </p:spPr>
        <p:txBody>
          <a:bodyPr wrap="square" rtlCol="0">
            <a:spAutoFit/>
          </a:bodyPr>
          <a:lstStyle/>
          <a:p>
            <a:r>
              <a:rPr lang="en-US" altLang="zh-CN" sz="1600" dirty="0">
                <a:latin typeface="+mn-lt"/>
              </a:rPr>
              <a:t>DVR</a:t>
            </a:r>
            <a:endParaRPr lang="zh-CN" altLang="en-US" sz="1600" dirty="0">
              <a:latin typeface="+mn-lt"/>
            </a:endParaRPr>
          </a:p>
        </p:txBody>
      </p:sp>
      <p:cxnSp>
        <p:nvCxnSpPr>
          <p:cNvPr id="139" name="直接连接符 138"/>
          <p:cNvCxnSpPr/>
          <p:nvPr/>
        </p:nvCxnSpPr>
        <p:spPr bwMode="auto">
          <a:xfrm flipH="1" flipV="1">
            <a:off x="5377404" y="3134999"/>
            <a:ext cx="13029" cy="1124916"/>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0" name="直接连接符 139"/>
          <p:cNvCxnSpPr/>
          <p:nvPr/>
        </p:nvCxnSpPr>
        <p:spPr bwMode="auto">
          <a:xfrm>
            <a:off x="4401713" y="3732061"/>
            <a:ext cx="485513"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1" name="直接连接符 140"/>
          <p:cNvCxnSpPr/>
          <p:nvPr/>
        </p:nvCxnSpPr>
        <p:spPr bwMode="auto">
          <a:xfrm flipH="1">
            <a:off x="4799901" y="3656755"/>
            <a:ext cx="164907"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2" name="直接连接符 141"/>
          <p:cNvCxnSpPr/>
          <p:nvPr/>
        </p:nvCxnSpPr>
        <p:spPr bwMode="auto">
          <a:xfrm flipH="1" flipV="1">
            <a:off x="4809644" y="3649606"/>
            <a:ext cx="155164" cy="16008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3" name="直接连接符 142"/>
          <p:cNvCxnSpPr/>
          <p:nvPr/>
        </p:nvCxnSpPr>
        <p:spPr bwMode="auto">
          <a:xfrm>
            <a:off x="4981189" y="3576708"/>
            <a:ext cx="290743" cy="16518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4" name="流程图: 接点 143"/>
          <p:cNvSpPr/>
          <p:nvPr/>
        </p:nvSpPr>
        <p:spPr bwMode="auto">
          <a:xfrm>
            <a:off x="6135394" y="3647542"/>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45" name="直接连接符 144"/>
          <p:cNvCxnSpPr/>
          <p:nvPr/>
        </p:nvCxnSpPr>
        <p:spPr bwMode="auto">
          <a:xfrm>
            <a:off x="5263660" y="3741690"/>
            <a:ext cx="314663" cy="19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6" name="直接连接符 145"/>
          <p:cNvCxnSpPr/>
          <p:nvPr/>
        </p:nvCxnSpPr>
        <p:spPr bwMode="auto">
          <a:xfrm flipH="1">
            <a:off x="5504134" y="3668798"/>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7" name="直接连接符 146"/>
          <p:cNvCxnSpPr/>
          <p:nvPr/>
        </p:nvCxnSpPr>
        <p:spPr bwMode="auto">
          <a:xfrm flipH="1" flipV="1">
            <a:off x="5520692" y="3661649"/>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8" name="直接连接符 147"/>
          <p:cNvCxnSpPr/>
          <p:nvPr/>
        </p:nvCxnSpPr>
        <p:spPr bwMode="auto">
          <a:xfrm>
            <a:off x="5631471" y="3558063"/>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49" name="直接连接符 148"/>
          <p:cNvCxnSpPr/>
          <p:nvPr/>
        </p:nvCxnSpPr>
        <p:spPr bwMode="auto">
          <a:xfrm flipV="1">
            <a:off x="5917801" y="3741689"/>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流程图: 接点 149"/>
          <p:cNvSpPr/>
          <p:nvPr/>
        </p:nvSpPr>
        <p:spPr bwMode="auto">
          <a:xfrm>
            <a:off x="6265138" y="3643015"/>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51" name="直接连接符 150"/>
          <p:cNvCxnSpPr/>
          <p:nvPr/>
        </p:nvCxnSpPr>
        <p:spPr bwMode="auto">
          <a:xfrm flipV="1">
            <a:off x="6486136" y="3737162"/>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2" name="直接连接符 151"/>
          <p:cNvCxnSpPr/>
          <p:nvPr/>
        </p:nvCxnSpPr>
        <p:spPr bwMode="auto">
          <a:xfrm flipH="1">
            <a:off x="6614250" y="3673799"/>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3" name="直接连接符 152"/>
          <p:cNvCxnSpPr/>
          <p:nvPr/>
        </p:nvCxnSpPr>
        <p:spPr bwMode="auto">
          <a:xfrm flipH="1" flipV="1">
            <a:off x="6630808" y="3666650"/>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4" name="直接连接符 153"/>
          <p:cNvCxnSpPr/>
          <p:nvPr/>
        </p:nvCxnSpPr>
        <p:spPr bwMode="auto">
          <a:xfrm>
            <a:off x="6741587" y="3563064"/>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5" name="文本框 154"/>
          <p:cNvSpPr txBox="1"/>
          <p:nvPr/>
        </p:nvSpPr>
        <p:spPr>
          <a:xfrm>
            <a:off x="4474513" y="3979786"/>
            <a:ext cx="1218163" cy="400110"/>
          </a:xfrm>
          <a:prstGeom prst="rect">
            <a:avLst/>
          </a:prstGeom>
          <a:noFill/>
        </p:spPr>
        <p:txBody>
          <a:bodyPr wrap="square" rtlCol="0">
            <a:spAutoFit/>
          </a:bodyPr>
          <a:lstStyle/>
          <a:p>
            <a:r>
              <a:rPr lang="en-US" altLang="zh-CN" sz="2000" dirty="0">
                <a:latin typeface="+mn-lt"/>
              </a:rPr>
              <a:t>10kV</a:t>
            </a:r>
            <a:endParaRPr lang="zh-CN" altLang="en-US" sz="2000" dirty="0">
              <a:latin typeface="+mn-lt"/>
            </a:endParaRPr>
          </a:p>
        </p:txBody>
      </p:sp>
      <p:cxnSp>
        <p:nvCxnSpPr>
          <p:cNvPr id="156" name="直接连接符 155"/>
          <p:cNvCxnSpPr/>
          <p:nvPr/>
        </p:nvCxnSpPr>
        <p:spPr bwMode="auto">
          <a:xfrm>
            <a:off x="5377403" y="2376493"/>
            <a:ext cx="388631" cy="371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7" name="直接连接符 156"/>
          <p:cNvCxnSpPr/>
          <p:nvPr/>
        </p:nvCxnSpPr>
        <p:spPr bwMode="auto">
          <a:xfrm flipH="1">
            <a:off x="5675238" y="2626352"/>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8" name="直接连接符 157"/>
          <p:cNvCxnSpPr/>
          <p:nvPr/>
        </p:nvCxnSpPr>
        <p:spPr bwMode="auto">
          <a:xfrm flipH="1" flipV="1">
            <a:off x="5691796" y="2619203"/>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59" name="直接连接符 158"/>
          <p:cNvCxnSpPr/>
          <p:nvPr/>
        </p:nvCxnSpPr>
        <p:spPr bwMode="auto">
          <a:xfrm>
            <a:off x="5761878" y="2376493"/>
            <a:ext cx="8122" cy="32623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0" name="直接连接符 159"/>
          <p:cNvCxnSpPr/>
          <p:nvPr/>
        </p:nvCxnSpPr>
        <p:spPr bwMode="auto">
          <a:xfrm>
            <a:off x="5554206" y="2739950"/>
            <a:ext cx="229870" cy="25271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1" name="直接连接符 160"/>
          <p:cNvCxnSpPr/>
          <p:nvPr/>
        </p:nvCxnSpPr>
        <p:spPr bwMode="auto">
          <a:xfrm>
            <a:off x="5780377" y="2984838"/>
            <a:ext cx="8122" cy="32623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3" name="直接连接符 162"/>
          <p:cNvCxnSpPr/>
          <p:nvPr/>
        </p:nvCxnSpPr>
        <p:spPr bwMode="auto">
          <a:xfrm>
            <a:off x="5398713" y="3304100"/>
            <a:ext cx="388631" cy="371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4" name="直接连接符 163"/>
          <p:cNvCxnSpPr/>
          <p:nvPr/>
        </p:nvCxnSpPr>
        <p:spPr bwMode="auto">
          <a:xfrm>
            <a:off x="6984335" y="2088108"/>
            <a:ext cx="166440" cy="708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65" name="直接连接符 164"/>
          <p:cNvCxnSpPr/>
          <p:nvPr/>
        </p:nvCxnSpPr>
        <p:spPr bwMode="auto">
          <a:xfrm>
            <a:off x="7039825" y="3750521"/>
            <a:ext cx="93975"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6" name="文本框 175"/>
          <p:cNvSpPr txBox="1"/>
          <p:nvPr/>
        </p:nvSpPr>
        <p:spPr>
          <a:xfrm>
            <a:off x="4289110" y="2690992"/>
            <a:ext cx="1218163" cy="400110"/>
          </a:xfrm>
          <a:prstGeom prst="rect">
            <a:avLst/>
          </a:prstGeom>
          <a:noFill/>
        </p:spPr>
        <p:txBody>
          <a:bodyPr wrap="square" rtlCol="0">
            <a:spAutoFit/>
          </a:bodyPr>
          <a:lstStyle/>
          <a:p>
            <a:r>
              <a:rPr lang="en-US" altLang="zh-CN" sz="2000" dirty="0">
                <a:latin typeface="+mn-lt"/>
              </a:rPr>
              <a:t>SSTS</a:t>
            </a:r>
            <a:endParaRPr lang="zh-CN" altLang="en-US" sz="2000" dirty="0">
              <a:latin typeface="+mn-lt"/>
            </a:endParaRPr>
          </a:p>
        </p:txBody>
      </p:sp>
      <p:sp>
        <p:nvSpPr>
          <p:cNvPr id="179" name="矩形 178"/>
          <p:cNvSpPr/>
          <p:nvPr/>
        </p:nvSpPr>
        <p:spPr bwMode="auto">
          <a:xfrm>
            <a:off x="737804" y="2269448"/>
            <a:ext cx="809677" cy="1240602"/>
          </a:xfrm>
          <a:prstGeom prst="rect">
            <a:avLst/>
          </a:prstGeom>
          <a:solidFill>
            <a:schemeClr val="tx2">
              <a:lumMod val="40000"/>
              <a:lumOff val="6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180" name="矩形 179"/>
          <p:cNvSpPr/>
          <p:nvPr/>
        </p:nvSpPr>
        <p:spPr bwMode="auto">
          <a:xfrm>
            <a:off x="228927" y="1898846"/>
            <a:ext cx="675022" cy="2197748"/>
          </a:xfrm>
          <a:prstGeom prst="rect">
            <a:avLst/>
          </a:prstGeom>
          <a:solidFill>
            <a:schemeClr val="tx2">
              <a:lumMod val="40000"/>
              <a:lumOff val="6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81" name="直接连接符 180"/>
          <p:cNvCxnSpPr/>
          <p:nvPr/>
        </p:nvCxnSpPr>
        <p:spPr bwMode="auto">
          <a:xfrm flipH="1" flipV="1">
            <a:off x="943195" y="1529964"/>
            <a:ext cx="5308" cy="1126891"/>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2" name="直接连接符 181"/>
          <p:cNvCxnSpPr/>
          <p:nvPr/>
        </p:nvCxnSpPr>
        <p:spPr bwMode="auto">
          <a:xfrm>
            <a:off x="-32495" y="2127025"/>
            <a:ext cx="485513"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3" name="直接连接符 182"/>
          <p:cNvCxnSpPr/>
          <p:nvPr/>
        </p:nvCxnSpPr>
        <p:spPr bwMode="auto">
          <a:xfrm flipH="1">
            <a:off x="365693" y="2051719"/>
            <a:ext cx="164907"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4" name="直接连接符 183"/>
          <p:cNvCxnSpPr/>
          <p:nvPr/>
        </p:nvCxnSpPr>
        <p:spPr bwMode="auto">
          <a:xfrm flipH="1" flipV="1">
            <a:off x="375436" y="2044570"/>
            <a:ext cx="155164" cy="16008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5" name="直接连接符 184"/>
          <p:cNvCxnSpPr/>
          <p:nvPr/>
        </p:nvCxnSpPr>
        <p:spPr bwMode="auto">
          <a:xfrm>
            <a:off x="546981" y="1971672"/>
            <a:ext cx="290743" cy="16518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86" name="流程图: 接点 185"/>
          <p:cNvSpPr/>
          <p:nvPr/>
        </p:nvSpPr>
        <p:spPr bwMode="auto">
          <a:xfrm>
            <a:off x="1701186" y="2042506"/>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87" name="直接连接符 186"/>
          <p:cNvCxnSpPr/>
          <p:nvPr/>
        </p:nvCxnSpPr>
        <p:spPr bwMode="auto">
          <a:xfrm>
            <a:off x="829452" y="2136654"/>
            <a:ext cx="314663" cy="19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8" name="直接连接符 187"/>
          <p:cNvCxnSpPr/>
          <p:nvPr/>
        </p:nvCxnSpPr>
        <p:spPr bwMode="auto">
          <a:xfrm flipH="1">
            <a:off x="1069926" y="2063762"/>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89" name="直接连接符 188"/>
          <p:cNvCxnSpPr/>
          <p:nvPr/>
        </p:nvCxnSpPr>
        <p:spPr bwMode="auto">
          <a:xfrm flipH="1" flipV="1">
            <a:off x="1086484" y="2056613"/>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0" name="直接连接符 189"/>
          <p:cNvCxnSpPr/>
          <p:nvPr/>
        </p:nvCxnSpPr>
        <p:spPr bwMode="auto">
          <a:xfrm>
            <a:off x="1197263" y="1953027"/>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1" name="直接连接符 190"/>
          <p:cNvCxnSpPr/>
          <p:nvPr/>
        </p:nvCxnSpPr>
        <p:spPr bwMode="auto">
          <a:xfrm flipV="1">
            <a:off x="1483593" y="2136653"/>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92" name="流程图: 接点 191"/>
          <p:cNvSpPr/>
          <p:nvPr/>
        </p:nvSpPr>
        <p:spPr bwMode="auto">
          <a:xfrm>
            <a:off x="1830930" y="2037979"/>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193" name="直接连接符 192"/>
          <p:cNvCxnSpPr/>
          <p:nvPr/>
        </p:nvCxnSpPr>
        <p:spPr bwMode="auto">
          <a:xfrm flipV="1">
            <a:off x="2051928" y="2132126"/>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4" name="直接连接符 193"/>
          <p:cNvCxnSpPr/>
          <p:nvPr/>
        </p:nvCxnSpPr>
        <p:spPr bwMode="auto">
          <a:xfrm flipH="1">
            <a:off x="2180042" y="2068763"/>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5" name="直接连接符 194"/>
          <p:cNvCxnSpPr/>
          <p:nvPr/>
        </p:nvCxnSpPr>
        <p:spPr bwMode="auto">
          <a:xfrm flipH="1" flipV="1">
            <a:off x="2196600" y="2061614"/>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6" name="直接连接符 195"/>
          <p:cNvCxnSpPr/>
          <p:nvPr/>
        </p:nvCxnSpPr>
        <p:spPr bwMode="auto">
          <a:xfrm>
            <a:off x="2307379" y="1958028"/>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7" name="直接连接符 196"/>
          <p:cNvCxnSpPr/>
          <p:nvPr/>
        </p:nvCxnSpPr>
        <p:spPr bwMode="auto">
          <a:xfrm>
            <a:off x="2741405" y="2430612"/>
            <a:ext cx="731499" cy="148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8" name="直接连接符 197"/>
          <p:cNvCxnSpPr/>
          <p:nvPr/>
        </p:nvCxnSpPr>
        <p:spPr bwMode="auto">
          <a:xfrm>
            <a:off x="2888619" y="2436989"/>
            <a:ext cx="0" cy="37802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99" name="直接连接符 198"/>
          <p:cNvCxnSpPr/>
          <p:nvPr/>
        </p:nvCxnSpPr>
        <p:spPr bwMode="auto">
          <a:xfrm flipV="1">
            <a:off x="2815646" y="2813324"/>
            <a:ext cx="106104" cy="159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0" name="直接连接符 199"/>
          <p:cNvCxnSpPr/>
          <p:nvPr/>
        </p:nvCxnSpPr>
        <p:spPr bwMode="auto">
          <a:xfrm flipV="1">
            <a:off x="2908561" y="2711438"/>
            <a:ext cx="177491" cy="10352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1" name="直接连接符 200"/>
          <p:cNvCxnSpPr/>
          <p:nvPr/>
        </p:nvCxnSpPr>
        <p:spPr bwMode="auto">
          <a:xfrm>
            <a:off x="3080891" y="2817266"/>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2" name="矩形 201"/>
          <p:cNvSpPr/>
          <p:nvPr/>
        </p:nvSpPr>
        <p:spPr bwMode="auto">
          <a:xfrm>
            <a:off x="3146667" y="2767814"/>
            <a:ext cx="152679" cy="98901"/>
          </a:xfrm>
          <a:prstGeom prst="rect">
            <a:avLst/>
          </a:prstGeom>
          <a:solidFill>
            <a:schemeClr val="tx2">
              <a:lumMod val="40000"/>
              <a:lumOff val="6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203" name="直接连接符 202"/>
          <p:cNvCxnSpPr/>
          <p:nvPr/>
        </p:nvCxnSpPr>
        <p:spPr bwMode="auto">
          <a:xfrm flipV="1">
            <a:off x="3299346" y="2817264"/>
            <a:ext cx="85427"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4" name="直接连接符 203"/>
          <p:cNvCxnSpPr/>
          <p:nvPr/>
        </p:nvCxnSpPr>
        <p:spPr bwMode="auto">
          <a:xfrm>
            <a:off x="3384773" y="2445496"/>
            <a:ext cx="0" cy="37802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5" name="文本框 204"/>
          <p:cNvSpPr txBox="1"/>
          <p:nvPr/>
        </p:nvSpPr>
        <p:spPr>
          <a:xfrm>
            <a:off x="131033" y="1434803"/>
            <a:ext cx="1218163" cy="400110"/>
          </a:xfrm>
          <a:prstGeom prst="rect">
            <a:avLst/>
          </a:prstGeom>
          <a:noFill/>
        </p:spPr>
        <p:txBody>
          <a:bodyPr wrap="square" rtlCol="0">
            <a:spAutoFit/>
          </a:bodyPr>
          <a:lstStyle/>
          <a:p>
            <a:r>
              <a:rPr lang="en-US" altLang="zh-CN" sz="2000" dirty="0">
                <a:latin typeface="+mn-lt"/>
              </a:rPr>
              <a:t>10kV</a:t>
            </a:r>
            <a:endParaRPr lang="zh-CN" altLang="en-US" sz="2000" dirty="0">
              <a:latin typeface="+mn-lt"/>
            </a:endParaRPr>
          </a:p>
        </p:txBody>
      </p:sp>
      <p:cxnSp>
        <p:nvCxnSpPr>
          <p:cNvPr id="206" name="直接连接符 205"/>
          <p:cNvCxnSpPr/>
          <p:nvPr/>
        </p:nvCxnSpPr>
        <p:spPr bwMode="auto">
          <a:xfrm flipV="1">
            <a:off x="2735361" y="1760511"/>
            <a:ext cx="7188" cy="233608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07" name="文本框 206"/>
          <p:cNvSpPr txBox="1"/>
          <p:nvPr/>
        </p:nvSpPr>
        <p:spPr>
          <a:xfrm>
            <a:off x="2770090" y="1616572"/>
            <a:ext cx="884068" cy="400110"/>
          </a:xfrm>
          <a:prstGeom prst="rect">
            <a:avLst/>
          </a:prstGeom>
          <a:noFill/>
        </p:spPr>
        <p:txBody>
          <a:bodyPr wrap="square" rtlCol="0">
            <a:spAutoFit/>
          </a:bodyPr>
          <a:lstStyle/>
          <a:p>
            <a:r>
              <a:rPr lang="en-US" altLang="zh-CN" sz="2000" dirty="0">
                <a:latin typeface="+mn-lt"/>
              </a:rPr>
              <a:t>380V</a:t>
            </a:r>
            <a:endParaRPr lang="zh-CN" altLang="en-US" sz="2000" dirty="0">
              <a:latin typeface="+mn-lt"/>
            </a:endParaRPr>
          </a:p>
        </p:txBody>
      </p:sp>
      <p:cxnSp>
        <p:nvCxnSpPr>
          <p:cNvPr id="208" name="直接连接符 207"/>
          <p:cNvCxnSpPr/>
          <p:nvPr/>
        </p:nvCxnSpPr>
        <p:spPr bwMode="auto">
          <a:xfrm>
            <a:off x="3481407" y="2313627"/>
            <a:ext cx="4697" cy="28691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09" name="直接连接符 208"/>
          <p:cNvCxnSpPr/>
          <p:nvPr/>
        </p:nvCxnSpPr>
        <p:spPr bwMode="auto">
          <a:xfrm>
            <a:off x="3481407" y="2313627"/>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0" name="文本框 209"/>
          <p:cNvSpPr txBox="1"/>
          <p:nvPr/>
        </p:nvSpPr>
        <p:spPr>
          <a:xfrm>
            <a:off x="3556975" y="2202678"/>
            <a:ext cx="560586" cy="215444"/>
          </a:xfrm>
          <a:prstGeom prst="rect">
            <a:avLst/>
          </a:prstGeom>
          <a:noFill/>
          <a:ln w="12700">
            <a:solidFill>
              <a:schemeClr val="tx1"/>
            </a:solidFill>
          </a:ln>
        </p:spPr>
        <p:txBody>
          <a:bodyPr wrap="square" rtlCol="0">
            <a:spAutoFit/>
          </a:bodyPr>
          <a:lstStyle/>
          <a:p>
            <a:r>
              <a:rPr lang="en-US" altLang="zh-CN" sz="800" dirty="0">
                <a:latin typeface="+mn-lt"/>
              </a:rPr>
              <a:t>Load A</a:t>
            </a:r>
            <a:endParaRPr lang="zh-CN" altLang="en-US" sz="800" dirty="0">
              <a:latin typeface="+mn-lt"/>
            </a:endParaRPr>
          </a:p>
        </p:txBody>
      </p:sp>
      <p:cxnSp>
        <p:nvCxnSpPr>
          <p:cNvPr id="211" name="直接连接符 210"/>
          <p:cNvCxnSpPr/>
          <p:nvPr/>
        </p:nvCxnSpPr>
        <p:spPr bwMode="auto">
          <a:xfrm>
            <a:off x="3488604" y="2600539"/>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12" name="文本框 211"/>
          <p:cNvSpPr txBox="1"/>
          <p:nvPr/>
        </p:nvSpPr>
        <p:spPr>
          <a:xfrm>
            <a:off x="3564172" y="2489590"/>
            <a:ext cx="560586" cy="215444"/>
          </a:xfrm>
          <a:prstGeom prst="rect">
            <a:avLst/>
          </a:prstGeom>
          <a:noFill/>
          <a:ln w="12700">
            <a:solidFill>
              <a:schemeClr val="tx1"/>
            </a:solidFill>
          </a:ln>
        </p:spPr>
        <p:txBody>
          <a:bodyPr wrap="square" rtlCol="0">
            <a:spAutoFit/>
          </a:bodyPr>
          <a:lstStyle/>
          <a:p>
            <a:r>
              <a:rPr lang="en-US" altLang="zh-CN" sz="800" dirty="0">
                <a:latin typeface="+mn-lt"/>
              </a:rPr>
              <a:t>Load D</a:t>
            </a:r>
            <a:endParaRPr lang="zh-CN" altLang="en-US" sz="800" dirty="0">
              <a:latin typeface="+mn-lt"/>
            </a:endParaRPr>
          </a:p>
        </p:txBody>
      </p:sp>
      <p:sp>
        <p:nvSpPr>
          <p:cNvPr id="217" name="文本框 216"/>
          <p:cNvSpPr txBox="1"/>
          <p:nvPr/>
        </p:nvSpPr>
        <p:spPr>
          <a:xfrm>
            <a:off x="2803532" y="2804575"/>
            <a:ext cx="1218163" cy="369332"/>
          </a:xfrm>
          <a:prstGeom prst="rect">
            <a:avLst/>
          </a:prstGeom>
          <a:noFill/>
        </p:spPr>
        <p:txBody>
          <a:bodyPr wrap="square" rtlCol="0">
            <a:spAutoFit/>
          </a:bodyPr>
          <a:lstStyle/>
          <a:p>
            <a:r>
              <a:rPr lang="en-US" altLang="zh-CN" sz="1600" dirty="0">
                <a:latin typeface="+mn-lt"/>
              </a:rPr>
              <a:t>DVR</a:t>
            </a:r>
            <a:r>
              <a:rPr lang="en-US" altLang="zh-CN" sz="1800" baseline="-25000" dirty="0">
                <a:effectLst/>
                <a:latin typeface="+mn-lt"/>
                <a:cs typeface="Times New Roman" panose="02020603050405020304" pitchFamily="18" charset="0"/>
              </a:rPr>
              <a:t>1</a:t>
            </a:r>
            <a:endParaRPr lang="zh-CN" altLang="en-US" sz="1600" dirty="0">
              <a:latin typeface="+mn-lt"/>
            </a:endParaRPr>
          </a:p>
        </p:txBody>
      </p:sp>
      <p:cxnSp>
        <p:nvCxnSpPr>
          <p:cNvPr id="218" name="直接连接符 217"/>
          <p:cNvCxnSpPr/>
          <p:nvPr/>
        </p:nvCxnSpPr>
        <p:spPr bwMode="auto">
          <a:xfrm flipH="1" flipV="1">
            <a:off x="975578" y="3181132"/>
            <a:ext cx="13029" cy="1124916"/>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19" name="直接连接符 218"/>
          <p:cNvCxnSpPr/>
          <p:nvPr/>
        </p:nvCxnSpPr>
        <p:spPr bwMode="auto">
          <a:xfrm>
            <a:off x="-113" y="3778194"/>
            <a:ext cx="485513" cy="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0" name="直接连接符 219"/>
          <p:cNvCxnSpPr/>
          <p:nvPr/>
        </p:nvCxnSpPr>
        <p:spPr bwMode="auto">
          <a:xfrm flipH="1">
            <a:off x="398075" y="3702888"/>
            <a:ext cx="164907"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1" name="直接连接符 220"/>
          <p:cNvCxnSpPr/>
          <p:nvPr/>
        </p:nvCxnSpPr>
        <p:spPr bwMode="auto">
          <a:xfrm flipH="1" flipV="1">
            <a:off x="407818" y="3695739"/>
            <a:ext cx="155164" cy="16008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2" name="直接连接符 221"/>
          <p:cNvCxnSpPr/>
          <p:nvPr/>
        </p:nvCxnSpPr>
        <p:spPr bwMode="auto">
          <a:xfrm>
            <a:off x="579363" y="3622841"/>
            <a:ext cx="290743" cy="16518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3" name="流程图: 接点 222"/>
          <p:cNvSpPr/>
          <p:nvPr/>
        </p:nvSpPr>
        <p:spPr bwMode="auto">
          <a:xfrm>
            <a:off x="1733568" y="3693675"/>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224" name="直接连接符 223"/>
          <p:cNvCxnSpPr/>
          <p:nvPr/>
        </p:nvCxnSpPr>
        <p:spPr bwMode="auto">
          <a:xfrm>
            <a:off x="861834" y="3787823"/>
            <a:ext cx="314663" cy="19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5" name="直接连接符 224"/>
          <p:cNvCxnSpPr/>
          <p:nvPr/>
        </p:nvCxnSpPr>
        <p:spPr bwMode="auto">
          <a:xfrm flipH="1">
            <a:off x="1102308" y="3714931"/>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6" name="直接连接符 225"/>
          <p:cNvCxnSpPr/>
          <p:nvPr/>
        </p:nvCxnSpPr>
        <p:spPr bwMode="auto">
          <a:xfrm flipH="1" flipV="1">
            <a:off x="1118866" y="3707782"/>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7" name="直接连接符 226"/>
          <p:cNvCxnSpPr/>
          <p:nvPr/>
        </p:nvCxnSpPr>
        <p:spPr bwMode="auto">
          <a:xfrm>
            <a:off x="1229645" y="3604196"/>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8" name="直接连接符 227"/>
          <p:cNvCxnSpPr/>
          <p:nvPr/>
        </p:nvCxnSpPr>
        <p:spPr bwMode="auto">
          <a:xfrm flipV="1">
            <a:off x="1515975" y="3787822"/>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29" name="流程图: 接点 228"/>
          <p:cNvSpPr/>
          <p:nvPr/>
        </p:nvSpPr>
        <p:spPr bwMode="auto">
          <a:xfrm>
            <a:off x="1863312" y="3689148"/>
            <a:ext cx="217595" cy="188294"/>
          </a:xfrm>
          <a:prstGeom prst="flowChartConnector">
            <a:avLst/>
          </a:prstGeom>
          <a:no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230" name="直接连接符 229"/>
          <p:cNvCxnSpPr/>
          <p:nvPr/>
        </p:nvCxnSpPr>
        <p:spPr bwMode="auto">
          <a:xfrm flipV="1">
            <a:off x="2084310" y="3783295"/>
            <a:ext cx="217594"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1" name="直接连接符 230"/>
          <p:cNvCxnSpPr/>
          <p:nvPr/>
        </p:nvCxnSpPr>
        <p:spPr bwMode="auto">
          <a:xfrm flipH="1">
            <a:off x="2212424" y="3719932"/>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2" name="直接连接符 231"/>
          <p:cNvCxnSpPr/>
          <p:nvPr/>
        </p:nvCxnSpPr>
        <p:spPr bwMode="auto">
          <a:xfrm flipH="1" flipV="1">
            <a:off x="2228982" y="3712783"/>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3" name="直接连接符 232"/>
          <p:cNvCxnSpPr/>
          <p:nvPr/>
        </p:nvCxnSpPr>
        <p:spPr bwMode="auto">
          <a:xfrm>
            <a:off x="2339761" y="3609197"/>
            <a:ext cx="294126" cy="18829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34" name="文本框 233"/>
          <p:cNvSpPr txBox="1"/>
          <p:nvPr/>
        </p:nvSpPr>
        <p:spPr>
          <a:xfrm>
            <a:off x="115652" y="4052841"/>
            <a:ext cx="1218163" cy="400110"/>
          </a:xfrm>
          <a:prstGeom prst="rect">
            <a:avLst/>
          </a:prstGeom>
          <a:noFill/>
        </p:spPr>
        <p:txBody>
          <a:bodyPr wrap="square" rtlCol="0">
            <a:spAutoFit/>
          </a:bodyPr>
          <a:lstStyle/>
          <a:p>
            <a:r>
              <a:rPr lang="en-US" altLang="zh-CN" sz="2000" dirty="0">
                <a:latin typeface="+mn-lt"/>
              </a:rPr>
              <a:t>10kV</a:t>
            </a:r>
            <a:endParaRPr lang="zh-CN" altLang="en-US" sz="2000" dirty="0">
              <a:latin typeface="+mn-lt"/>
            </a:endParaRPr>
          </a:p>
        </p:txBody>
      </p:sp>
      <p:cxnSp>
        <p:nvCxnSpPr>
          <p:cNvPr id="235" name="直接连接符 234"/>
          <p:cNvCxnSpPr/>
          <p:nvPr/>
        </p:nvCxnSpPr>
        <p:spPr bwMode="auto">
          <a:xfrm>
            <a:off x="975577" y="2422626"/>
            <a:ext cx="388631" cy="371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6" name="直接连接符 235"/>
          <p:cNvCxnSpPr/>
          <p:nvPr/>
        </p:nvCxnSpPr>
        <p:spPr bwMode="auto">
          <a:xfrm flipH="1">
            <a:off x="1273412" y="2672485"/>
            <a:ext cx="164908" cy="1457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7" name="直接连接符 236"/>
          <p:cNvCxnSpPr/>
          <p:nvPr/>
        </p:nvCxnSpPr>
        <p:spPr bwMode="auto">
          <a:xfrm flipH="1" flipV="1">
            <a:off x="1289970" y="2665336"/>
            <a:ext cx="155164" cy="16008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8" name="直接连接符 237"/>
          <p:cNvCxnSpPr/>
          <p:nvPr/>
        </p:nvCxnSpPr>
        <p:spPr bwMode="auto">
          <a:xfrm>
            <a:off x="1360052" y="2422626"/>
            <a:ext cx="8122" cy="32623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39" name="直接连接符 238"/>
          <p:cNvCxnSpPr/>
          <p:nvPr/>
        </p:nvCxnSpPr>
        <p:spPr bwMode="auto">
          <a:xfrm>
            <a:off x="1152380" y="2786083"/>
            <a:ext cx="229870" cy="25271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0" name="直接连接符 239"/>
          <p:cNvCxnSpPr/>
          <p:nvPr/>
        </p:nvCxnSpPr>
        <p:spPr bwMode="auto">
          <a:xfrm>
            <a:off x="1378551" y="3030971"/>
            <a:ext cx="8122" cy="32623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1" name="直接连接符 240"/>
          <p:cNvCxnSpPr/>
          <p:nvPr/>
        </p:nvCxnSpPr>
        <p:spPr bwMode="auto">
          <a:xfrm>
            <a:off x="996887" y="3350233"/>
            <a:ext cx="388631" cy="371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2" name="直接连接符 241"/>
          <p:cNvCxnSpPr/>
          <p:nvPr/>
        </p:nvCxnSpPr>
        <p:spPr bwMode="auto">
          <a:xfrm>
            <a:off x="2582509" y="2134241"/>
            <a:ext cx="166440" cy="708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43" name="直接连接符 242"/>
          <p:cNvCxnSpPr/>
          <p:nvPr/>
        </p:nvCxnSpPr>
        <p:spPr bwMode="auto">
          <a:xfrm>
            <a:off x="2637999" y="3796654"/>
            <a:ext cx="93975"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44" name="文本框 243"/>
          <p:cNvSpPr txBox="1"/>
          <p:nvPr/>
        </p:nvSpPr>
        <p:spPr>
          <a:xfrm>
            <a:off x="-112716" y="2737125"/>
            <a:ext cx="1218163" cy="400110"/>
          </a:xfrm>
          <a:prstGeom prst="rect">
            <a:avLst/>
          </a:prstGeom>
          <a:noFill/>
        </p:spPr>
        <p:txBody>
          <a:bodyPr wrap="square" rtlCol="0">
            <a:spAutoFit/>
          </a:bodyPr>
          <a:lstStyle/>
          <a:p>
            <a:r>
              <a:rPr lang="en-US" altLang="zh-CN" sz="2000" dirty="0">
                <a:latin typeface="+mn-lt"/>
              </a:rPr>
              <a:t>SSTS</a:t>
            </a:r>
            <a:endParaRPr lang="zh-CN" altLang="en-US" sz="2000" dirty="0">
              <a:latin typeface="+mn-lt"/>
            </a:endParaRPr>
          </a:p>
        </p:txBody>
      </p:sp>
      <p:cxnSp>
        <p:nvCxnSpPr>
          <p:cNvPr id="249" name="直接连接符 248"/>
          <p:cNvCxnSpPr/>
          <p:nvPr/>
        </p:nvCxnSpPr>
        <p:spPr bwMode="auto">
          <a:xfrm>
            <a:off x="2744132" y="3339682"/>
            <a:ext cx="731499" cy="14884"/>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0" name="直接连接符 249"/>
          <p:cNvCxnSpPr/>
          <p:nvPr/>
        </p:nvCxnSpPr>
        <p:spPr bwMode="auto">
          <a:xfrm>
            <a:off x="2891346" y="3346059"/>
            <a:ext cx="0" cy="37802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1" name="直接连接符 250"/>
          <p:cNvCxnSpPr/>
          <p:nvPr/>
        </p:nvCxnSpPr>
        <p:spPr bwMode="auto">
          <a:xfrm flipV="1">
            <a:off x="2818373" y="3722394"/>
            <a:ext cx="106104" cy="159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2" name="直接连接符 251"/>
          <p:cNvCxnSpPr/>
          <p:nvPr/>
        </p:nvCxnSpPr>
        <p:spPr bwMode="auto">
          <a:xfrm flipV="1">
            <a:off x="2911288" y="3620508"/>
            <a:ext cx="177491" cy="10352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3" name="直接连接符 252"/>
          <p:cNvCxnSpPr/>
          <p:nvPr/>
        </p:nvCxnSpPr>
        <p:spPr bwMode="auto">
          <a:xfrm>
            <a:off x="3083618" y="3726336"/>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4" name="矩形 253"/>
          <p:cNvSpPr/>
          <p:nvPr/>
        </p:nvSpPr>
        <p:spPr bwMode="auto">
          <a:xfrm>
            <a:off x="3149394" y="3676884"/>
            <a:ext cx="152679" cy="98901"/>
          </a:xfrm>
          <a:prstGeom prst="rect">
            <a:avLst/>
          </a:prstGeom>
          <a:solidFill>
            <a:schemeClr val="tx2">
              <a:lumMod val="40000"/>
              <a:lumOff val="60000"/>
            </a:schemeClr>
          </a:solidFill>
          <a:ln w="6350"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cxnSp>
        <p:nvCxnSpPr>
          <p:cNvPr id="255" name="直接连接符 254"/>
          <p:cNvCxnSpPr/>
          <p:nvPr/>
        </p:nvCxnSpPr>
        <p:spPr bwMode="auto">
          <a:xfrm flipV="1">
            <a:off x="3302073" y="3726334"/>
            <a:ext cx="85427"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6" name="直接连接符 255"/>
          <p:cNvCxnSpPr/>
          <p:nvPr/>
        </p:nvCxnSpPr>
        <p:spPr bwMode="auto">
          <a:xfrm>
            <a:off x="3387500" y="3354566"/>
            <a:ext cx="0" cy="37802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7" name="直接连接符 256"/>
          <p:cNvCxnSpPr/>
          <p:nvPr/>
        </p:nvCxnSpPr>
        <p:spPr bwMode="auto">
          <a:xfrm>
            <a:off x="3484134" y="3222697"/>
            <a:ext cx="4697" cy="286912"/>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58" name="直接连接符 257"/>
          <p:cNvCxnSpPr/>
          <p:nvPr/>
        </p:nvCxnSpPr>
        <p:spPr bwMode="auto">
          <a:xfrm>
            <a:off x="3484134" y="3222697"/>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59" name="文本框 258"/>
          <p:cNvSpPr txBox="1"/>
          <p:nvPr/>
        </p:nvSpPr>
        <p:spPr>
          <a:xfrm>
            <a:off x="3531577" y="3111302"/>
            <a:ext cx="560586" cy="215444"/>
          </a:xfrm>
          <a:prstGeom prst="rect">
            <a:avLst/>
          </a:prstGeom>
          <a:noFill/>
          <a:ln w="12700">
            <a:solidFill>
              <a:schemeClr val="tx1"/>
            </a:solidFill>
          </a:ln>
        </p:spPr>
        <p:txBody>
          <a:bodyPr wrap="square" rtlCol="0">
            <a:spAutoFit/>
          </a:bodyPr>
          <a:lstStyle/>
          <a:p>
            <a:r>
              <a:rPr lang="en-US" altLang="zh-CN" sz="800" dirty="0">
                <a:latin typeface="+mn-lt"/>
              </a:rPr>
              <a:t>Load B</a:t>
            </a:r>
            <a:endParaRPr lang="zh-CN" altLang="en-US" sz="800" dirty="0">
              <a:latin typeface="+mn-lt"/>
            </a:endParaRPr>
          </a:p>
        </p:txBody>
      </p:sp>
      <p:cxnSp>
        <p:nvCxnSpPr>
          <p:cNvPr id="260" name="直接连接符 259"/>
          <p:cNvCxnSpPr/>
          <p:nvPr/>
        </p:nvCxnSpPr>
        <p:spPr bwMode="auto">
          <a:xfrm>
            <a:off x="3491331" y="3509609"/>
            <a:ext cx="65776" cy="1"/>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261" name="文本框 260"/>
          <p:cNvSpPr txBox="1"/>
          <p:nvPr/>
        </p:nvSpPr>
        <p:spPr>
          <a:xfrm>
            <a:off x="3533189" y="3396323"/>
            <a:ext cx="560586" cy="215444"/>
          </a:xfrm>
          <a:prstGeom prst="rect">
            <a:avLst/>
          </a:prstGeom>
          <a:noFill/>
          <a:ln w="12700">
            <a:solidFill>
              <a:schemeClr val="tx1"/>
            </a:solidFill>
          </a:ln>
        </p:spPr>
        <p:txBody>
          <a:bodyPr wrap="square" rtlCol="0">
            <a:spAutoFit/>
          </a:bodyPr>
          <a:lstStyle/>
          <a:p>
            <a:r>
              <a:rPr lang="en-US" altLang="zh-CN" sz="800" dirty="0">
                <a:latin typeface="+mn-lt"/>
              </a:rPr>
              <a:t>Load C</a:t>
            </a:r>
            <a:endParaRPr lang="zh-CN" altLang="en-US" sz="800" dirty="0">
              <a:latin typeface="+mn-lt"/>
            </a:endParaRPr>
          </a:p>
        </p:txBody>
      </p:sp>
      <p:sp>
        <p:nvSpPr>
          <p:cNvPr id="262" name="文本框 261"/>
          <p:cNvSpPr txBox="1"/>
          <p:nvPr/>
        </p:nvSpPr>
        <p:spPr>
          <a:xfrm>
            <a:off x="2794659" y="3813869"/>
            <a:ext cx="1218163" cy="369332"/>
          </a:xfrm>
          <a:prstGeom prst="rect">
            <a:avLst/>
          </a:prstGeom>
          <a:noFill/>
        </p:spPr>
        <p:txBody>
          <a:bodyPr wrap="square" rtlCol="0">
            <a:spAutoFit/>
          </a:bodyPr>
          <a:lstStyle/>
          <a:p>
            <a:r>
              <a:rPr lang="en-US" altLang="zh-CN" sz="1600" dirty="0">
                <a:latin typeface="+mn-lt"/>
              </a:rPr>
              <a:t>DVR</a:t>
            </a:r>
            <a:r>
              <a:rPr lang="en-US" altLang="zh-CN" sz="1800" baseline="-25000" dirty="0">
                <a:effectLst/>
                <a:latin typeface="+mn-lt"/>
                <a:cs typeface="Times New Roman" panose="02020603050405020304" pitchFamily="18" charset="0"/>
              </a:rPr>
              <a:t>2</a:t>
            </a:r>
            <a:endParaRPr lang="zh-CN" altLang="en-US" sz="1600" dirty="0">
              <a:latin typeface="+mn-lt"/>
            </a:endParaRPr>
          </a:p>
        </p:txBody>
      </p:sp>
      <p:cxnSp>
        <p:nvCxnSpPr>
          <p:cNvPr id="245" name="直接连接符 244"/>
          <p:cNvCxnSpPr/>
          <p:nvPr/>
        </p:nvCxnSpPr>
        <p:spPr bwMode="auto">
          <a:xfrm>
            <a:off x="8693433" y="1216241"/>
            <a:ext cx="0" cy="3148983"/>
          </a:xfrm>
          <a:prstGeom prst="line">
            <a:avLst/>
          </a:prstGeom>
          <a:solidFill>
            <a:schemeClr val="accent1"/>
          </a:solidFill>
          <a:ln w="19050" cap="flat" cmpd="sng" algn="ctr">
            <a:solidFill>
              <a:srgbClr val="FF0000"/>
            </a:solidFill>
            <a:prstDash val="dash"/>
            <a:round/>
            <a:headEnd type="none" w="med" len="med"/>
            <a:tailEnd type="none" w="med" len="med"/>
          </a:ln>
        </p:spPr>
      </p:cxnSp>
      <p:cxnSp>
        <p:nvCxnSpPr>
          <p:cNvPr id="246" name="直接连接符 245"/>
          <p:cNvCxnSpPr/>
          <p:nvPr/>
        </p:nvCxnSpPr>
        <p:spPr bwMode="auto">
          <a:xfrm>
            <a:off x="4265670" y="1238832"/>
            <a:ext cx="0" cy="3148983"/>
          </a:xfrm>
          <a:prstGeom prst="line">
            <a:avLst/>
          </a:prstGeom>
          <a:solidFill>
            <a:schemeClr val="accent1"/>
          </a:solidFill>
          <a:ln w="19050" cap="flat" cmpd="sng" algn="ctr">
            <a:solidFill>
              <a:srgbClr val="FF0000"/>
            </a:solidFill>
            <a:prstDash val="dash"/>
            <a:round/>
            <a:headEnd type="none" w="med" len="med"/>
            <a:tailEnd type="none" w="med" len="med"/>
          </a:ln>
        </p:spPr>
      </p:cxnSp>
      <p:sp>
        <p:nvSpPr>
          <p:cNvPr id="15" name="文本框 14"/>
          <p:cNvSpPr txBox="1"/>
          <p:nvPr/>
        </p:nvSpPr>
        <p:spPr>
          <a:xfrm>
            <a:off x="1296087" y="1140037"/>
            <a:ext cx="2062643" cy="461665"/>
          </a:xfrm>
          <a:prstGeom prst="rect">
            <a:avLst/>
          </a:prstGeom>
          <a:solidFill>
            <a:srgbClr val="FFFF00"/>
          </a:solidFill>
        </p:spPr>
        <p:txBody>
          <a:bodyPr wrap="square" rtlCol="0">
            <a:spAutoFit/>
          </a:bodyPr>
          <a:lstStyle/>
          <a:p>
            <a:r>
              <a:rPr lang="en-US" altLang="zh-CN" b="1" dirty="0">
                <a:solidFill>
                  <a:srgbClr val="005582"/>
                </a:solidFill>
                <a:effectLst>
                  <a:outerShdw blurRad="38100" dist="38100" dir="2700000" algn="tl">
                    <a:srgbClr val="000000">
                      <a:alpha val="43137"/>
                    </a:srgbClr>
                  </a:outerShdw>
                </a:effectLst>
                <a:latin typeface="+mn-lt"/>
              </a:rPr>
              <a:t>Solution 1</a:t>
            </a:r>
            <a:endParaRPr lang="zh-CN" altLang="en-US" b="1" dirty="0">
              <a:solidFill>
                <a:srgbClr val="005582"/>
              </a:solidFill>
              <a:effectLst>
                <a:outerShdw blurRad="38100" dist="38100" dir="2700000" algn="tl">
                  <a:srgbClr val="000000">
                    <a:alpha val="43137"/>
                  </a:srgbClr>
                </a:outerShdw>
              </a:effectLst>
              <a:latin typeface="+mn-lt"/>
            </a:endParaRPr>
          </a:p>
        </p:txBody>
      </p:sp>
      <p:sp>
        <p:nvSpPr>
          <p:cNvPr id="247" name="文本框 246"/>
          <p:cNvSpPr txBox="1"/>
          <p:nvPr/>
        </p:nvSpPr>
        <p:spPr>
          <a:xfrm>
            <a:off x="5518415" y="1150259"/>
            <a:ext cx="2062643" cy="461665"/>
          </a:xfrm>
          <a:prstGeom prst="rect">
            <a:avLst/>
          </a:prstGeom>
          <a:solidFill>
            <a:srgbClr val="FFFF00"/>
          </a:solidFill>
        </p:spPr>
        <p:txBody>
          <a:bodyPr wrap="square" rtlCol="0">
            <a:spAutoFit/>
          </a:bodyPr>
          <a:lstStyle/>
          <a:p>
            <a:r>
              <a:rPr lang="en-US" altLang="zh-CN" b="1" dirty="0">
                <a:solidFill>
                  <a:srgbClr val="005582"/>
                </a:solidFill>
                <a:effectLst>
                  <a:outerShdw blurRad="38100" dist="38100" dir="2700000" algn="tl">
                    <a:srgbClr val="000000">
                      <a:alpha val="43137"/>
                    </a:srgbClr>
                  </a:outerShdw>
                </a:effectLst>
                <a:latin typeface="+mn-lt"/>
              </a:rPr>
              <a:t>Solution 2</a:t>
            </a:r>
            <a:endParaRPr lang="zh-CN" altLang="en-US" b="1" dirty="0">
              <a:solidFill>
                <a:srgbClr val="005582"/>
              </a:solidFill>
              <a:effectLst>
                <a:outerShdw blurRad="38100" dist="38100" dir="2700000" algn="tl">
                  <a:srgbClr val="000000">
                    <a:alpha val="43137"/>
                  </a:srgbClr>
                </a:outerShdw>
              </a:effectLst>
              <a:latin typeface="+mn-lt"/>
            </a:endParaRPr>
          </a:p>
        </p:txBody>
      </p:sp>
      <p:sp>
        <p:nvSpPr>
          <p:cNvPr id="248" name="文本框 247"/>
          <p:cNvSpPr txBox="1"/>
          <p:nvPr/>
        </p:nvSpPr>
        <p:spPr>
          <a:xfrm>
            <a:off x="9550493" y="1158336"/>
            <a:ext cx="2062643" cy="461665"/>
          </a:xfrm>
          <a:prstGeom prst="rect">
            <a:avLst/>
          </a:prstGeom>
          <a:solidFill>
            <a:srgbClr val="FFFF00"/>
          </a:solidFill>
        </p:spPr>
        <p:txBody>
          <a:bodyPr wrap="square" rtlCol="0">
            <a:spAutoFit/>
          </a:bodyPr>
          <a:lstStyle/>
          <a:p>
            <a:r>
              <a:rPr lang="en-US" altLang="zh-CN" b="1" dirty="0">
                <a:solidFill>
                  <a:srgbClr val="005582"/>
                </a:solidFill>
                <a:effectLst>
                  <a:outerShdw blurRad="38100" dist="38100" dir="2700000" algn="tl">
                    <a:srgbClr val="000000">
                      <a:alpha val="43137"/>
                    </a:srgbClr>
                  </a:outerShdw>
                </a:effectLst>
                <a:latin typeface="+mn-lt"/>
              </a:rPr>
              <a:t>Solution 3</a:t>
            </a:r>
            <a:endParaRPr lang="zh-CN" altLang="en-US" b="1" dirty="0">
              <a:solidFill>
                <a:srgbClr val="005582"/>
              </a:solidFill>
              <a:effectLst>
                <a:outerShdw blurRad="38100" dist="38100" dir="2700000" algn="tl">
                  <a:srgbClr val="000000">
                    <a:alpha val="43137"/>
                  </a:srgbClr>
                </a:outerShdw>
              </a:effectLst>
              <a:latin typeface="+mn-lt"/>
            </a:endParaRPr>
          </a:p>
        </p:txBody>
      </p:sp>
      <p:sp>
        <p:nvSpPr>
          <p:cNvPr id="2" name="矩形 1">
            <a:extLst>
              <a:ext uri="{FF2B5EF4-FFF2-40B4-BE49-F238E27FC236}">
                <a16:creationId xmlns:a16="http://schemas.microsoft.com/office/drawing/2014/main" id="{5049B537-8739-47FC-B94F-6157E18486EE}"/>
              </a:ext>
            </a:extLst>
          </p:cNvPr>
          <p:cNvSpPr/>
          <p:nvPr/>
        </p:nvSpPr>
        <p:spPr bwMode="auto">
          <a:xfrm>
            <a:off x="2554752" y="2937180"/>
            <a:ext cx="279843" cy="261705"/>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
        <p:nvSpPr>
          <p:cNvPr id="3" name="文本框 2">
            <a:extLst>
              <a:ext uri="{FF2B5EF4-FFF2-40B4-BE49-F238E27FC236}">
                <a16:creationId xmlns:a16="http://schemas.microsoft.com/office/drawing/2014/main" id="{62DA8003-917D-44DA-B957-8D1B99B5AB4B}"/>
              </a:ext>
            </a:extLst>
          </p:cNvPr>
          <p:cNvSpPr txBox="1"/>
          <p:nvPr/>
        </p:nvSpPr>
        <p:spPr>
          <a:xfrm>
            <a:off x="2759670" y="2000174"/>
            <a:ext cx="865854" cy="461665"/>
          </a:xfrm>
          <a:prstGeom prst="rect">
            <a:avLst/>
          </a:prstGeom>
          <a:noFill/>
        </p:spPr>
        <p:txBody>
          <a:bodyPr wrap="square" rtlCol="0">
            <a:spAutoFit/>
          </a:bodyPr>
          <a:lstStyle/>
          <a:p>
            <a:r>
              <a:rPr lang="en-US" altLang="zh-CN" dirty="0"/>
              <a:t>85%</a:t>
            </a:r>
            <a:endParaRPr lang="zh-CN" altLang="en-US" dirty="0"/>
          </a:p>
        </p:txBody>
      </p:sp>
      <p:sp>
        <p:nvSpPr>
          <p:cNvPr id="213" name="文本框 212">
            <a:extLst>
              <a:ext uri="{FF2B5EF4-FFF2-40B4-BE49-F238E27FC236}">
                <a16:creationId xmlns:a16="http://schemas.microsoft.com/office/drawing/2014/main" id="{44512D16-A0F9-403C-B5C7-3F753BEBF0EE}"/>
              </a:ext>
            </a:extLst>
          </p:cNvPr>
          <p:cNvSpPr txBox="1"/>
          <p:nvPr/>
        </p:nvSpPr>
        <p:spPr>
          <a:xfrm>
            <a:off x="3444932" y="3638482"/>
            <a:ext cx="865854" cy="461665"/>
          </a:xfrm>
          <a:prstGeom prst="rect">
            <a:avLst/>
          </a:prstGeom>
          <a:noFill/>
        </p:spPr>
        <p:txBody>
          <a:bodyPr wrap="square" rtlCol="0">
            <a:spAutoFit/>
          </a:bodyPr>
          <a:lstStyle/>
          <a:p>
            <a:r>
              <a:rPr lang="en-US" altLang="zh-CN" dirty="0"/>
              <a:t>65%</a:t>
            </a:r>
            <a:endParaRPr lang="zh-CN" altLang="en-US" dirty="0"/>
          </a:p>
        </p:txBody>
      </p:sp>
      <p:sp>
        <p:nvSpPr>
          <p:cNvPr id="214" name="文本框 213">
            <a:extLst>
              <a:ext uri="{FF2B5EF4-FFF2-40B4-BE49-F238E27FC236}">
                <a16:creationId xmlns:a16="http://schemas.microsoft.com/office/drawing/2014/main" id="{BA0063A2-23C2-41F5-9141-10ADDCD90FAF}"/>
              </a:ext>
            </a:extLst>
          </p:cNvPr>
          <p:cNvSpPr txBox="1"/>
          <p:nvPr/>
        </p:nvSpPr>
        <p:spPr>
          <a:xfrm>
            <a:off x="7777983" y="3273783"/>
            <a:ext cx="1027481" cy="523220"/>
          </a:xfrm>
          <a:prstGeom prst="rect">
            <a:avLst/>
          </a:prstGeom>
          <a:noFill/>
        </p:spPr>
        <p:txBody>
          <a:bodyPr wrap="square" rtlCol="0">
            <a:spAutoFit/>
          </a:bodyPr>
          <a:lstStyle/>
          <a:p>
            <a:r>
              <a:rPr lang="en-US" altLang="zh-CN" sz="1400" dirty="0"/>
              <a:t>Tolerance:</a:t>
            </a:r>
          </a:p>
          <a:p>
            <a:r>
              <a:rPr lang="en-US" altLang="zh-CN" sz="1400" dirty="0"/>
              <a:t>10ms</a:t>
            </a:r>
            <a:endParaRPr lang="zh-CN" altLang="en-US" sz="1400" dirty="0"/>
          </a:p>
        </p:txBody>
      </p:sp>
      <p:sp>
        <p:nvSpPr>
          <p:cNvPr id="215" name="文本框 214">
            <a:extLst>
              <a:ext uri="{FF2B5EF4-FFF2-40B4-BE49-F238E27FC236}">
                <a16:creationId xmlns:a16="http://schemas.microsoft.com/office/drawing/2014/main" id="{8E5E26A4-AEB3-4F45-B26B-1607D7A1F5CA}"/>
              </a:ext>
            </a:extLst>
          </p:cNvPr>
          <p:cNvSpPr txBox="1"/>
          <p:nvPr/>
        </p:nvSpPr>
        <p:spPr>
          <a:xfrm>
            <a:off x="10737909" y="2277895"/>
            <a:ext cx="865854" cy="461665"/>
          </a:xfrm>
          <a:prstGeom prst="rect">
            <a:avLst/>
          </a:prstGeom>
          <a:noFill/>
        </p:spPr>
        <p:txBody>
          <a:bodyPr wrap="square" rtlCol="0">
            <a:spAutoFit/>
          </a:bodyPr>
          <a:lstStyle/>
          <a:p>
            <a:r>
              <a:rPr lang="en-US" altLang="zh-CN" dirty="0"/>
              <a:t>85%</a:t>
            </a:r>
            <a:endParaRPr lang="zh-CN" altLang="en-US" dirty="0"/>
          </a:p>
        </p:txBody>
      </p:sp>
      <p:sp>
        <p:nvSpPr>
          <p:cNvPr id="216" name="文本框 215">
            <a:extLst>
              <a:ext uri="{FF2B5EF4-FFF2-40B4-BE49-F238E27FC236}">
                <a16:creationId xmlns:a16="http://schemas.microsoft.com/office/drawing/2014/main" id="{5122F6D1-E658-4394-B523-D24217F4043C}"/>
              </a:ext>
            </a:extLst>
          </p:cNvPr>
          <p:cNvSpPr txBox="1"/>
          <p:nvPr/>
        </p:nvSpPr>
        <p:spPr>
          <a:xfrm>
            <a:off x="7680073" y="1699242"/>
            <a:ext cx="1027481" cy="523220"/>
          </a:xfrm>
          <a:prstGeom prst="rect">
            <a:avLst/>
          </a:prstGeom>
          <a:noFill/>
        </p:spPr>
        <p:txBody>
          <a:bodyPr wrap="square" rtlCol="0">
            <a:spAutoFit/>
          </a:bodyPr>
          <a:lstStyle/>
          <a:p>
            <a:r>
              <a:rPr lang="en-US" altLang="zh-CN" sz="1400" dirty="0">
                <a:solidFill>
                  <a:schemeClr val="tx2"/>
                </a:solidFill>
              </a:rPr>
              <a:t>Tolerance:</a:t>
            </a:r>
          </a:p>
          <a:p>
            <a:r>
              <a:rPr lang="en-US" altLang="zh-CN" sz="1400" dirty="0">
                <a:solidFill>
                  <a:schemeClr val="tx2"/>
                </a:solidFill>
              </a:rPr>
              <a:t>50ms</a:t>
            </a:r>
            <a:endParaRPr lang="zh-CN" altLang="en-US" sz="1400" dirty="0">
              <a:solidFill>
                <a:schemeClr val="tx2"/>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140904" y="1132514"/>
          <a:ext cx="9401804" cy="4855548"/>
        </p:xfrm>
        <a:graphic>
          <a:graphicData uri="http://schemas.openxmlformats.org/drawingml/2006/table">
            <a:tbl>
              <a:tblPr>
                <a:tableStyleId>{5C22544A-7EE6-4342-B048-85BDC9FD1C3A}</a:tableStyleId>
              </a:tblPr>
              <a:tblGrid>
                <a:gridCol w="7070189">
                  <a:extLst>
                    <a:ext uri="{9D8B030D-6E8A-4147-A177-3AD203B41FA5}">
                      <a16:colId xmlns:a16="http://schemas.microsoft.com/office/drawing/2014/main" val="20000"/>
                    </a:ext>
                  </a:extLst>
                </a:gridCol>
                <a:gridCol w="2331615">
                  <a:extLst>
                    <a:ext uri="{9D8B030D-6E8A-4147-A177-3AD203B41FA5}">
                      <a16:colId xmlns:a16="http://schemas.microsoft.com/office/drawing/2014/main" val="20002"/>
                    </a:ext>
                  </a:extLst>
                </a:gridCol>
              </a:tblGrid>
              <a:tr h="388668">
                <a:tc>
                  <a:txBody>
                    <a:bodyPr/>
                    <a:lstStyle/>
                    <a:p>
                      <a:pPr algn="ctr" fontAlgn="b"/>
                      <a:r>
                        <a:rPr lang="en-US" sz="2400" b="1" u="none" strike="noStrike" dirty="0">
                          <a:solidFill>
                            <a:srgbClr val="006096"/>
                          </a:solidFill>
                          <a:effectLst>
                            <a:outerShdw blurRad="38100" dist="38100" dir="2700000" algn="tl">
                              <a:srgbClr val="000000">
                                <a:alpha val="43137"/>
                              </a:srgbClr>
                            </a:outerShdw>
                          </a:effectLst>
                          <a:latin typeface="+mn-lt"/>
                        </a:rPr>
                        <a:t>Contents</a:t>
                      </a:r>
                      <a:endParaRPr lang="en-US" sz="2400" b="1" i="0" u="none" strike="noStrike" dirty="0">
                        <a:solidFill>
                          <a:srgbClr val="006096"/>
                        </a:solidFill>
                        <a:effectLst>
                          <a:outerShdw blurRad="38100" dist="38100" dir="2700000" algn="tl">
                            <a:srgbClr val="000000">
                              <a:alpha val="43137"/>
                            </a:srgbClr>
                          </a:outerShdw>
                        </a:effectLst>
                        <a:latin typeface="+mn-lt"/>
                        <a:ea typeface="等线" panose="02010600030101010101" pitchFamily="2" charset="-122"/>
                      </a:endParaRPr>
                    </a:p>
                  </a:txBody>
                  <a:tcPr marL="4156" marR="4156" marT="4156" marB="0" anchor="b">
                    <a:solidFill>
                      <a:schemeClr val="bg1">
                        <a:lumMod val="85000"/>
                      </a:schemeClr>
                    </a:solidFill>
                  </a:tcPr>
                </a:tc>
                <a:tc>
                  <a:txBody>
                    <a:bodyPr/>
                    <a:lstStyle/>
                    <a:p>
                      <a:pPr algn="ctr" fontAlgn="b"/>
                      <a:r>
                        <a:rPr lang="en-US" sz="2400" b="1" u="none" strike="noStrike" dirty="0">
                          <a:solidFill>
                            <a:srgbClr val="006096"/>
                          </a:solidFill>
                          <a:effectLst>
                            <a:outerShdw blurRad="38100" dist="38100" dir="2700000" algn="tl">
                              <a:srgbClr val="000000">
                                <a:alpha val="43137"/>
                              </a:srgbClr>
                            </a:outerShdw>
                          </a:effectLst>
                          <a:latin typeface="+mn-lt"/>
                        </a:rPr>
                        <a:t>Participants</a:t>
                      </a:r>
                      <a:endParaRPr lang="en-US" sz="2400" b="1" i="0" u="none" strike="noStrike" dirty="0">
                        <a:solidFill>
                          <a:srgbClr val="006096"/>
                        </a:solidFill>
                        <a:effectLst>
                          <a:outerShdw blurRad="38100" dist="38100" dir="2700000" algn="tl">
                            <a:srgbClr val="000000">
                              <a:alpha val="43137"/>
                            </a:srgbClr>
                          </a:outerShdw>
                        </a:effectLst>
                        <a:latin typeface="+mn-lt"/>
                        <a:ea typeface="等线" panose="02010600030101010101" pitchFamily="2" charset="-122"/>
                      </a:endParaRPr>
                    </a:p>
                  </a:txBody>
                  <a:tcPr marL="4156" marR="4156" marT="4156" marB="0" anchor="b">
                    <a:solidFill>
                      <a:schemeClr val="bg1">
                        <a:lumMod val="85000"/>
                      </a:schemeClr>
                    </a:solidFill>
                  </a:tcPr>
                </a:tc>
                <a:extLst>
                  <a:ext uri="{0D108BD9-81ED-4DB2-BD59-A6C34878D82A}">
                    <a16:rowId xmlns:a16="http://schemas.microsoft.com/office/drawing/2014/main" val="10000"/>
                  </a:ext>
                </a:extLst>
              </a:tr>
              <a:tr h="324618">
                <a:tc>
                  <a:txBody>
                    <a:bodyPr/>
                    <a:lstStyle/>
                    <a:p>
                      <a:pPr algn="l" fontAlgn="ctr"/>
                      <a:r>
                        <a:rPr lang="en-US" sz="2000" b="1" u="none" strike="noStrike" dirty="0">
                          <a:solidFill>
                            <a:srgbClr val="006096"/>
                          </a:solidFill>
                          <a:effectLst/>
                          <a:latin typeface="+mn-lt"/>
                        </a:rPr>
                        <a:t>1. Overview</a:t>
                      </a:r>
                      <a:endParaRPr lang="en-US" sz="2000" b="1"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Pan Hu</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b">
                    <a:solidFill>
                      <a:srgbClr val="B3E5FF">
                        <a:alpha val="69804"/>
                      </a:srgbClr>
                    </a:solidFill>
                  </a:tcPr>
                </a:tc>
                <a:extLst>
                  <a:ext uri="{0D108BD9-81ED-4DB2-BD59-A6C34878D82A}">
                    <a16:rowId xmlns:a16="http://schemas.microsoft.com/office/drawing/2014/main" val="10001"/>
                  </a:ext>
                </a:extLst>
              </a:tr>
              <a:tr h="324618">
                <a:tc>
                  <a:txBody>
                    <a:bodyPr/>
                    <a:lstStyle/>
                    <a:p>
                      <a:pPr algn="l" rtl="0" fontAlgn="ctr"/>
                      <a:r>
                        <a:rPr lang="en-US" sz="2000" b="1" u="none" strike="noStrike" dirty="0">
                          <a:solidFill>
                            <a:srgbClr val="006096"/>
                          </a:solidFill>
                          <a:effectLst/>
                          <a:latin typeface="+mn-lt"/>
                        </a:rPr>
                        <a:t>2. Normative references</a:t>
                      </a:r>
                      <a:endParaRPr lang="en-US" sz="2000" b="1"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kern="1200" dirty="0">
                          <a:solidFill>
                            <a:srgbClr val="006096"/>
                          </a:solidFill>
                          <a:effectLst/>
                          <a:latin typeface="+mn-lt"/>
                          <a:ea typeface="+mn-ea"/>
                          <a:cs typeface="+mn-cs"/>
                        </a:rPr>
                        <a:t>Daniel Sabin</a:t>
                      </a:r>
                      <a:endParaRPr lang="zh-CN" altLang="en-US" sz="2000" u="none" strike="noStrike" kern="1200" dirty="0">
                        <a:solidFill>
                          <a:srgbClr val="006096"/>
                        </a:solidFill>
                        <a:effectLst/>
                        <a:latin typeface="+mn-lt"/>
                        <a:ea typeface="+mn-ea"/>
                        <a:cs typeface="+mn-cs"/>
                      </a:endParaRPr>
                    </a:p>
                  </a:txBody>
                  <a:tcPr marL="4156" marR="4156" marT="4156" marB="0" anchor="b">
                    <a:solidFill>
                      <a:srgbClr val="B3E5FF">
                        <a:alpha val="69804"/>
                      </a:srgbClr>
                    </a:solidFill>
                  </a:tcPr>
                </a:tc>
                <a:extLst>
                  <a:ext uri="{0D108BD9-81ED-4DB2-BD59-A6C34878D82A}">
                    <a16:rowId xmlns:a16="http://schemas.microsoft.com/office/drawing/2014/main" val="10002"/>
                  </a:ext>
                </a:extLst>
              </a:tr>
              <a:tr h="324618">
                <a:tc>
                  <a:txBody>
                    <a:bodyPr/>
                    <a:lstStyle/>
                    <a:p>
                      <a:pPr algn="l" fontAlgn="ctr"/>
                      <a:r>
                        <a:rPr lang="en-US" sz="2000" b="1" u="none" strike="noStrike" dirty="0">
                          <a:solidFill>
                            <a:srgbClr val="006096"/>
                          </a:solidFill>
                          <a:effectLst/>
                          <a:latin typeface="+mn-lt"/>
                        </a:rPr>
                        <a:t>3. Definitions </a:t>
                      </a:r>
                      <a:endParaRPr lang="en-US" sz="2000" b="1"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Pan Hu</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b">
                    <a:solidFill>
                      <a:srgbClr val="B3E5FF">
                        <a:alpha val="69804"/>
                      </a:srgbClr>
                    </a:solidFill>
                  </a:tcPr>
                </a:tc>
                <a:extLst>
                  <a:ext uri="{0D108BD9-81ED-4DB2-BD59-A6C34878D82A}">
                    <a16:rowId xmlns:a16="http://schemas.microsoft.com/office/drawing/2014/main" val="10003"/>
                  </a:ext>
                </a:extLst>
              </a:tr>
              <a:tr h="519474">
                <a:tc>
                  <a:txBody>
                    <a:bodyPr/>
                    <a:lstStyle/>
                    <a:p>
                      <a:pPr algn="l" fontAlgn="ctr"/>
                      <a:r>
                        <a:rPr lang="en-US" sz="2000" b="1" u="none" strike="noStrike" dirty="0">
                          <a:solidFill>
                            <a:srgbClr val="006096"/>
                          </a:solidFill>
                          <a:effectLst/>
                          <a:latin typeface="+mn-lt"/>
                        </a:rPr>
                        <a:t>4. Procedure of economic loss evaluation</a:t>
                      </a:r>
                      <a:endParaRPr lang="en-US" sz="2000" b="1"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           /</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b">
                    <a:solidFill>
                      <a:srgbClr val="B3E5FF">
                        <a:alpha val="69804"/>
                      </a:srgbClr>
                    </a:solidFill>
                  </a:tcPr>
                </a:tc>
                <a:extLst>
                  <a:ext uri="{0D108BD9-81ED-4DB2-BD59-A6C34878D82A}">
                    <a16:rowId xmlns:a16="http://schemas.microsoft.com/office/drawing/2014/main" val="10004"/>
                  </a:ext>
                </a:extLst>
              </a:tr>
              <a:tr h="644868">
                <a:tc>
                  <a:txBody>
                    <a:bodyPr/>
                    <a:lstStyle/>
                    <a:p>
                      <a:pPr algn="l" fontAlgn="ctr"/>
                      <a:r>
                        <a:rPr lang="en-US" sz="2000" u="none" strike="noStrike" dirty="0">
                          <a:solidFill>
                            <a:srgbClr val="006096"/>
                          </a:solidFill>
                          <a:effectLst/>
                          <a:latin typeface="+mn-lt"/>
                        </a:rPr>
                        <a:t>4.1 General</a:t>
                      </a:r>
                      <a:endParaRPr 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Mark Stephens</a:t>
                      </a:r>
                    </a:p>
                    <a:p>
                      <a:pPr marL="0" marR="0" lvl="0" indent="0" algn="l" defTabSz="457200" rtl="0" eaLnBrk="1" fontAlgn="b" latinLnBrk="0" hangingPunct="1">
                        <a:lnSpc>
                          <a:spcPct val="100000"/>
                        </a:lnSpc>
                        <a:spcBef>
                          <a:spcPts val="0"/>
                        </a:spcBef>
                        <a:spcAft>
                          <a:spcPts val="0"/>
                        </a:spcAft>
                        <a:buClrTx/>
                        <a:buSzTx/>
                        <a:buFontTx/>
                        <a:buNone/>
                        <a:tabLst/>
                        <a:defRPr/>
                      </a:pPr>
                      <a:r>
                        <a:rPr lang="en-US" altLang="zh-CN" sz="2000" u="none" strike="noStrike" dirty="0">
                          <a:solidFill>
                            <a:srgbClr val="006096"/>
                          </a:solidFill>
                          <a:effectLst/>
                          <a:latin typeface="+mn-lt"/>
                        </a:rPr>
                        <a:t>Shun Tao</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b">
                    <a:solidFill>
                      <a:srgbClr val="B3E5FF">
                        <a:alpha val="69804"/>
                      </a:srgbClr>
                    </a:solidFill>
                  </a:tcPr>
                </a:tc>
                <a:extLst>
                  <a:ext uri="{0D108BD9-81ED-4DB2-BD59-A6C34878D82A}">
                    <a16:rowId xmlns:a16="http://schemas.microsoft.com/office/drawing/2014/main" val="10005"/>
                  </a:ext>
                </a:extLst>
              </a:tr>
              <a:tr h="644868">
                <a:tc>
                  <a:txBody>
                    <a:bodyPr/>
                    <a:lstStyle/>
                    <a:p>
                      <a:pPr algn="l" fontAlgn="ctr"/>
                      <a:r>
                        <a:rPr lang="en-US" sz="2000" u="none" strike="noStrike" dirty="0">
                          <a:solidFill>
                            <a:srgbClr val="006096"/>
                          </a:solidFill>
                          <a:effectLst/>
                          <a:latin typeface="+mn-lt"/>
                        </a:rPr>
                        <a:t>4.2 Procedure of economic loss evaluation </a:t>
                      </a:r>
                      <a:endParaRPr 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Mark Stephens</a:t>
                      </a:r>
                    </a:p>
                    <a:p>
                      <a:pPr marL="0" marR="0" lvl="0" indent="0" algn="l" defTabSz="457200" rtl="0" eaLnBrk="1" fontAlgn="b" latinLnBrk="0" hangingPunct="1">
                        <a:lnSpc>
                          <a:spcPct val="100000"/>
                        </a:lnSpc>
                        <a:spcBef>
                          <a:spcPts val="0"/>
                        </a:spcBef>
                        <a:spcAft>
                          <a:spcPts val="0"/>
                        </a:spcAft>
                        <a:buClrTx/>
                        <a:buSzTx/>
                        <a:buFontTx/>
                        <a:buNone/>
                        <a:tabLst/>
                        <a:defRPr/>
                      </a:pPr>
                      <a:r>
                        <a:rPr lang="en-US" altLang="zh-CN" sz="2000" u="none" strike="noStrike" dirty="0">
                          <a:solidFill>
                            <a:srgbClr val="006096"/>
                          </a:solidFill>
                          <a:effectLst/>
                          <a:latin typeface="+mn-lt"/>
                        </a:rPr>
                        <a:t>Shun Tao</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b">
                    <a:solidFill>
                      <a:srgbClr val="B3E5FF">
                        <a:alpha val="69804"/>
                      </a:srgbClr>
                    </a:solidFill>
                  </a:tcPr>
                </a:tc>
                <a:extLst>
                  <a:ext uri="{0D108BD9-81ED-4DB2-BD59-A6C34878D82A}">
                    <a16:rowId xmlns:a16="http://schemas.microsoft.com/office/drawing/2014/main" val="10006"/>
                  </a:ext>
                </a:extLst>
              </a:tr>
              <a:tr h="519474">
                <a:tc>
                  <a:txBody>
                    <a:bodyPr/>
                    <a:lstStyle/>
                    <a:p>
                      <a:pPr algn="l" fontAlgn="ctr"/>
                      <a:r>
                        <a:rPr lang="en-US" sz="2000" b="1" u="none" strike="noStrike" dirty="0">
                          <a:solidFill>
                            <a:srgbClr val="006096"/>
                          </a:solidFill>
                          <a:effectLst/>
                          <a:latin typeface="+mn-lt"/>
                        </a:rPr>
                        <a:t>5. Method of data and information collection</a:t>
                      </a:r>
                      <a:endParaRPr lang="en-US" sz="2000" b="1"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zh-CN" altLang="en-US" sz="2000" u="none" strike="noStrike" dirty="0">
                          <a:solidFill>
                            <a:srgbClr val="006096"/>
                          </a:solidFill>
                          <a:effectLst/>
                          <a:latin typeface="+mn-lt"/>
                        </a:rPr>
                        <a:t>　        </a:t>
                      </a:r>
                      <a:r>
                        <a:rPr lang="en-US" altLang="zh-CN" sz="2000" u="none" strike="noStrike" dirty="0">
                          <a:solidFill>
                            <a:srgbClr val="006096"/>
                          </a:solidFill>
                          <a:effectLst/>
                          <a:latin typeface="+mn-lt"/>
                        </a:rPr>
                        <a:t>/</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b">
                    <a:solidFill>
                      <a:srgbClr val="B3E5FF">
                        <a:alpha val="69804"/>
                      </a:srgbClr>
                    </a:solidFill>
                  </a:tcPr>
                </a:tc>
                <a:extLst>
                  <a:ext uri="{0D108BD9-81ED-4DB2-BD59-A6C34878D82A}">
                    <a16:rowId xmlns:a16="http://schemas.microsoft.com/office/drawing/2014/main" val="10007"/>
                  </a:ext>
                </a:extLst>
              </a:tr>
              <a:tr h="644868">
                <a:tc>
                  <a:txBody>
                    <a:bodyPr/>
                    <a:lstStyle/>
                    <a:p>
                      <a:pPr algn="l" fontAlgn="ctr"/>
                      <a:r>
                        <a:rPr lang="en-US" sz="2000" u="none" strike="noStrike">
                          <a:solidFill>
                            <a:srgbClr val="006096"/>
                          </a:solidFill>
                          <a:effectLst/>
                          <a:latin typeface="+mn-lt"/>
                        </a:rPr>
                        <a:t>5.1 The information and data collection</a:t>
                      </a:r>
                      <a:endParaRPr lang="en-US" sz="2000" b="0" i="0" u="none" strike="noStrike">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Xiao Chang</a:t>
                      </a:r>
                    </a:p>
                    <a:p>
                      <a:pPr marL="0" marR="0" lvl="0" indent="0" algn="l" defTabSz="457200" rtl="0" eaLnBrk="1" fontAlgn="b" latinLnBrk="0" hangingPunct="1">
                        <a:lnSpc>
                          <a:spcPct val="100000"/>
                        </a:lnSpc>
                        <a:spcBef>
                          <a:spcPts val="0"/>
                        </a:spcBef>
                        <a:spcAft>
                          <a:spcPts val="0"/>
                        </a:spcAft>
                        <a:buClrTx/>
                        <a:buSzTx/>
                        <a:buFontTx/>
                        <a:buNone/>
                        <a:tabLst/>
                        <a:defRPr/>
                      </a:pPr>
                      <a:r>
                        <a:rPr lang="en-US" altLang="zh-CN" sz="2000" b="0" i="0" u="none" strike="noStrike" dirty="0">
                          <a:solidFill>
                            <a:srgbClr val="006096"/>
                          </a:solidFill>
                          <a:effectLst/>
                          <a:latin typeface="+mn-lt"/>
                          <a:ea typeface="等线" panose="02010600030101010101" pitchFamily="2" charset="-122"/>
                        </a:rPr>
                        <a:t>Peng Zhang</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b">
                    <a:solidFill>
                      <a:srgbClr val="B3E5FF">
                        <a:alpha val="69804"/>
                      </a:srgbClr>
                    </a:solidFill>
                  </a:tcPr>
                </a:tc>
                <a:extLst>
                  <a:ext uri="{0D108BD9-81ED-4DB2-BD59-A6C34878D82A}">
                    <a16:rowId xmlns:a16="http://schemas.microsoft.com/office/drawing/2014/main" val="10008"/>
                  </a:ext>
                </a:extLst>
              </a:tr>
              <a:tr h="519474">
                <a:tc>
                  <a:txBody>
                    <a:bodyPr/>
                    <a:lstStyle/>
                    <a:p>
                      <a:pPr algn="l" fontAlgn="ctr"/>
                      <a:r>
                        <a:rPr lang="en-US" sz="2000" u="none" strike="noStrike" dirty="0">
                          <a:solidFill>
                            <a:srgbClr val="006096"/>
                          </a:solidFill>
                          <a:effectLst/>
                          <a:latin typeface="+mn-lt"/>
                        </a:rPr>
                        <a:t>5.2 General database for economic loss evaluation</a:t>
                      </a:r>
                      <a:endParaRPr 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b="0" i="0" u="none" strike="noStrike" dirty="0" err="1">
                          <a:solidFill>
                            <a:srgbClr val="006096"/>
                          </a:solidFill>
                          <a:effectLst/>
                          <a:latin typeface="+mn-lt"/>
                          <a:ea typeface="等线" panose="02010600030101010101" pitchFamily="2" charset="-122"/>
                        </a:rPr>
                        <a:t>Qiufeng</a:t>
                      </a:r>
                      <a:r>
                        <a:rPr lang="zh-CN" altLang="en-US" sz="2000" b="0" i="0" u="none" strike="noStrike" dirty="0">
                          <a:solidFill>
                            <a:srgbClr val="006096"/>
                          </a:solidFill>
                          <a:effectLst/>
                          <a:latin typeface="+mn-lt"/>
                          <a:ea typeface="等线" panose="02010600030101010101" pitchFamily="2" charset="-122"/>
                        </a:rPr>
                        <a:t> </a:t>
                      </a:r>
                      <a:r>
                        <a:rPr lang="en-US" altLang="zh-CN" sz="2000" b="0" i="0" u="none" strike="noStrike" dirty="0">
                          <a:solidFill>
                            <a:srgbClr val="006096"/>
                          </a:solidFill>
                          <a:effectLst/>
                          <a:latin typeface="+mn-lt"/>
                          <a:ea typeface="等线" panose="02010600030101010101" pitchFamily="2" charset="-122"/>
                        </a:rPr>
                        <a:t>Long</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b">
                    <a:solidFill>
                      <a:srgbClr val="B3E5FF">
                        <a:alpha val="69804"/>
                      </a:srgbClr>
                    </a:solidFill>
                  </a:tcPr>
                </a:tc>
                <a:extLst>
                  <a:ext uri="{0D108BD9-81ED-4DB2-BD59-A6C34878D82A}">
                    <a16:rowId xmlns:a16="http://schemas.microsoft.com/office/drawing/2014/main" val="10009"/>
                  </a:ext>
                </a:extLst>
              </a:tr>
            </a:tbl>
          </a:graphicData>
        </a:graphic>
      </p:graphicFrame>
      <p:sp>
        <p:nvSpPr>
          <p:cNvPr id="11" name="矩形: 圆角 10"/>
          <p:cNvSpPr/>
          <p:nvPr/>
        </p:nvSpPr>
        <p:spPr bwMode="auto">
          <a:xfrm>
            <a:off x="106326" y="207616"/>
            <a:ext cx="3051544" cy="606235"/>
          </a:xfrm>
          <a:prstGeom prst="roundRect">
            <a:avLst>
              <a:gd name="adj" fmla="val 50000"/>
            </a:avLst>
          </a:prstGeom>
          <a:solidFill>
            <a:srgbClr val="00609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lang="zh-CN" altLang="en-US" sz="2800" dirty="0">
              <a:solidFill>
                <a:schemeClr val="bg1"/>
              </a:solidFill>
              <a:ea typeface="MS PGothic" panose="020B0600070205080204" charset="-128"/>
            </a:endParaRPr>
          </a:p>
        </p:txBody>
      </p:sp>
      <p:sp>
        <p:nvSpPr>
          <p:cNvPr id="12" name="文本框 11"/>
          <p:cNvSpPr txBox="1"/>
          <p:nvPr/>
        </p:nvSpPr>
        <p:spPr>
          <a:xfrm>
            <a:off x="433164" y="260781"/>
            <a:ext cx="2294313"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pPr>
            <a:r>
              <a:rPr lang="en-US" altLang="zh-CN" b="1" dirty="0">
                <a:solidFill>
                  <a:schemeClr val="bg1"/>
                </a:solidFill>
                <a:latin typeface="+mn-lt"/>
              </a:rPr>
              <a:t>Assignment</a:t>
            </a:r>
            <a:endParaRPr lang="zh-CN" altLang="en-US" b="1" dirty="0">
              <a:solidFill>
                <a:schemeClr val="bg1"/>
              </a:solidFill>
              <a:latin typeface="+mn-lt"/>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528506" y="813851"/>
          <a:ext cx="11073468" cy="5734553"/>
        </p:xfrm>
        <a:graphic>
          <a:graphicData uri="http://schemas.openxmlformats.org/drawingml/2006/table">
            <a:tbl>
              <a:tblPr>
                <a:tableStyleId>{5C22544A-7EE6-4342-B048-85BDC9FD1C3A}</a:tableStyleId>
              </a:tblPr>
              <a:tblGrid>
                <a:gridCol w="7663043">
                  <a:extLst>
                    <a:ext uri="{9D8B030D-6E8A-4147-A177-3AD203B41FA5}">
                      <a16:colId xmlns:a16="http://schemas.microsoft.com/office/drawing/2014/main" val="20000"/>
                    </a:ext>
                  </a:extLst>
                </a:gridCol>
                <a:gridCol w="3410425">
                  <a:extLst>
                    <a:ext uri="{9D8B030D-6E8A-4147-A177-3AD203B41FA5}">
                      <a16:colId xmlns:a16="http://schemas.microsoft.com/office/drawing/2014/main" val="20002"/>
                    </a:ext>
                  </a:extLst>
                </a:gridCol>
              </a:tblGrid>
              <a:tr h="390085">
                <a:tc>
                  <a:txBody>
                    <a:bodyPr/>
                    <a:lstStyle/>
                    <a:p>
                      <a:pPr algn="ctr" fontAlgn="b"/>
                      <a:r>
                        <a:rPr lang="en-US" sz="2400" b="1" u="none" strike="noStrike" dirty="0">
                          <a:solidFill>
                            <a:srgbClr val="006096"/>
                          </a:solidFill>
                          <a:effectLst>
                            <a:outerShdw blurRad="38100" dist="38100" dir="2700000" algn="tl">
                              <a:srgbClr val="000000">
                                <a:alpha val="43137"/>
                              </a:srgbClr>
                            </a:outerShdw>
                          </a:effectLst>
                          <a:latin typeface="+mn-lt"/>
                        </a:rPr>
                        <a:t>Contents</a:t>
                      </a:r>
                      <a:endParaRPr lang="en-US" sz="2400" b="1" i="0" u="none" strike="noStrike" dirty="0">
                        <a:solidFill>
                          <a:srgbClr val="006096"/>
                        </a:solidFill>
                        <a:effectLst>
                          <a:outerShdw blurRad="38100" dist="38100" dir="2700000" algn="tl">
                            <a:srgbClr val="000000">
                              <a:alpha val="43137"/>
                            </a:srgbClr>
                          </a:outerShdw>
                        </a:effectLst>
                        <a:latin typeface="+mn-lt"/>
                        <a:ea typeface="等线" panose="02010600030101010101" pitchFamily="2" charset="-122"/>
                      </a:endParaRPr>
                    </a:p>
                  </a:txBody>
                  <a:tcPr marL="4156" marR="4156" marT="4156" marB="0" anchor="ctr">
                    <a:solidFill>
                      <a:schemeClr val="bg1">
                        <a:lumMod val="85000"/>
                      </a:schemeClr>
                    </a:solidFill>
                  </a:tcPr>
                </a:tc>
                <a:tc>
                  <a:txBody>
                    <a:bodyPr/>
                    <a:lstStyle/>
                    <a:p>
                      <a:pPr algn="ctr" fontAlgn="b"/>
                      <a:r>
                        <a:rPr lang="en-US" sz="2400" b="1" u="none" strike="noStrike" dirty="0">
                          <a:solidFill>
                            <a:srgbClr val="006096"/>
                          </a:solidFill>
                          <a:effectLst>
                            <a:outerShdw blurRad="38100" dist="38100" dir="2700000" algn="tl">
                              <a:srgbClr val="000000">
                                <a:alpha val="43137"/>
                              </a:srgbClr>
                            </a:outerShdw>
                          </a:effectLst>
                          <a:latin typeface="+mn-lt"/>
                        </a:rPr>
                        <a:t>Participants</a:t>
                      </a:r>
                      <a:endParaRPr lang="en-US" sz="2400" b="1" i="0" u="none" strike="noStrike" dirty="0">
                        <a:solidFill>
                          <a:srgbClr val="006096"/>
                        </a:solidFill>
                        <a:effectLst>
                          <a:outerShdw blurRad="38100" dist="38100" dir="2700000" algn="tl">
                            <a:srgbClr val="000000">
                              <a:alpha val="43137"/>
                            </a:srgbClr>
                          </a:outerShdw>
                        </a:effectLst>
                        <a:latin typeface="+mn-lt"/>
                        <a:ea typeface="等线" panose="02010600030101010101" pitchFamily="2" charset="-122"/>
                      </a:endParaRPr>
                    </a:p>
                  </a:txBody>
                  <a:tcPr marL="4156" marR="4156" marT="4156" marB="0" anchor="ctr">
                    <a:solidFill>
                      <a:schemeClr val="bg1">
                        <a:lumMod val="85000"/>
                      </a:schemeClr>
                    </a:solidFill>
                  </a:tcPr>
                </a:tc>
                <a:extLst>
                  <a:ext uri="{0D108BD9-81ED-4DB2-BD59-A6C34878D82A}">
                    <a16:rowId xmlns:a16="http://schemas.microsoft.com/office/drawing/2014/main" val="10000"/>
                  </a:ext>
                </a:extLst>
              </a:tr>
              <a:tr h="608086">
                <a:tc>
                  <a:txBody>
                    <a:bodyPr/>
                    <a:lstStyle/>
                    <a:p>
                      <a:pPr algn="l" fontAlgn="ctr"/>
                      <a:r>
                        <a:rPr lang="en-US" sz="2000" u="none" strike="noStrike" dirty="0">
                          <a:solidFill>
                            <a:srgbClr val="006096"/>
                          </a:solidFill>
                          <a:effectLst/>
                          <a:latin typeface="+mn-lt"/>
                        </a:rPr>
                        <a:t>6. The indexes of costs for sensitive industrial customers</a:t>
                      </a:r>
                      <a:endParaRPr 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altLang="zh-CN" sz="2000" u="none" strike="noStrike" dirty="0">
                          <a:solidFill>
                            <a:srgbClr val="006096"/>
                          </a:solidFill>
                          <a:effectLst/>
                          <a:latin typeface="+mn-lt"/>
                        </a:rPr>
                        <a:t>Xiao Chang, Ying Wang</a:t>
                      </a:r>
                      <a:r>
                        <a:rPr lang="zh-CN" altLang="en-US" sz="2000" u="none" strike="noStrike" dirty="0">
                          <a:solidFill>
                            <a:srgbClr val="006096"/>
                          </a:solidFill>
                          <a:effectLst/>
                          <a:latin typeface="+mn-lt"/>
                        </a:rPr>
                        <a:t>　</a:t>
                      </a:r>
                      <a:endParaRPr lang="en-US" altLang="zh-CN" sz="2000" u="none" strike="noStrike" dirty="0">
                        <a:solidFill>
                          <a:srgbClr val="006096"/>
                        </a:solidFill>
                        <a:effectLst/>
                        <a:latin typeface="+mn-lt"/>
                      </a:endParaRPr>
                    </a:p>
                    <a:p>
                      <a:pPr algn="l" fontAlgn="b"/>
                      <a:r>
                        <a:rPr lang="en-US" altLang="zh-CN" sz="2000" b="0" i="0" u="none" strike="noStrike" dirty="0">
                          <a:solidFill>
                            <a:srgbClr val="006096"/>
                          </a:solidFill>
                          <a:effectLst/>
                          <a:latin typeface="+mn-lt"/>
                          <a:ea typeface="等线" panose="02010600030101010101" pitchFamily="2" charset="-122"/>
                        </a:rPr>
                        <a:t>Ming Ma</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extLst>
                  <a:ext uri="{0D108BD9-81ED-4DB2-BD59-A6C34878D82A}">
                    <a16:rowId xmlns:a16="http://schemas.microsoft.com/office/drawing/2014/main" val="10001"/>
                  </a:ext>
                </a:extLst>
              </a:tr>
              <a:tr h="533295">
                <a:tc>
                  <a:txBody>
                    <a:bodyPr/>
                    <a:lstStyle/>
                    <a:p>
                      <a:pPr algn="l" fontAlgn="ctr"/>
                      <a:r>
                        <a:rPr lang="en-US" sz="2000" u="none" strike="noStrike" dirty="0">
                          <a:solidFill>
                            <a:srgbClr val="006096"/>
                          </a:solidFill>
                          <a:effectLst/>
                          <a:latin typeface="+mn-lt"/>
                        </a:rPr>
                        <a:t>7. The indexes of the cost and economic loss</a:t>
                      </a:r>
                      <a:endParaRPr 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Shun Tao</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extLst>
                  <a:ext uri="{0D108BD9-81ED-4DB2-BD59-A6C34878D82A}">
                    <a16:rowId xmlns:a16="http://schemas.microsoft.com/office/drawing/2014/main" val="10002"/>
                  </a:ext>
                </a:extLst>
              </a:tr>
              <a:tr h="266378">
                <a:tc>
                  <a:txBody>
                    <a:bodyPr/>
                    <a:lstStyle/>
                    <a:p>
                      <a:pPr algn="l" fontAlgn="ctr"/>
                      <a:r>
                        <a:rPr lang="en-US" sz="2000" u="none" strike="noStrike" dirty="0">
                          <a:solidFill>
                            <a:srgbClr val="006096"/>
                          </a:solidFill>
                          <a:effectLst/>
                          <a:latin typeface="+mn-lt"/>
                        </a:rPr>
                        <a:t>8. Evaluation methods for economic loss</a:t>
                      </a:r>
                      <a:endParaRPr 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altLang="zh-CN" sz="2000" u="none" strike="noStrike" dirty="0">
                          <a:solidFill>
                            <a:srgbClr val="006096"/>
                          </a:solidFill>
                          <a:effectLst/>
                          <a:latin typeface="+mn-lt"/>
                        </a:rPr>
                        <a:t>Pan Hu, Ying Wang</a:t>
                      </a:r>
                      <a:r>
                        <a:rPr lang="zh-CN" altLang="en-US" sz="2000" u="none" strike="noStrike" dirty="0">
                          <a:solidFill>
                            <a:srgbClr val="006096"/>
                          </a:solidFill>
                          <a:effectLst/>
                          <a:latin typeface="+mn-lt"/>
                        </a:rPr>
                        <a:t>　</a:t>
                      </a:r>
                      <a:endParaRPr lang="zh-CN" altLang="en-US" sz="2000" b="0" i="0" u="none" strike="noStrike" dirty="0">
                        <a:solidFill>
                          <a:srgbClr val="006096"/>
                        </a:solidFill>
                        <a:effectLst/>
                        <a:latin typeface="+mn-lt"/>
                        <a:ea typeface="等线" panose="02010600030101010101" pitchFamily="2" charset="-122"/>
                      </a:endParaRPr>
                    </a:p>
                    <a:p>
                      <a:pPr algn="l" fontAlgn="b"/>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extLst>
                  <a:ext uri="{0D108BD9-81ED-4DB2-BD59-A6C34878D82A}">
                    <a16:rowId xmlns:a16="http://schemas.microsoft.com/office/drawing/2014/main" val="10003"/>
                  </a:ext>
                </a:extLst>
              </a:tr>
              <a:tr h="647219">
                <a:tc>
                  <a:txBody>
                    <a:bodyPr/>
                    <a:lstStyle/>
                    <a:p>
                      <a:pPr algn="l" fontAlgn="ctr"/>
                      <a:r>
                        <a:rPr lang="en-US" sz="2000" u="none" strike="noStrike" dirty="0">
                          <a:solidFill>
                            <a:srgbClr val="006096"/>
                          </a:solidFill>
                          <a:effectLst/>
                          <a:latin typeface="+mn-lt"/>
                        </a:rPr>
                        <a:t>Annex A (informative) Example of data collection</a:t>
                      </a:r>
                      <a:endParaRPr 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b="0" i="0" u="none" strike="noStrike" dirty="0">
                          <a:solidFill>
                            <a:srgbClr val="006096"/>
                          </a:solidFill>
                          <a:effectLst/>
                          <a:latin typeface="+mn-lt"/>
                          <a:ea typeface="等线" panose="02010600030101010101" pitchFamily="2" charset="-122"/>
                        </a:rPr>
                        <a:t>Yi Wang, </a:t>
                      </a:r>
                      <a:r>
                        <a:rPr lang="en-US" altLang="zh-CN" sz="2000" b="0" i="0" u="none" strike="noStrike" dirty="0" err="1">
                          <a:solidFill>
                            <a:srgbClr val="006096"/>
                          </a:solidFill>
                          <a:effectLst/>
                          <a:latin typeface="+mn-lt"/>
                          <a:ea typeface="等线" panose="02010600030101010101" pitchFamily="2" charset="-122"/>
                        </a:rPr>
                        <a:t>Dongqiang</a:t>
                      </a:r>
                      <a:r>
                        <a:rPr lang="en-US" altLang="zh-CN" sz="2000" b="0" i="0" u="none" strike="noStrike" dirty="0">
                          <a:solidFill>
                            <a:srgbClr val="006096"/>
                          </a:solidFill>
                          <a:effectLst/>
                          <a:latin typeface="+mn-lt"/>
                          <a:ea typeface="等线" panose="02010600030101010101" pitchFamily="2" charset="-122"/>
                        </a:rPr>
                        <a:t> Jia</a:t>
                      </a:r>
                    </a:p>
                    <a:p>
                      <a:pPr algn="l" fontAlgn="b"/>
                      <a:r>
                        <a:rPr lang="en-US" altLang="zh-CN" sz="2000" b="0" i="0" u="none" strike="noStrike" dirty="0" err="1">
                          <a:solidFill>
                            <a:srgbClr val="006096"/>
                          </a:solidFill>
                          <a:effectLst/>
                          <a:latin typeface="+mn-lt"/>
                          <a:ea typeface="等线" panose="02010600030101010101" pitchFamily="2" charset="-122"/>
                        </a:rPr>
                        <a:t>Qingren</a:t>
                      </a:r>
                      <a:r>
                        <a:rPr lang="en-US" altLang="zh-CN" sz="2000" b="0" i="0" u="none" strike="noStrike" dirty="0">
                          <a:solidFill>
                            <a:srgbClr val="006096"/>
                          </a:solidFill>
                          <a:effectLst/>
                          <a:latin typeface="+mn-lt"/>
                          <a:ea typeface="等线" panose="02010600030101010101" pitchFamily="2" charset="-122"/>
                        </a:rPr>
                        <a:t> </a:t>
                      </a:r>
                      <a:r>
                        <a:rPr lang="en-US" altLang="zh-CN" sz="2000" b="0" i="0" u="none" strike="noStrike" dirty="0" err="1">
                          <a:solidFill>
                            <a:srgbClr val="006096"/>
                          </a:solidFill>
                          <a:effectLst/>
                          <a:latin typeface="+mn-lt"/>
                          <a:ea typeface="等线" panose="02010600030101010101" pitchFamily="2" charset="-122"/>
                        </a:rPr>
                        <a:t>Jin</a:t>
                      </a:r>
                      <a:r>
                        <a:rPr lang="en-US" altLang="zh-CN" sz="2000" b="0" i="0" u="none" strike="noStrike" dirty="0">
                          <a:solidFill>
                            <a:srgbClr val="006096"/>
                          </a:solidFill>
                          <a:effectLst/>
                          <a:latin typeface="+mn-lt"/>
                          <a:ea typeface="等线" panose="02010600030101010101" pitchFamily="2" charset="-122"/>
                        </a:rPr>
                        <a:t>, Xian Wu</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extLst>
                  <a:ext uri="{0D108BD9-81ED-4DB2-BD59-A6C34878D82A}">
                    <a16:rowId xmlns:a16="http://schemas.microsoft.com/office/drawing/2014/main" val="10004"/>
                  </a:ext>
                </a:extLst>
              </a:tr>
              <a:tr h="662026">
                <a:tc>
                  <a:txBody>
                    <a:bodyPr/>
                    <a:lstStyle/>
                    <a:p>
                      <a:pPr algn="l" fontAlgn="ctr"/>
                      <a:r>
                        <a:rPr lang="en-US" sz="2000" u="none" strike="noStrike" dirty="0">
                          <a:solidFill>
                            <a:srgbClr val="006096"/>
                          </a:solidFill>
                          <a:effectLst/>
                          <a:latin typeface="+mn-lt"/>
                        </a:rPr>
                        <a:t>Annex B (informative) Example of information of voltage sag</a:t>
                      </a:r>
                      <a:endParaRPr 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Mark Stephens</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extLst>
                  <a:ext uri="{0D108BD9-81ED-4DB2-BD59-A6C34878D82A}">
                    <a16:rowId xmlns:a16="http://schemas.microsoft.com/office/drawing/2014/main" val="10005"/>
                  </a:ext>
                </a:extLst>
              </a:tr>
              <a:tr h="814701">
                <a:tc>
                  <a:txBody>
                    <a:bodyPr/>
                    <a:lstStyle/>
                    <a:p>
                      <a:pPr algn="l" fontAlgn="ctr"/>
                      <a:r>
                        <a:rPr lang="en-US" sz="2000" u="none" strike="noStrike">
                          <a:solidFill>
                            <a:srgbClr val="006096"/>
                          </a:solidFill>
                          <a:effectLst/>
                          <a:latin typeface="+mn-lt"/>
                        </a:rPr>
                        <a:t>Annex C (informative) Example of evaluating the trip probability of industry process</a:t>
                      </a:r>
                      <a:endParaRPr lang="en-US" sz="2000" b="0" i="0" u="none" strike="noStrike">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altLang="zh-CN" sz="2000" u="none" strike="noStrike" dirty="0">
                          <a:solidFill>
                            <a:srgbClr val="006096"/>
                          </a:solidFill>
                          <a:effectLst/>
                          <a:latin typeface="+mn-lt"/>
                        </a:rPr>
                        <a:t>Ying Wang, </a:t>
                      </a:r>
                      <a:r>
                        <a:rPr lang="en-US" altLang="zh-CN" sz="2000" b="0" i="0" u="none" strike="noStrike" dirty="0">
                          <a:solidFill>
                            <a:srgbClr val="006096"/>
                          </a:solidFill>
                          <a:effectLst/>
                          <a:latin typeface="+mn-lt"/>
                          <a:ea typeface="等线" panose="02010600030101010101" pitchFamily="2" charset="-122"/>
                        </a:rPr>
                        <a:t>Xin Wang</a:t>
                      </a:r>
                    </a:p>
                    <a:p>
                      <a:pPr marL="0" marR="0" lvl="0" indent="0" algn="l" defTabSz="457200" rtl="0" eaLnBrk="1" fontAlgn="b" latinLnBrk="0" hangingPunct="1">
                        <a:lnSpc>
                          <a:spcPct val="100000"/>
                        </a:lnSpc>
                        <a:spcBef>
                          <a:spcPts val="0"/>
                        </a:spcBef>
                        <a:spcAft>
                          <a:spcPts val="0"/>
                        </a:spcAft>
                        <a:buClrTx/>
                        <a:buSzTx/>
                        <a:buFontTx/>
                        <a:buNone/>
                        <a:tabLst/>
                        <a:defRPr/>
                      </a:pPr>
                      <a:r>
                        <a:rPr lang="en-US" altLang="zh-CN" sz="2000" b="0" i="0" u="none" strike="noStrike" dirty="0">
                          <a:solidFill>
                            <a:srgbClr val="006096"/>
                          </a:solidFill>
                          <a:effectLst/>
                          <a:latin typeface="+mn-lt"/>
                          <a:ea typeface="等线" panose="02010600030101010101" pitchFamily="2" charset="-122"/>
                        </a:rPr>
                        <a:t>Yi Wang, Peng Zhang</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extLst>
                  <a:ext uri="{0D108BD9-81ED-4DB2-BD59-A6C34878D82A}">
                    <a16:rowId xmlns:a16="http://schemas.microsoft.com/office/drawing/2014/main" val="10006"/>
                  </a:ext>
                </a:extLst>
              </a:tr>
              <a:tr h="662026">
                <a:tc>
                  <a:txBody>
                    <a:bodyPr/>
                    <a:lstStyle/>
                    <a:p>
                      <a:pPr algn="l" fontAlgn="ctr"/>
                      <a:r>
                        <a:rPr lang="en-US" sz="2000" u="none" strike="noStrike">
                          <a:solidFill>
                            <a:srgbClr val="006096"/>
                          </a:solidFill>
                          <a:effectLst/>
                          <a:latin typeface="+mn-lt"/>
                        </a:rPr>
                        <a:t>Annex D (informative) Example of evaluating the economic loss</a:t>
                      </a:r>
                      <a:endParaRPr lang="en-US" sz="2000" b="0" i="0" u="none" strike="noStrike">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algn="l" fontAlgn="b"/>
                      <a:r>
                        <a:rPr lang="en-US" altLang="zh-CN" sz="2000" u="none" strike="noStrike" dirty="0">
                          <a:solidFill>
                            <a:srgbClr val="006096"/>
                          </a:solidFill>
                          <a:effectLst/>
                          <a:latin typeface="+mn-lt"/>
                        </a:rPr>
                        <a:t>Pan Hu, Ying Wang</a:t>
                      </a:r>
                      <a:r>
                        <a:rPr lang="zh-CN" altLang="en-US" sz="2000" u="none" strike="noStrike" dirty="0">
                          <a:solidFill>
                            <a:srgbClr val="006096"/>
                          </a:solidFill>
                          <a:effectLst/>
                          <a:latin typeface="+mn-lt"/>
                        </a:rPr>
                        <a:t>　</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extLst>
                  <a:ext uri="{0D108BD9-81ED-4DB2-BD59-A6C34878D82A}">
                    <a16:rowId xmlns:a16="http://schemas.microsoft.com/office/drawing/2014/main" val="10007"/>
                  </a:ext>
                </a:extLst>
              </a:tr>
              <a:tr h="797689">
                <a:tc>
                  <a:txBody>
                    <a:bodyPr/>
                    <a:lstStyle/>
                    <a:p>
                      <a:pPr algn="l" fontAlgn="ctr"/>
                      <a:r>
                        <a:rPr lang="en-US" sz="2000" u="none" strike="noStrike">
                          <a:solidFill>
                            <a:srgbClr val="006096"/>
                          </a:solidFill>
                          <a:effectLst/>
                          <a:latin typeface="+mn-lt"/>
                        </a:rPr>
                        <a:t>Annex E (informative) Technical and economic evaluation method of the mitigation to voltage sag</a:t>
                      </a:r>
                      <a:endParaRPr lang="en-US" sz="2000" b="0" i="0" u="none" strike="noStrike">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altLang="zh-CN" sz="2000" u="none" strike="noStrike" dirty="0">
                          <a:solidFill>
                            <a:srgbClr val="006096"/>
                          </a:solidFill>
                          <a:effectLst/>
                          <a:latin typeface="+mn-lt"/>
                        </a:rPr>
                        <a:t>Ying Wang, Yi Zhang</a:t>
                      </a:r>
                      <a:r>
                        <a:rPr lang="zh-CN" altLang="en-US" sz="2000" u="none" strike="noStrike" dirty="0">
                          <a:solidFill>
                            <a:srgbClr val="006096"/>
                          </a:solidFill>
                          <a:effectLst/>
                          <a:latin typeface="+mn-lt"/>
                        </a:rPr>
                        <a:t>　</a:t>
                      </a:r>
                      <a:endParaRPr lang="zh-CN" altLang="en-US" sz="2000" b="0" i="0" u="none" strike="noStrike" dirty="0">
                        <a:solidFill>
                          <a:srgbClr val="006096"/>
                        </a:solidFill>
                        <a:effectLst/>
                        <a:latin typeface="+mn-lt"/>
                        <a:ea typeface="等线" panose="02010600030101010101" pitchFamily="2" charset="-122"/>
                      </a:endParaRPr>
                    </a:p>
                    <a:p>
                      <a:pPr algn="l" fontAlgn="b"/>
                      <a:r>
                        <a:rPr lang="en-US" altLang="zh-CN" sz="2000" b="0" i="0" u="none" strike="noStrike" dirty="0">
                          <a:solidFill>
                            <a:srgbClr val="006096"/>
                          </a:solidFill>
                          <a:effectLst/>
                          <a:latin typeface="+mn-lt"/>
                          <a:ea typeface="等线" panose="02010600030101010101" pitchFamily="2" charset="-122"/>
                        </a:rPr>
                        <a:t>Xin Wang</a:t>
                      </a:r>
                      <a:r>
                        <a:rPr lang="zh-CN" altLang="en-US" sz="2000" u="none" strike="noStrike" dirty="0">
                          <a:solidFill>
                            <a:srgbClr val="006096"/>
                          </a:solidFill>
                          <a:effectLst/>
                          <a:latin typeface="+mn-lt"/>
                        </a:rPr>
                        <a:t>　</a:t>
                      </a:r>
                      <a:endParaRPr lang="zh-CN" altLang="en-US" sz="2000" b="0" i="0" u="none" strike="noStrike" dirty="0">
                        <a:solidFill>
                          <a:srgbClr val="006096"/>
                        </a:solidFill>
                        <a:effectLst/>
                        <a:latin typeface="+mn-lt"/>
                        <a:ea typeface="等线" panose="02010600030101010101" pitchFamily="2" charset="-122"/>
                      </a:endParaRPr>
                    </a:p>
                  </a:txBody>
                  <a:tcPr marL="4156" marR="4156" marT="4156" marB="0" anchor="ctr">
                    <a:solidFill>
                      <a:srgbClr val="B3E5FF">
                        <a:alpha val="69804"/>
                      </a:srgbClr>
                    </a:solidFill>
                  </a:tcPr>
                </a:tc>
                <a:extLst>
                  <a:ext uri="{0D108BD9-81ED-4DB2-BD59-A6C34878D82A}">
                    <a16:rowId xmlns:a16="http://schemas.microsoft.com/office/drawing/2014/main" val="10008"/>
                  </a:ext>
                </a:extLst>
              </a:tr>
            </a:tbl>
          </a:graphicData>
        </a:graphic>
      </p:graphicFrame>
      <p:sp>
        <p:nvSpPr>
          <p:cNvPr id="11" name="矩形: 圆角 10"/>
          <p:cNvSpPr/>
          <p:nvPr/>
        </p:nvSpPr>
        <p:spPr bwMode="auto">
          <a:xfrm>
            <a:off x="106326" y="207616"/>
            <a:ext cx="3051544" cy="606235"/>
          </a:xfrm>
          <a:prstGeom prst="roundRect">
            <a:avLst>
              <a:gd name="adj" fmla="val 50000"/>
            </a:avLst>
          </a:prstGeom>
          <a:solidFill>
            <a:srgbClr val="006096"/>
          </a:solidFill>
          <a:ln>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t" anchorCtr="0" compatLnSpc="1"/>
          <a:lstStyle/>
          <a:p>
            <a:pPr marL="0" marR="0" indent="0" algn="ctr" defTabSz="914400" rtl="0" eaLnBrk="0" fontAlgn="base" latinLnBrk="0" hangingPunct="0">
              <a:lnSpc>
                <a:spcPct val="100000"/>
              </a:lnSpc>
              <a:spcBef>
                <a:spcPct val="0"/>
              </a:spcBef>
              <a:spcAft>
                <a:spcPct val="0"/>
              </a:spcAft>
              <a:buClrTx/>
              <a:buSzTx/>
              <a:buFontTx/>
              <a:buNone/>
            </a:pPr>
            <a:endParaRPr lang="zh-CN" altLang="en-US" sz="2800" dirty="0">
              <a:solidFill>
                <a:schemeClr val="bg1"/>
              </a:solidFill>
              <a:ea typeface="MS PGothic" panose="020B0600070205080204" charset="-128"/>
            </a:endParaRPr>
          </a:p>
        </p:txBody>
      </p:sp>
      <p:sp>
        <p:nvSpPr>
          <p:cNvPr id="12" name="文本框 11"/>
          <p:cNvSpPr txBox="1"/>
          <p:nvPr/>
        </p:nvSpPr>
        <p:spPr>
          <a:xfrm>
            <a:off x="433164" y="260781"/>
            <a:ext cx="2294313" cy="461665"/>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pPr>
            <a:r>
              <a:rPr lang="en-US" altLang="zh-CN" b="1" dirty="0">
                <a:solidFill>
                  <a:schemeClr val="bg1"/>
                </a:solidFill>
                <a:latin typeface="+mn-lt"/>
              </a:rPr>
              <a:t>Assignment</a:t>
            </a:r>
            <a:endParaRPr lang="zh-CN" altLang="en-US" b="1" dirty="0">
              <a:solidFill>
                <a:schemeClr val="bg1"/>
              </a:solidFill>
              <a:latin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504092" y="320674"/>
            <a:ext cx="11066780" cy="1143000"/>
          </a:xfrm>
        </p:spPr>
        <p:txBody>
          <a:bodyPr/>
          <a:lstStyle/>
          <a:p>
            <a:r>
              <a:rPr lang="en-US" dirty="0"/>
              <a:t>Roll call of Entities for P2938</a:t>
            </a:r>
          </a:p>
        </p:txBody>
      </p:sp>
      <p:sp>
        <p:nvSpPr>
          <p:cNvPr id="7" name="Slide Number Placeholder 6"/>
          <p:cNvSpPr>
            <a:spLocks noGrp="1"/>
          </p:cNvSpPr>
          <p:nvPr>
            <p:ph type="sldNum" sz="quarter" idx="11"/>
          </p:nvPr>
        </p:nvSpPr>
        <p:spPr/>
        <p:txBody>
          <a:bodyPr/>
          <a:lstStyle/>
          <a:p>
            <a:pPr>
              <a:defRPr/>
            </a:pPr>
            <a:fld id="{F8F618D0-2B88-4E97-8789-513F0398ECBB}" type="slidenum">
              <a:rPr lang="en-US" smtClean="0"/>
              <a:t>5</a:t>
            </a:fld>
            <a:endParaRPr lang="en-US" dirty="0"/>
          </a:p>
        </p:txBody>
      </p:sp>
      <p:sp>
        <p:nvSpPr>
          <p:cNvPr id="100" name="文本框 99"/>
          <p:cNvSpPr txBox="1"/>
          <p:nvPr/>
        </p:nvSpPr>
        <p:spPr>
          <a:xfrm>
            <a:off x="1223889" y="2110819"/>
            <a:ext cx="10968111" cy="1964512"/>
          </a:xfrm>
          <a:prstGeom prst="rect">
            <a:avLst/>
          </a:prstGeom>
          <a:noFill/>
          <a:ln w="9525">
            <a:noFill/>
          </a:ln>
        </p:spPr>
        <p:txBody>
          <a:bodyPr wrap="square">
            <a:spAutoFit/>
          </a:bodyPr>
          <a:lstStyle/>
          <a:p>
            <a:pPr marL="342900" indent="-342900">
              <a:lnSpc>
                <a:spcPct val="150000"/>
              </a:lnSpc>
              <a:buAutoNum type="arabicPeriod"/>
            </a:pPr>
            <a:r>
              <a:rPr lang="en-US" sz="2800" b="0" dirty="0">
                <a:solidFill>
                  <a:srgbClr val="333333"/>
                </a:solidFill>
                <a:latin typeface="Calibri" panose="020F0502020204030204" pitchFamily="34" charset="0"/>
                <a:ea typeface="宋体" panose="02010600030101010101" pitchFamily="2" charset="-122"/>
              </a:rPr>
              <a:t>Xi'an </a:t>
            </a:r>
            <a:r>
              <a:rPr lang="en-US" sz="2800" b="0" dirty="0" err="1">
                <a:solidFill>
                  <a:srgbClr val="333333"/>
                </a:solidFill>
                <a:latin typeface="Calibri" panose="020F0502020204030204" pitchFamily="34" charset="0"/>
                <a:ea typeface="宋体" panose="02010600030101010101" pitchFamily="2" charset="-122"/>
              </a:rPr>
              <a:t>Boyu</a:t>
            </a:r>
            <a:r>
              <a:rPr lang="en-US" sz="2800" b="0" dirty="0">
                <a:solidFill>
                  <a:srgbClr val="333333"/>
                </a:solidFill>
                <a:latin typeface="Calibri" panose="020F0502020204030204" pitchFamily="34" charset="0"/>
                <a:ea typeface="宋体" panose="02010600030101010101" pitchFamily="2" charset="-122"/>
              </a:rPr>
              <a:t> Electric </a:t>
            </a:r>
            <a:r>
              <a:rPr lang="en-US" sz="2800" b="0" dirty="0" err="1">
                <a:solidFill>
                  <a:srgbClr val="333333"/>
                </a:solidFill>
                <a:latin typeface="Calibri" panose="020F0502020204030204" pitchFamily="34" charset="0"/>
                <a:ea typeface="宋体" panose="02010600030101010101" pitchFamily="2" charset="-122"/>
              </a:rPr>
              <a:t>Co.,Ltd</a:t>
            </a:r>
            <a:r>
              <a:rPr lang="en-US" sz="2800" b="0" dirty="0">
                <a:solidFill>
                  <a:srgbClr val="333333"/>
                </a:solidFill>
                <a:latin typeface="Calibri" panose="020F0502020204030204" pitchFamily="34" charset="0"/>
                <a:ea typeface="宋体" panose="02010600030101010101" pitchFamily="2" charset="-122"/>
              </a:rPr>
              <a:t>. ( </a:t>
            </a:r>
            <a:r>
              <a:rPr lang="en-US" sz="2800" b="0" dirty="0" err="1">
                <a:solidFill>
                  <a:srgbClr val="333333"/>
                </a:solidFill>
                <a:latin typeface="Calibri" panose="020F0502020204030204" pitchFamily="34" charset="0"/>
                <a:ea typeface="宋体" panose="02010600030101010101" pitchFamily="2" charset="-122"/>
              </a:rPr>
              <a:t>Junchen</a:t>
            </a:r>
            <a:r>
              <a:rPr lang="en-US" sz="2800" b="0" dirty="0">
                <a:solidFill>
                  <a:srgbClr val="333333"/>
                </a:solidFill>
                <a:latin typeface="Calibri" panose="020F0502020204030204" pitchFamily="34" charset="0"/>
                <a:ea typeface="宋体" panose="02010600030101010101" pitchFamily="2" charset="-122"/>
              </a:rPr>
              <a:t> Liu)</a:t>
            </a:r>
          </a:p>
          <a:p>
            <a:pPr marL="342900" indent="-342900">
              <a:lnSpc>
                <a:spcPct val="150000"/>
              </a:lnSpc>
              <a:buFontTx/>
              <a:buAutoNum type="arabicPeriod"/>
            </a:pPr>
            <a:r>
              <a:rPr lang="en-US" sz="2800" b="0" dirty="0">
                <a:solidFill>
                  <a:srgbClr val="333333"/>
                </a:solidFill>
                <a:latin typeface="Calibri" panose="020F0502020204030204" pitchFamily="34" charset="0"/>
                <a:ea typeface="宋体" panose="02010600030101010101" pitchFamily="2" charset="-122"/>
              </a:rPr>
              <a:t>Wuhan university </a:t>
            </a:r>
            <a:r>
              <a:rPr lang="en-US" altLang="zh-CN" sz="2800" b="0" dirty="0">
                <a:solidFill>
                  <a:srgbClr val="333333"/>
                </a:solidFill>
                <a:latin typeface="Calibri" panose="020F0502020204030204" pitchFamily="34" charset="0"/>
                <a:ea typeface="宋体" panose="02010600030101010101" pitchFamily="2" charset="-122"/>
              </a:rPr>
              <a:t>( </a:t>
            </a:r>
            <a:r>
              <a:rPr lang="en-US" altLang="zh-CN" sz="2800" b="0" dirty="0" err="1">
                <a:solidFill>
                  <a:srgbClr val="333333"/>
                </a:solidFill>
                <a:latin typeface="Calibri" panose="020F0502020204030204" pitchFamily="34" charset="0"/>
                <a:ea typeface="宋体" panose="02010600030101010101" pitchFamily="2" charset="-122"/>
              </a:rPr>
              <a:t>Jianjun</a:t>
            </a:r>
            <a:r>
              <a:rPr lang="en-US" altLang="zh-CN" sz="2800" b="0" dirty="0">
                <a:solidFill>
                  <a:srgbClr val="333333"/>
                </a:solidFill>
                <a:latin typeface="Calibri" panose="020F0502020204030204" pitchFamily="34" charset="0"/>
                <a:ea typeface="宋体" panose="02010600030101010101" pitchFamily="2" charset="-122"/>
              </a:rPr>
              <a:t> Sun)</a:t>
            </a:r>
          </a:p>
          <a:p>
            <a:pPr marL="342900" indent="-342900">
              <a:lnSpc>
                <a:spcPct val="150000"/>
              </a:lnSpc>
              <a:buFontTx/>
              <a:buAutoNum type="arabicPeriod"/>
            </a:pPr>
            <a:r>
              <a:rPr lang="en-US" sz="2800" dirty="0">
                <a:solidFill>
                  <a:srgbClr val="333333"/>
                </a:solidFill>
                <a:latin typeface="Calibri" panose="020F0502020204030204" pitchFamily="34" charset="0"/>
                <a:ea typeface="宋体" panose="02010600030101010101" pitchFamily="2" charset="-122"/>
              </a:rPr>
              <a:t>F</a:t>
            </a:r>
            <a:r>
              <a:rPr lang="en-US" altLang="zh-CN" sz="2800" dirty="0">
                <a:solidFill>
                  <a:srgbClr val="333333"/>
                </a:solidFill>
                <a:latin typeface="Calibri" panose="020F0502020204030204" pitchFamily="34" charset="0"/>
                <a:ea typeface="宋体" panose="02010600030101010101" pitchFamily="2" charset="-122"/>
              </a:rPr>
              <a:t>uzhou university(Yi Zhang)</a:t>
            </a:r>
            <a:endParaRPr lang="en-US" sz="2800" b="0" dirty="0">
              <a:solidFill>
                <a:srgbClr val="333333"/>
              </a:solidFill>
              <a:latin typeface="Calibri" panose="020F0502020204030204" pitchFamily="34" charset="0"/>
              <a:ea typeface="宋体" panose="02010600030101010101" pitchFamily="2" charset="-122"/>
            </a:endParaRPr>
          </a:p>
        </p:txBody>
      </p:sp>
      <p:sp>
        <p:nvSpPr>
          <p:cNvPr id="8" name="文本框 7">
            <a:extLst>
              <a:ext uri="{FF2B5EF4-FFF2-40B4-BE49-F238E27FC236}">
                <a16:creationId xmlns:a16="http://schemas.microsoft.com/office/drawing/2014/main" id="{2CBDC2D9-8893-459C-B657-BE3DE45441F3}"/>
              </a:ext>
            </a:extLst>
          </p:cNvPr>
          <p:cNvSpPr txBox="1"/>
          <p:nvPr/>
        </p:nvSpPr>
        <p:spPr>
          <a:xfrm>
            <a:off x="1298916" y="1463674"/>
            <a:ext cx="6096000" cy="461665"/>
          </a:xfrm>
          <a:prstGeom prst="rect">
            <a:avLst/>
          </a:prstGeom>
          <a:noFill/>
        </p:spPr>
        <p:txBody>
          <a:bodyPr wrap="square">
            <a:spAutoFit/>
          </a:bodyPr>
          <a:lstStyle/>
          <a:p>
            <a:r>
              <a:rPr kumimoji="0" lang="en-US" altLang="zh-CN" b="1" i="0" u="none" strike="noStrike" kern="0" cap="none" spc="0" normalizeH="0" baseline="0" noProof="0" dirty="0">
                <a:ln>
                  <a:noFill/>
                </a:ln>
                <a:effectLst/>
                <a:uLnTx/>
                <a:uFillTx/>
                <a:latin typeface="Verdana"/>
                <a:ea typeface="MS PGothic" panose="020B0600070205080204" charset="-128"/>
              </a:rPr>
              <a:t>Observers</a:t>
            </a:r>
            <a:endParaRPr lang="zh-CN" altLang="en-US" sz="1800" dirty="0"/>
          </a:p>
        </p:txBody>
      </p:sp>
    </p:spTree>
    <p:extLst>
      <p:ext uri="{BB962C8B-B14F-4D97-AF65-F5344CB8AC3E}">
        <p14:creationId xmlns:p14="http://schemas.microsoft.com/office/powerpoint/2010/main" val="25644381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914400" y="1554480"/>
            <a:ext cx="10363200" cy="4114800"/>
          </a:xfrm>
        </p:spPr>
        <p:txBody>
          <a:bodyPr/>
          <a:lstStyle/>
          <a:p>
            <a:pPr lvl="0" fontAlgn="ctr"/>
            <a:r>
              <a:rPr lang="en-US" dirty="0"/>
              <a:t>Introductions of standard background and outline</a:t>
            </a:r>
          </a:p>
          <a:p>
            <a:pPr lvl="1" fontAlgn="ctr"/>
            <a:r>
              <a:rPr lang="en-US" altLang="zh-CN" dirty="0"/>
              <a:t>Overview of approved Project Authorization Request </a:t>
            </a:r>
          </a:p>
          <a:p>
            <a:pPr lvl="1" fontAlgn="ctr"/>
            <a:r>
              <a:rPr lang="en-US" altLang="zh-CN" dirty="0"/>
              <a:t>Technical scope introduction</a:t>
            </a:r>
          </a:p>
          <a:p>
            <a:pPr lvl="1" fontAlgn="ctr"/>
            <a:r>
              <a:rPr lang="en-US" altLang="zh-CN" dirty="0"/>
              <a:t>Discussion of tentative timeline of P2938</a:t>
            </a:r>
            <a:endParaRPr lang="en-US" dirty="0"/>
          </a:p>
          <a:p>
            <a:pPr fontAlgn="ctr"/>
            <a:r>
              <a:rPr lang="de-DE" altLang="zh-CN" dirty="0"/>
              <a:t>T</a:t>
            </a:r>
            <a:r>
              <a:rPr lang="en-US" altLang="zh-CN" dirty="0" err="1"/>
              <a:t>echnique</a:t>
            </a:r>
            <a:r>
              <a:rPr lang="en-US" altLang="zh-CN" dirty="0"/>
              <a:t> </a:t>
            </a:r>
            <a:r>
              <a:rPr lang="de-DE" altLang="zh-CN" dirty="0"/>
              <a:t>Discussion </a:t>
            </a:r>
          </a:p>
          <a:p>
            <a:pPr lvl="1" fontAlgn="ctr"/>
            <a:r>
              <a:rPr lang="en-US" altLang="zh-CN" dirty="0"/>
              <a:t>Main structure of P2938</a:t>
            </a:r>
          </a:p>
          <a:p>
            <a:pPr lvl="1" fontAlgn="ctr"/>
            <a:r>
              <a:rPr lang="en-US" altLang="zh-CN" dirty="0"/>
              <a:t>The organization of P2938</a:t>
            </a:r>
          </a:p>
          <a:p>
            <a:pPr lvl="0" fontAlgn="ctr"/>
            <a:r>
              <a:rPr lang="en-US" dirty="0">
                <a:solidFill>
                  <a:srgbClr val="FF0000"/>
                </a:solidFill>
              </a:rPr>
              <a:t>Next steps/ </a:t>
            </a:r>
            <a:r>
              <a:rPr lang="en-US" altLang="zh-CN" dirty="0">
                <a:solidFill>
                  <a:srgbClr val="FF0000"/>
                </a:solidFill>
              </a:rPr>
              <a:t>web or </a:t>
            </a:r>
            <a:r>
              <a:rPr lang="en-US" dirty="0">
                <a:solidFill>
                  <a:srgbClr val="FF0000"/>
                </a:solidFill>
              </a:rPr>
              <a:t>in-person meeting</a:t>
            </a:r>
          </a:p>
          <a:p>
            <a:pPr lvl="0" fontAlgn="ctr"/>
            <a:r>
              <a:rPr lang="en-US" dirty="0"/>
              <a:t>Adjournment</a:t>
            </a:r>
          </a:p>
          <a:p>
            <a:endParaRPr lang="en-US" dirty="0"/>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50</a:t>
            </a:fld>
            <a:endParaRPr lang="en-US" dirty="0"/>
          </a:p>
        </p:txBody>
      </p:sp>
    </p:spTree>
    <p:extLst>
      <p:ext uri="{BB962C8B-B14F-4D97-AF65-F5344CB8AC3E}">
        <p14:creationId xmlns:p14="http://schemas.microsoft.com/office/powerpoint/2010/main" val="2855513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ctr"/>
            <a:r>
              <a:rPr lang="en-US" dirty="0"/>
              <a:t>Next steps/ in-person or web meeting in March</a:t>
            </a:r>
          </a:p>
        </p:txBody>
      </p:sp>
      <p:sp>
        <p:nvSpPr>
          <p:cNvPr id="3" name="Content Placeholder 2"/>
          <p:cNvSpPr>
            <a:spLocks noGrp="1"/>
          </p:cNvSpPr>
          <p:nvPr>
            <p:ph idx="1"/>
          </p:nvPr>
        </p:nvSpPr>
        <p:spPr>
          <a:xfrm>
            <a:off x="914400" y="1981200"/>
            <a:ext cx="10566400" cy="4114800"/>
          </a:xfrm>
        </p:spPr>
        <p:txBody>
          <a:bodyPr/>
          <a:lstStyle/>
          <a:p>
            <a:pPr marL="0" indent="0">
              <a:buNone/>
            </a:pPr>
            <a:r>
              <a:rPr lang="en-US" b="1" dirty="0"/>
              <a:t>IEEE P2928 WG Meeting: Monday Morning, March 12, 2021</a:t>
            </a:r>
          </a:p>
          <a:p>
            <a:pPr marL="0" indent="0">
              <a:buNone/>
            </a:pPr>
            <a:endParaRPr lang="en-US" sz="2400" dirty="0"/>
          </a:p>
          <a:p>
            <a:pPr lvl="0" fontAlgn="ctr">
              <a:buClr>
                <a:srgbClr val="808080"/>
              </a:buClr>
            </a:pPr>
            <a:r>
              <a:rPr lang="en-US" sz="2400" dirty="0"/>
              <a:t>Goals</a:t>
            </a:r>
          </a:p>
          <a:p>
            <a:pPr lvl="1" fontAlgn="ctr">
              <a:buClr>
                <a:srgbClr val="808080"/>
              </a:buClr>
            </a:pPr>
            <a:r>
              <a:rPr lang="en-US" sz="2200" dirty="0"/>
              <a:t>P</a:t>
            </a:r>
            <a:r>
              <a:rPr lang="en-US" altLang="zh-CN" sz="2200" dirty="0"/>
              <a:t>rogress of P2938 draft and sub-working group</a:t>
            </a:r>
            <a:endParaRPr lang="en-US" sz="2200" dirty="0"/>
          </a:p>
          <a:p>
            <a:pPr lvl="1" fontAlgn="ctr">
              <a:buClr>
                <a:srgbClr val="808080"/>
              </a:buClr>
            </a:pPr>
            <a:r>
              <a:rPr lang="en-US" sz="2200" dirty="0"/>
              <a:t>T</a:t>
            </a:r>
            <a:r>
              <a:rPr lang="en-US" altLang="zh-CN" sz="2200" dirty="0"/>
              <a:t>echnique discussion</a:t>
            </a:r>
            <a:endParaRPr lang="en-US" sz="2200" dirty="0"/>
          </a:p>
          <a:p>
            <a:pPr lvl="1" fontAlgn="ctr">
              <a:buClr>
                <a:srgbClr val="808080"/>
              </a:buClr>
            </a:pPr>
            <a:r>
              <a:rPr lang="en-US" sz="2200" dirty="0"/>
              <a:t>Vote for approving of redline working document 1.0</a:t>
            </a:r>
          </a:p>
          <a:p>
            <a:pPr lvl="1" fontAlgn="ctr">
              <a:buClr>
                <a:srgbClr val="808080"/>
              </a:buClr>
            </a:pPr>
            <a:r>
              <a:rPr lang="en-US" sz="2200" dirty="0"/>
              <a:t>Next working group meeting plan</a:t>
            </a:r>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51</a:t>
            </a:fld>
            <a:endParaRPr lang="en-US"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Contacts</a:t>
            </a:r>
          </a:p>
        </p:txBody>
      </p:sp>
      <p:sp>
        <p:nvSpPr>
          <p:cNvPr id="3" name="Text Placeholder 2"/>
          <p:cNvSpPr>
            <a:spLocks noGrp="1"/>
          </p:cNvSpPr>
          <p:nvPr>
            <p:ph type="body" idx="1"/>
          </p:nvPr>
        </p:nvSpPr>
        <p:spPr/>
        <p:txBody>
          <a:bodyPr/>
          <a:lstStyle/>
          <a:p>
            <a:r>
              <a:rPr lang="en-US" dirty="0"/>
              <a:t>IEEE P2</a:t>
            </a:r>
            <a:r>
              <a:rPr lang="en-US" altLang="zh-CN" dirty="0"/>
              <a:t>938</a:t>
            </a:r>
            <a:endParaRPr lang="en-US" dirty="0"/>
          </a:p>
        </p:txBody>
      </p:sp>
      <p:sp>
        <p:nvSpPr>
          <p:cNvPr id="4" name="Content Placeholder 3"/>
          <p:cNvSpPr>
            <a:spLocks noGrp="1"/>
          </p:cNvSpPr>
          <p:nvPr>
            <p:ph sz="half" idx="2"/>
          </p:nvPr>
        </p:nvSpPr>
        <p:spPr/>
        <p:txBody>
          <a:bodyPr/>
          <a:lstStyle/>
          <a:p>
            <a:r>
              <a:rPr lang="nb-NO" dirty="0"/>
              <a:t>P</a:t>
            </a:r>
            <a:r>
              <a:rPr lang="en-US" altLang="zh-CN" dirty="0"/>
              <a:t>an Hu</a:t>
            </a:r>
          </a:p>
          <a:p>
            <a:pPr marL="0" indent="0">
              <a:buNone/>
            </a:pPr>
            <a:r>
              <a:rPr lang="en-US" dirty="0"/>
              <a:t>  </a:t>
            </a:r>
            <a:r>
              <a:rPr lang="nb-NO" dirty="0"/>
              <a:t> </a:t>
            </a:r>
            <a:r>
              <a:rPr lang="en-US" altLang="zh-CN" dirty="0" err="1">
                <a:hlinkClick r:id="rId2"/>
              </a:rPr>
              <a:t>hupaninwh</a:t>
            </a:r>
            <a:r>
              <a:rPr lang="nb-NO" dirty="0">
                <a:hlinkClick r:id="rId2"/>
              </a:rPr>
              <a:t>@whu.edu.cn</a:t>
            </a:r>
            <a:r>
              <a:rPr lang="nb-NO" dirty="0"/>
              <a:t> </a:t>
            </a:r>
          </a:p>
          <a:p>
            <a:pPr marL="0" indent="0">
              <a:buNone/>
            </a:pPr>
            <a:endParaRPr lang="nb-NO" dirty="0"/>
          </a:p>
          <a:p>
            <a:r>
              <a:rPr lang="en-US" altLang="zh-CN" dirty="0"/>
              <a:t>Ying Wang</a:t>
            </a:r>
          </a:p>
          <a:p>
            <a:pPr marL="0" indent="0">
              <a:buNone/>
            </a:pPr>
            <a:r>
              <a:rPr lang="en-US" altLang="zh-CN" dirty="0"/>
              <a:t>  </a:t>
            </a:r>
            <a:r>
              <a:rPr lang="nb-NO" altLang="zh-CN" dirty="0"/>
              <a:t> </a:t>
            </a:r>
            <a:r>
              <a:rPr lang="en-US" altLang="zh-CN" dirty="0">
                <a:hlinkClick r:id="rId2"/>
              </a:rPr>
              <a:t>769429505</a:t>
            </a:r>
            <a:r>
              <a:rPr lang="nb-NO" altLang="zh-CN" dirty="0">
                <a:hlinkClick r:id="rId2"/>
              </a:rPr>
              <a:t>@qq.com</a:t>
            </a:r>
            <a:r>
              <a:rPr lang="nb-NO" altLang="zh-CN" dirty="0"/>
              <a:t> </a:t>
            </a:r>
          </a:p>
          <a:p>
            <a:pPr marL="0" indent="0">
              <a:buNone/>
            </a:pPr>
            <a:endParaRPr lang="nb-NO" dirty="0"/>
          </a:p>
          <a:p>
            <a:r>
              <a:rPr lang="en-US" altLang="zh-CN" dirty="0" err="1"/>
              <a:t>Zengrui</a:t>
            </a:r>
            <a:r>
              <a:rPr lang="en-US" altLang="zh-CN" dirty="0"/>
              <a:t> Huang</a:t>
            </a:r>
          </a:p>
          <a:p>
            <a:pPr marL="0" indent="0">
              <a:buNone/>
            </a:pPr>
            <a:r>
              <a:rPr lang="en-US" altLang="zh-CN" dirty="0"/>
              <a:t>  </a:t>
            </a:r>
            <a:r>
              <a:rPr lang="nb-NO" altLang="zh-CN" dirty="0"/>
              <a:t> </a:t>
            </a:r>
            <a:r>
              <a:rPr lang="en-US" altLang="zh-CN" dirty="0">
                <a:hlinkClick r:id="rId2"/>
              </a:rPr>
              <a:t>806129254</a:t>
            </a:r>
            <a:r>
              <a:rPr lang="nb-NO" altLang="zh-CN" dirty="0">
                <a:hlinkClick r:id="rId2"/>
              </a:rPr>
              <a:t>@qq.com.cn</a:t>
            </a:r>
            <a:r>
              <a:rPr lang="nb-NO" altLang="zh-CN" dirty="0"/>
              <a:t> </a:t>
            </a:r>
          </a:p>
          <a:p>
            <a:pPr marL="0" indent="0">
              <a:buNone/>
            </a:pPr>
            <a:endParaRPr lang="nb-NO" dirty="0"/>
          </a:p>
        </p:txBody>
      </p:sp>
      <p:sp>
        <p:nvSpPr>
          <p:cNvPr id="7" name="Slide Number Placeholder 6"/>
          <p:cNvSpPr>
            <a:spLocks noGrp="1"/>
          </p:cNvSpPr>
          <p:nvPr>
            <p:ph type="sldNum" sz="quarter" idx="11"/>
          </p:nvPr>
        </p:nvSpPr>
        <p:spPr/>
        <p:txBody>
          <a:bodyPr/>
          <a:lstStyle/>
          <a:p>
            <a:pPr>
              <a:defRPr/>
            </a:pPr>
            <a:fld id="{F8F618D0-2B88-4E97-8789-513F0398ECBB}" type="slidenum">
              <a:rPr lang="en-US" smtClean="0"/>
              <a:t>52</a:t>
            </a:fld>
            <a:endParaRPr lang="en-US" dirty="0"/>
          </a:p>
        </p:txBody>
      </p:sp>
      <p:sp>
        <p:nvSpPr>
          <p:cNvPr id="11" name="内容占位符 10">
            <a:extLst>
              <a:ext uri="{FF2B5EF4-FFF2-40B4-BE49-F238E27FC236}">
                <a16:creationId xmlns:a16="http://schemas.microsoft.com/office/drawing/2014/main" id="{13CA74AB-7168-4BFF-BC33-FE16F8D3D02D}"/>
              </a:ext>
            </a:extLst>
          </p:cNvPr>
          <p:cNvSpPr>
            <a:spLocks noGrp="1"/>
          </p:cNvSpPr>
          <p:nvPr>
            <p:ph sz="quarter" idx="4"/>
          </p:nvPr>
        </p:nvSpPr>
        <p:spPr/>
        <p:txBody>
          <a:bodyPr/>
          <a:lstStyle/>
          <a:p>
            <a:endParaRPr lang="zh-CN" alt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a:xfrm>
            <a:off x="914400" y="1554480"/>
            <a:ext cx="10363200" cy="4114800"/>
          </a:xfrm>
        </p:spPr>
        <p:txBody>
          <a:bodyPr/>
          <a:lstStyle/>
          <a:p>
            <a:pPr lvl="0" fontAlgn="ctr"/>
            <a:r>
              <a:rPr lang="en-US" dirty="0"/>
              <a:t>Introductions of standard background and outline</a:t>
            </a:r>
          </a:p>
          <a:p>
            <a:pPr lvl="1" fontAlgn="ctr"/>
            <a:r>
              <a:rPr lang="en-US" altLang="zh-CN" dirty="0"/>
              <a:t>Overview of approved Project Authorization Request </a:t>
            </a:r>
          </a:p>
          <a:p>
            <a:pPr lvl="1" fontAlgn="ctr"/>
            <a:r>
              <a:rPr lang="en-US" altLang="zh-CN" dirty="0"/>
              <a:t>Technical scope introduction</a:t>
            </a:r>
          </a:p>
          <a:p>
            <a:pPr lvl="1" fontAlgn="ctr"/>
            <a:r>
              <a:rPr lang="en-US" altLang="zh-CN" dirty="0"/>
              <a:t>Discussion of tentative timeline of P2938</a:t>
            </a:r>
            <a:endParaRPr lang="en-US" dirty="0"/>
          </a:p>
          <a:p>
            <a:pPr fontAlgn="ctr"/>
            <a:r>
              <a:rPr lang="de-DE" altLang="zh-CN" dirty="0"/>
              <a:t>T</a:t>
            </a:r>
            <a:r>
              <a:rPr lang="en-US" altLang="zh-CN" dirty="0" err="1"/>
              <a:t>echnique</a:t>
            </a:r>
            <a:r>
              <a:rPr lang="en-US" altLang="zh-CN" dirty="0"/>
              <a:t> </a:t>
            </a:r>
            <a:r>
              <a:rPr lang="de-DE" altLang="zh-CN" dirty="0"/>
              <a:t>Discussion </a:t>
            </a:r>
          </a:p>
          <a:p>
            <a:pPr lvl="1" fontAlgn="ctr"/>
            <a:r>
              <a:rPr lang="en-US" altLang="zh-CN" dirty="0"/>
              <a:t>Main structure of P2938</a:t>
            </a:r>
          </a:p>
          <a:p>
            <a:pPr lvl="1" fontAlgn="ctr"/>
            <a:r>
              <a:rPr lang="en-US" altLang="zh-CN" dirty="0"/>
              <a:t>The organization of P2938</a:t>
            </a:r>
          </a:p>
          <a:p>
            <a:pPr lvl="0" fontAlgn="ctr"/>
            <a:r>
              <a:rPr lang="en-US" dirty="0"/>
              <a:t>Next steps/ </a:t>
            </a:r>
            <a:r>
              <a:rPr lang="en-US" altLang="zh-CN" dirty="0"/>
              <a:t>web or </a:t>
            </a:r>
            <a:r>
              <a:rPr lang="en-US" dirty="0"/>
              <a:t>in-person meeting</a:t>
            </a:r>
          </a:p>
          <a:p>
            <a:pPr lvl="0" fontAlgn="ctr"/>
            <a:r>
              <a:rPr lang="en-US" dirty="0">
                <a:solidFill>
                  <a:srgbClr val="FF0000"/>
                </a:solidFill>
              </a:rPr>
              <a:t>Adjournment</a:t>
            </a:r>
          </a:p>
          <a:p>
            <a:endParaRPr lang="en-US" dirty="0"/>
          </a:p>
        </p:txBody>
      </p:sp>
      <p:sp>
        <p:nvSpPr>
          <p:cNvPr id="4" name="Slide Number Placeholder 3"/>
          <p:cNvSpPr>
            <a:spLocks noGrp="1"/>
          </p:cNvSpPr>
          <p:nvPr>
            <p:ph type="sldNum" sz="quarter" idx="11"/>
          </p:nvPr>
        </p:nvSpPr>
        <p:spPr/>
        <p:txBody>
          <a:bodyPr/>
          <a:lstStyle/>
          <a:p>
            <a:pPr>
              <a:defRPr/>
            </a:pPr>
            <a:fld id="{A5B1E9C8-DB28-4CE8-909B-C1EAE1CB45AD}" type="slidenum">
              <a:rPr lang="en-US" smtClean="0"/>
              <a:t>53</a:t>
            </a:fld>
            <a:endParaRPr lang="en-US" dirty="0"/>
          </a:p>
        </p:txBody>
      </p:sp>
    </p:spTree>
    <p:extLst>
      <p:ext uri="{BB962C8B-B14F-4D97-AF65-F5344CB8AC3E}">
        <p14:creationId xmlns:p14="http://schemas.microsoft.com/office/powerpoint/2010/main" val="42478647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1"/>
          </p:nvPr>
        </p:nvSpPr>
        <p:spPr/>
        <p:txBody>
          <a:bodyPr/>
          <a:lstStyle/>
          <a:p>
            <a:pPr>
              <a:defRPr/>
            </a:pPr>
            <a:fld id="{F8F618D0-2B88-4E97-8789-513F0398ECBB}" type="slidenum">
              <a:rPr lang="en-US"/>
              <a:t>54</a:t>
            </a:fld>
            <a:endParaRPr lang="en-US" dirty="0"/>
          </a:p>
        </p:txBody>
      </p:sp>
      <p:sp>
        <p:nvSpPr>
          <p:cNvPr id="8" name="Title 1"/>
          <p:cNvSpPr>
            <a:spLocks noGrp="1"/>
          </p:cNvSpPr>
          <p:nvPr>
            <p:ph type="title"/>
          </p:nvPr>
        </p:nvSpPr>
        <p:spPr>
          <a:xfrm>
            <a:off x="4076700" y="2522855"/>
            <a:ext cx="4876800" cy="1498600"/>
          </a:xfrm>
        </p:spPr>
        <p:txBody>
          <a:bodyPr/>
          <a:lstStyle/>
          <a:p>
            <a:r>
              <a:rPr lang="en-US" sz="6600" dirty="0"/>
              <a:t>Thanks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灯片编号占位符 6"/>
          <p:cNvSpPr>
            <a:spLocks noGrp="1"/>
          </p:cNvSpPr>
          <p:nvPr>
            <p:ph type="sldNum" sz="quarter" idx="11"/>
          </p:nvPr>
        </p:nvSpPr>
        <p:spPr/>
        <p:txBody>
          <a:bodyPr/>
          <a:lstStyle/>
          <a:p>
            <a:pPr>
              <a:defRPr/>
            </a:pPr>
            <a:fld id="{F8F618D0-2B88-4E97-8789-513F0398ECBB}" type="slidenum">
              <a:rPr lang="en-US"/>
              <a:t>55</a:t>
            </a:fld>
            <a:endParaRPr lang="en-US" dirty="0"/>
          </a:p>
        </p:txBody>
      </p:sp>
      <p:sp>
        <p:nvSpPr>
          <p:cNvPr id="8" name="Title 1"/>
          <p:cNvSpPr>
            <a:spLocks noGrp="1"/>
          </p:cNvSpPr>
          <p:nvPr>
            <p:ph type="title"/>
          </p:nvPr>
        </p:nvSpPr>
        <p:spPr>
          <a:xfrm>
            <a:off x="124690" y="1930400"/>
            <a:ext cx="11942619" cy="1498600"/>
          </a:xfrm>
        </p:spPr>
        <p:txBody>
          <a:bodyPr/>
          <a:lstStyle/>
          <a:p>
            <a:pPr algn="ctr"/>
            <a:r>
              <a:rPr lang="zh-CN" altLang="en-US" sz="5400" dirty="0">
                <a:latin typeface="微软雅黑" panose="020B0503020204020204" pitchFamily="34" charset="-122"/>
                <a:ea typeface="微软雅黑" panose="020B0503020204020204" pitchFamily="34" charset="-122"/>
              </a:rPr>
              <a:t>“跨省内河流域港口岸电智能化平台接入运营关键技术研究及示范应用”</a:t>
            </a:r>
            <a:br>
              <a:rPr lang="en-US" altLang="zh-CN" sz="5400" dirty="0">
                <a:latin typeface="微软雅黑" panose="020B0503020204020204" pitchFamily="34" charset="-122"/>
                <a:ea typeface="微软雅黑" panose="020B0503020204020204" pitchFamily="34" charset="-122"/>
              </a:rPr>
            </a:br>
            <a:r>
              <a:rPr lang="zh-CN" altLang="en-US" sz="5400" dirty="0">
                <a:latin typeface="微软雅黑" panose="020B0503020204020204" pitchFamily="34" charset="-122"/>
                <a:ea typeface="微软雅黑" panose="020B0503020204020204" pitchFamily="34" charset="-122"/>
              </a:rPr>
              <a:t>项目年终督导会</a:t>
            </a:r>
            <a:endParaRPr lang="en-US" sz="5400" dirty="0">
              <a:latin typeface="微软雅黑" panose="020B0503020204020204" pitchFamily="34" charset="-122"/>
              <a:ea typeface="微软雅黑" panose="020B0503020204020204" pitchFamily="34" charset="-122"/>
            </a:endParaRPr>
          </a:p>
        </p:txBody>
      </p:sp>
      <p:sp>
        <p:nvSpPr>
          <p:cNvPr id="2" name="矩形 1">
            <a:extLst>
              <a:ext uri="{FF2B5EF4-FFF2-40B4-BE49-F238E27FC236}">
                <a16:creationId xmlns:a16="http://schemas.microsoft.com/office/drawing/2014/main" id="{1B71905F-04C2-4C41-8B75-AFE83471E1A2}"/>
              </a:ext>
            </a:extLst>
          </p:cNvPr>
          <p:cNvSpPr/>
          <p:nvPr/>
        </p:nvSpPr>
        <p:spPr bwMode="auto">
          <a:xfrm>
            <a:off x="10280073" y="5671127"/>
            <a:ext cx="1699491" cy="831273"/>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0" fontAlgn="base" latinLnBrk="0" hangingPunct="0">
              <a:lnSpc>
                <a:spcPct val="100000"/>
              </a:lnSpc>
              <a:spcBef>
                <a:spcPct val="0"/>
              </a:spcBef>
              <a:spcAft>
                <a:spcPct val="0"/>
              </a:spcAft>
              <a:buClrTx/>
              <a:buSzTx/>
              <a:buFontTx/>
              <a:buNone/>
            </a:pPr>
            <a:endParaRPr kumimoji="0" lang="zh-CN" alt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endParaRPr>
          </a:p>
        </p:txBody>
      </p:sp>
    </p:spTree>
    <p:extLst>
      <p:ext uri="{BB962C8B-B14F-4D97-AF65-F5344CB8AC3E}">
        <p14:creationId xmlns:p14="http://schemas.microsoft.com/office/powerpoint/2010/main" val="123520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6</a:t>
            </a:fld>
            <a:endParaRPr lang="en-US" dirty="0"/>
          </a:p>
        </p:txBody>
      </p:sp>
      <p:sp>
        <p:nvSpPr>
          <p:cNvPr id="3" name="标题 2">
            <a:extLst>
              <a:ext uri="{FF2B5EF4-FFF2-40B4-BE49-F238E27FC236}">
                <a16:creationId xmlns:a16="http://schemas.microsoft.com/office/drawing/2014/main" id="{2BE59CFA-2F5D-4F33-94FF-A971E2E0B5F3}"/>
              </a:ext>
            </a:extLst>
          </p:cNvPr>
          <p:cNvSpPr>
            <a:spLocks noGrp="1"/>
          </p:cNvSpPr>
          <p:nvPr>
            <p:ph type="title"/>
          </p:nvPr>
        </p:nvSpPr>
        <p:spPr/>
        <p:txBody>
          <a:bodyPr/>
          <a:lstStyle/>
          <a:p>
            <a:r>
              <a:rPr lang="en-US" altLang="zh-CN" dirty="0"/>
              <a:t>Approval of Experts</a:t>
            </a:r>
            <a:endParaRPr lang="zh-CN" altLang="en-US" dirty="0"/>
          </a:p>
        </p:txBody>
      </p:sp>
      <p:sp>
        <p:nvSpPr>
          <p:cNvPr id="8" name="Rectangle 1">
            <a:extLst>
              <a:ext uri="{FF2B5EF4-FFF2-40B4-BE49-F238E27FC236}">
                <a16:creationId xmlns:a16="http://schemas.microsoft.com/office/drawing/2014/main" id="{7B20C657-CF08-4A05-878A-3312D7B767A8}"/>
              </a:ext>
            </a:extLst>
          </p:cNvPr>
          <p:cNvSpPr>
            <a:spLocks noChangeArrowheads="1"/>
          </p:cNvSpPr>
          <p:nvPr/>
        </p:nvSpPr>
        <p:spPr bwMode="auto">
          <a:xfrm>
            <a:off x="370450" y="1935302"/>
            <a:ext cx="1164804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en-US" altLang="zh-CN" sz="2000" b="1" dirty="0">
                <a:solidFill>
                  <a:schemeClr val="tx1"/>
                </a:solidFill>
                <a:latin typeface="+mn-lt"/>
                <a:ea typeface="MS PGothic" panose="020B0600070205080204" charset="-128"/>
              </a:rPr>
              <a:t>Motion:</a:t>
            </a:r>
          </a:p>
          <a:p>
            <a:pPr eaLnBrk="1" hangingPunct="1"/>
            <a:r>
              <a:rPr lang="en-US" altLang="zh-CN" sz="2000" b="1" dirty="0">
                <a:solidFill>
                  <a:schemeClr val="tx1"/>
                </a:solidFill>
                <a:latin typeface="+mn-lt"/>
                <a:ea typeface="MS PGothic" panose="020B0600070205080204" charset="-128"/>
              </a:rPr>
              <a:t>Approve Mr.</a:t>
            </a:r>
            <a:r>
              <a:rPr lang="zh-CN" altLang="en-US" sz="2000" b="1" dirty="0">
                <a:solidFill>
                  <a:schemeClr val="tx1"/>
                </a:solidFill>
                <a:latin typeface="+mn-lt"/>
                <a:ea typeface="MS PGothic" panose="020B0600070205080204" charset="-128"/>
              </a:rPr>
              <a:t> </a:t>
            </a:r>
            <a:r>
              <a:rPr lang="en-US" altLang="zh-CN" sz="2000" b="1" dirty="0">
                <a:solidFill>
                  <a:schemeClr val="tx1"/>
                </a:solidFill>
                <a:latin typeface="+mn-lt"/>
                <a:ea typeface="MS PGothic" panose="020B0600070205080204" charset="-128"/>
              </a:rPr>
              <a:t>Liu, Mr. Sun and Mr. Zhang as invited experts for P2938.</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Moved: xxx, entity name </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Seconded: xxx, entity name</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(Procedural, required ≥ 50%)</a:t>
            </a:r>
          </a:p>
          <a:p>
            <a:pPr eaLnBrk="1" hangingPunct="1"/>
            <a:endParaRPr lang="en-US" altLang="zh-CN" sz="2000" dirty="0">
              <a:solidFill>
                <a:schemeClr val="tx1"/>
              </a:solidFill>
              <a:latin typeface="+mn-lt"/>
              <a:ea typeface="MS PGothic" panose="020B0600070205080204" charset="-128"/>
            </a:endParaRPr>
          </a:p>
          <a:p>
            <a:pPr eaLnBrk="1" hangingPunct="1"/>
            <a:endParaRPr lang="en-US" altLang="zh-CN" sz="2000" dirty="0">
              <a:solidFill>
                <a:schemeClr val="tx1"/>
              </a:solidFill>
              <a:latin typeface="+mn-lt"/>
              <a:ea typeface="MS PGothic" panose="020B0600070205080204" charset="-128"/>
            </a:endParaRPr>
          </a:p>
        </p:txBody>
      </p:sp>
    </p:spTree>
    <p:extLst>
      <p:ext uri="{BB962C8B-B14F-4D97-AF65-F5344CB8AC3E}">
        <p14:creationId xmlns:p14="http://schemas.microsoft.com/office/powerpoint/2010/main" val="64316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p:txBody>
          <a:bodyPr/>
          <a:lstStyle/>
          <a:p>
            <a:pPr>
              <a:defRPr/>
            </a:pPr>
            <a:fld id="{F8F618D0-2B88-4E97-8789-513F0398ECBB}" type="slidenum">
              <a:rPr lang="en-US" smtClean="0"/>
              <a:t>7</a:t>
            </a:fld>
            <a:endParaRPr lang="en-US" dirty="0"/>
          </a:p>
        </p:txBody>
      </p:sp>
      <p:sp>
        <p:nvSpPr>
          <p:cNvPr id="3" name="标题 2">
            <a:extLst>
              <a:ext uri="{FF2B5EF4-FFF2-40B4-BE49-F238E27FC236}">
                <a16:creationId xmlns:a16="http://schemas.microsoft.com/office/drawing/2014/main" id="{2BE59CFA-2F5D-4F33-94FF-A971E2E0B5F3}"/>
              </a:ext>
            </a:extLst>
          </p:cNvPr>
          <p:cNvSpPr>
            <a:spLocks noGrp="1"/>
          </p:cNvSpPr>
          <p:nvPr>
            <p:ph type="title"/>
          </p:nvPr>
        </p:nvSpPr>
        <p:spPr/>
        <p:txBody>
          <a:bodyPr/>
          <a:lstStyle/>
          <a:p>
            <a:r>
              <a:rPr lang="en-US" altLang="zh-CN" dirty="0"/>
              <a:t>Approval of Agenda</a:t>
            </a:r>
            <a:endParaRPr lang="zh-CN" altLang="en-US" dirty="0"/>
          </a:p>
        </p:txBody>
      </p:sp>
      <p:sp>
        <p:nvSpPr>
          <p:cNvPr id="8" name="Rectangle 1">
            <a:extLst>
              <a:ext uri="{FF2B5EF4-FFF2-40B4-BE49-F238E27FC236}">
                <a16:creationId xmlns:a16="http://schemas.microsoft.com/office/drawing/2014/main" id="{7B20C657-CF08-4A05-878A-3312D7B767A8}"/>
              </a:ext>
            </a:extLst>
          </p:cNvPr>
          <p:cNvSpPr>
            <a:spLocks noChangeArrowheads="1"/>
          </p:cNvSpPr>
          <p:nvPr/>
        </p:nvSpPr>
        <p:spPr bwMode="auto">
          <a:xfrm>
            <a:off x="370450" y="1935302"/>
            <a:ext cx="11648048"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400">
                <a:solidFill>
                  <a:srgbClr val="000000"/>
                </a:solidFill>
                <a:latin typeface="Arial" panose="020B0604020202020204" pitchFamily="34" charset="0"/>
                <a:ea typeface="宋体" panose="02010600030101010101" pitchFamily="2" charset="-122"/>
                <a:sym typeface="Arial" panose="020B0604020202020204" pitchFamily="34" charset="0"/>
              </a:defRPr>
            </a:lvl1pPr>
            <a:lvl2pPr marL="742950" indent="-28575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2pPr>
            <a:lvl3pPr marL="11430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3pPr>
            <a:lvl4pPr marL="16002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4pPr>
            <a:lvl5pPr marL="2057400" indent="-228600">
              <a:defRPr sz="1400">
                <a:solidFill>
                  <a:srgbClr val="000000"/>
                </a:solidFill>
                <a:latin typeface="Arial" panose="020B0604020202020204" pitchFamily="34" charset="0"/>
                <a:ea typeface="宋体" panose="02010600030101010101" pitchFamily="2" charset="-122"/>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宋体" panose="02010600030101010101" pitchFamily="2" charset="-122"/>
                <a:sym typeface="Arial" panose="020B0604020202020204" pitchFamily="34" charset="0"/>
              </a:defRPr>
            </a:lvl9pPr>
          </a:lstStyle>
          <a:p>
            <a:pPr eaLnBrk="1" hangingPunct="1"/>
            <a:r>
              <a:rPr lang="en-US" altLang="zh-CN" sz="2000" b="1" dirty="0">
                <a:solidFill>
                  <a:schemeClr val="tx1"/>
                </a:solidFill>
                <a:latin typeface="+mn-lt"/>
                <a:ea typeface="MS PGothic" panose="020B0600070205080204" charset="-128"/>
              </a:rPr>
              <a:t>Motion:</a:t>
            </a:r>
          </a:p>
          <a:p>
            <a:pPr eaLnBrk="1" hangingPunct="1"/>
            <a:r>
              <a:rPr lang="en-US" altLang="zh-CN" sz="2000" b="1" dirty="0">
                <a:solidFill>
                  <a:schemeClr val="tx1"/>
                </a:solidFill>
                <a:latin typeface="+mn-lt"/>
                <a:ea typeface="MS PGothic" panose="020B0600070205080204" charset="-128"/>
              </a:rPr>
              <a:t>Approve the agenda for 18</a:t>
            </a:r>
            <a:r>
              <a:rPr lang="en-US" altLang="zh-CN" sz="2000" b="1" baseline="30000" dirty="0">
                <a:solidFill>
                  <a:schemeClr val="tx1"/>
                </a:solidFill>
                <a:latin typeface="+mn-lt"/>
                <a:ea typeface="MS PGothic" panose="020B0600070205080204" charset="-128"/>
              </a:rPr>
              <a:t>th</a:t>
            </a:r>
            <a:r>
              <a:rPr lang="en-US" altLang="zh-CN" sz="2000" b="1" dirty="0">
                <a:solidFill>
                  <a:schemeClr val="tx1"/>
                </a:solidFill>
                <a:latin typeface="+mn-lt"/>
                <a:ea typeface="MS PGothic" panose="020B0600070205080204" charset="-128"/>
              </a:rPr>
              <a:t>, December 2020 meeting as presented in the document.</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Moved: xxx, entity name </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Seconded: xxx, entity name</a:t>
            </a:r>
          </a:p>
          <a:p>
            <a:pPr eaLnBrk="1" hangingPunct="1"/>
            <a:endParaRPr lang="en-US" altLang="zh-CN" sz="2000" b="1" dirty="0">
              <a:solidFill>
                <a:schemeClr val="tx1"/>
              </a:solidFill>
              <a:latin typeface="+mn-lt"/>
              <a:ea typeface="MS PGothic" panose="020B0600070205080204" charset="-128"/>
            </a:endParaRPr>
          </a:p>
          <a:p>
            <a:pPr eaLnBrk="1" hangingPunct="1"/>
            <a:r>
              <a:rPr lang="en-US" altLang="zh-CN" sz="2000" b="1" dirty="0">
                <a:solidFill>
                  <a:schemeClr val="tx1"/>
                </a:solidFill>
                <a:latin typeface="+mn-lt"/>
                <a:ea typeface="MS PGothic" panose="020B0600070205080204" charset="-128"/>
              </a:rPr>
              <a:t>(Procedural, required ≥ 50%)</a:t>
            </a:r>
          </a:p>
          <a:p>
            <a:pPr eaLnBrk="1" hangingPunct="1"/>
            <a:endParaRPr lang="en-US" altLang="zh-CN" sz="2000" dirty="0">
              <a:solidFill>
                <a:schemeClr val="tx1"/>
              </a:solidFill>
              <a:latin typeface="+mn-lt"/>
              <a:ea typeface="MS PGothic" panose="020B0600070205080204" charset="-128"/>
            </a:endParaRPr>
          </a:p>
          <a:p>
            <a:pPr eaLnBrk="1" hangingPunct="1"/>
            <a:endParaRPr lang="en-US" altLang="zh-CN" sz="2000" dirty="0">
              <a:solidFill>
                <a:schemeClr val="tx1"/>
              </a:solidFill>
              <a:latin typeface="+mn-lt"/>
              <a:ea typeface="MS PGothic" panose="020B0600070205080204" charset="-128"/>
            </a:endParaRPr>
          </a:p>
        </p:txBody>
      </p:sp>
      <p:pic>
        <p:nvPicPr>
          <p:cNvPr id="2" name="图片 1">
            <a:hlinkClick r:id="rId2" action="ppaction://hlinkfile"/>
            <a:extLst>
              <a:ext uri="{FF2B5EF4-FFF2-40B4-BE49-F238E27FC236}">
                <a16:creationId xmlns:a16="http://schemas.microsoft.com/office/drawing/2014/main" id="{132562A0-B9D9-4263-9F98-D18D7F435551}"/>
              </a:ext>
            </a:extLst>
          </p:cNvPr>
          <p:cNvPicPr>
            <a:picLocks noChangeAspect="1"/>
          </p:cNvPicPr>
          <p:nvPr/>
        </p:nvPicPr>
        <p:blipFill>
          <a:blip r:embed="rId3"/>
          <a:stretch>
            <a:fillRect/>
          </a:stretch>
        </p:blipFill>
        <p:spPr>
          <a:xfrm>
            <a:off x="7171540" y="2789084"/>
            <a:ext cx="2507032" cy="3323327"/>
          </a:xfrm>
          <a:prstGeom prst="rect">
            <a:avLst/>
          </a:prstGeom>
        </p:spPr>
      </p:pic>
    </p:spTree>
    <p:extLst>
      <p:ext uri="{BB962C8B-B14F-4D97-AF65-F5344CB8AC3E}">
        <p14:creationId xmlns:p14="http://schemas.microsoft.com/office/powerpoint/2010/main" val="297064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p:txBody>
          <a:bodyPr/>
          <a:lstStyle/>
          <a:p>
            <a:r>
              <a:rPr lang="en-US" altLang="en-US" dirty="0"/>
              <a:t>Guidelines for IEEE WG meetings</a:t>
            </a:r>
          </a:p>
        </p:txBody>
      </p:sp>
      <p:sp>
        <p:nvSpPr>
          <p:cNvPr id="10243" name="Rectangle 1027"/>
          <p:cNvSpPr>
            <a:spLocks noGrp="1" noChangeArrowheads="1"/>
          </p:cNvSpPr>
          <p:nvPr>
            <p:ph idx="1"/>
          </p:nvPr>
        </p:nvSpPr>
        <p:spPr>
          <a:xfrm>
            <a:off x="914400" y="1535502"/>
            <a:ext cx="10714008" cy="4560498"/>
          </a:xfrm>
        </p:spPr>
        <p:txBody>
          <a:bodyPr>
            <a:normAutofit fontScale="62500" lnSpcReduction="20000"/>
          </a:bodyPr>
          <a:lstStyle/>
          <a:p>
            <a:r>
              <a:rPr lang="en-US" altLang="en-US" dirty="0"/>
              <a:t>All IEEE-SA standards meetings shall be conducted </a:t>
            </a:r>
            <a:r>
              <a:rPr lang="en-US" altLang="en-US" b="1" dirty="0"/>
              <a:t>in compliance with all applicable laws</a:t>
            </a:r>
            <a:r>
              <a:rPr lang="en-US" altLang="en-US" dirty="0"/>
              <a:t>, including </a:t>
            </a:r>
            <a:r>
              <a:rPr lang="en-US" altLang="en-US" b="1" dirty="0"/>
              <a:t>antitrust</a:t>
            </a:r>
            <a:r>
              <a:rPr lang="en-US" altLang="en-US" dirty="0"/>
              <a:t> and </a:t>
            </a:r>
            <a:r>
              <a:rPr lang="en-US" altLang="en-US" b="1" dirty="0"/>
              <a:t>competition</a:t>
            </a:r>
            <a:r>
              <a:rPr lang="en-US" altLang="en-US" dirty="0"/>
              <a:t> laws. </a:t>
            </a:r>
          </a:p>
          <a:p>
            <a:pPr lvl="1"/>
            <a:endParaRPr lang="en-US" altLang="en-US" dirty="0"/>
          </a:p>
          <a:p>
            <a:pPr lvl="1">
              <a:lnSpc>
                <a:spcPct val="120000"/>
              </a:lnSpc>
              <a:spcBef>
                <a:spcPts val="600"/>
              </a:spcBef>
            </a:pPr>
            <a:r>
              <a:rPr lang="en-US" altLang="en-US" dirty="0"/>
              <a:t>Don’t discuss the interpretation, validity, or essentiality of </a:t>
            </a:r>
            <a:r>
              <a:rPr lang="en-US" altLang="en-US" b="1" dirty="0"/>
              <a:t>patents/patent claims</a:t>
            </a:r>
            <a:r>
              <a:rPr lang="en-US" altLang="en-US" dirty="0"/>
              <a:t>. </a:t>
            </a:r>
          </a:p>
          <a:p>
            <a:pPr lvl="1">
              <a:lnSpc>
                <a:spcPct val="120000"/>
              </a:lnSpc>
              <a:spcBef>
                <a:spcPts val="600"/>
              </a:spcBef>
            </a:pPr>
            <a:r>
              <a:rPr lang="en-US" altLang="en-US" dirty="0"/>
              <a:t>Don’t discuss specific </a:t>
            </a:r>
            <a:r>
              <a:rPr lang="en-US" altLang="en-US" b="1" dirty="0"/>
              <a:t>license rates, terms, or conditions</a:t>
            </a:r>
            <a:r>
              <a:rPr lang="en-US" altLang="en-US" dirty="0"/>
              <a:t>.</a:t>
            </a:r>
          </a:p>
          <a:p>
            <a:pPr lvl="2">
              <a:lnSpc>
                <a:spcPct val="120000"/>
              </a:lnSpc>
              <a:spcBef>
                <a:spcPts val="600"/>
              </a:spcBef>
            </a:pPr>
            <a:r>
              <a:rPr lang="en-US" altLang="en-US" dirty="0"/>
              <a:t>Relative costs of different technical approaches that include relative costs of patent licensing terms may be discussed in standards development meetings. </a:t>
            </a:r>
          </a:p>
          <a:p>
            <a:pPr lvl="3">
              <a:lnSpc>
                <a:spcPct val="120000"/>
              </a:lnSpc>
              <a:spcBef>
                <a:spcPts val="600"/>
              </a:spcBef>
            </a:pPr>
            <a:r>
              <a:rPr lang="en-GB" altLang="en-US" dirty="0"/>
              <a:t>Technical considerations remain the primary focus</a:t>
            </a:r>
            <a:endParaRPr lang="en-US" altLang="en-US" dirty="0"/>
          </a:p>
          <a:p>
            <a:pPr lvl="1">
              <a:lnSpc>
                <a:spcPct val="120000"/>
              </a:lnSpc>
              <a:spcBef>
                <a:spcPts val="600"/>
              </a:spcBef>
            </a:pPr>
            <a:r>
              <a:rPr lang="en-US" altLang="en-US" dirty="0"/>
              <a:t>Don’t discuss or engage in the fixing of </a:t>
            </a:r>
            <a:r>
              <a:rPr lang="en-US" altLang="en-US" b="1" dirty="0"/>
              <a:t>product prices, allocation of customers, or division of sales markets</a:t>
            </a:r>
            <a:r>
              <a:rPr lang="en-US" altLang="en-US" dirty="0"/>
              <a:t>.</a:t>
            </a:r>
          </a:p>
          <a:p>
            <a:pPr lvl="1">
              <a:lnSpc>
                <a:spcPct val="120000"/>
              </a:lnSpc>
              <a:spcBef>
                <a:spcPts val="600"/>
              </a:spcBef>
            </a:pPr>
            <a:r>
              <a:rPr lang="en-US" altLang="en-US" dirty="0"/>
              <a:t>Don’t discuss the status or </a:t>
            </a:r>
            <a:r>
              <a:rPr lang="en-US" altLang="en-US" b="1" dirty="0"/>
              <a:t>substance of ongoing or threatened litigation</a:t>
            </a:r>
            <a:r>
              <a:rPr lang="en-US" altLang="en-US" dirty="0"/>
              <a:t>.</a:t>
            </a:r>
          </a:p>
          <a:p>
            <a:pPr lvl="1">
              <a:lnSpc>
                <a:spcPct val="120000"/>
              </a:lnSpc>
              <a:spcBef>
                <a:spcPts val="600"/>
              </a:spcBef>
            </a:pPr>
            <a:r>
              <a:rPr lang="en-US" altLang="en-US" b="1" dirty="0"/>
              <a:t>Don’t be silent </a:t>
            </a:r>
            <a:r>
              <a:rPr lang="en-US" altLang="en-US" dirty="0"/>
              <a:t>if inappropriate topics are discussed … do formally object.</a:t>
            </a:r>
          </a:p>
          <a:p>
            <a:endParaRPr lang="en-US" altLang="en-US" dirty="0"/>
          </a:p>
          <a:p>
            <a:r>
              <a:rPr lang="en-US" altLang="en-US" dirty="0"/>
              <a:t>For more details, see </a:t>
            </a:r>
            <a:r>
              <a:rPr lang="en-US" altLang="en-US" b="1" dirty="0"/>
              <a:t>IEEE-SA Standards Board Operations Manual</a:t>
            </a:r>
            <a:r>
              <a:rPr lang="en-US" altLang="en-US" dirty="0"/>
              <a:t>, clause 5.3.10 and Antitrust and Competition Policy: What You Need to Know at </a:t>
            </a:r>
            <a:r>
              <a:rPr lang="en-US" altLang="en-US" dirty="0">
                <a:hlinkClick r:id="rId2"/>
              </a:rPr>
              <a:t>http://standards.ieee.org/develop/policies/antitrust.pdf</a:t>
            </a:r>
            <a:r>
              <a:rPr lang="en-US" altLang="en-US" dirty="0"/>
              <a:t> </a:t>
            </a:r>
          </a:p>
        </p:txBody>
      </p:sp>
      <p:sp>
        <p:nvSpPr>
          <p:cNvPr id="2" name="灯片编号占位符 1"/>
          <p:cNvSpPr>
            <a:spLocks noGrp="1"/>
          </p:cNvSpPr>
          <p:nvPr>
            <p:ph type="sldNum" sz="quarter" idx="11"/>
          </p:nvPr>
        </p:nvSpPr>
        <p:spPr/>
        <p:txBody>
          <a:bodyPr/>
          <a:lstStyle/>
          <a:p>
            <a:pPr>
              <a:defRPr/>
            </a:pPr>
            <a:fld id="{A5B1E9C8-DB28-4CE8-909B-C1EAE1CB45AD}" type="slidenum">
              <a:rPr lang="en-US"/>
              <a:t>8</a:t>
            </a:fld>
            <a:endParaRPr lang="en-US" dirty="0"/>
          </a:p>
        </p:txBody>
      </p:sp>
    </p:spTree>
    <p:extLst>
      <p:ext uri="{BB962C8B-B14F-4D97-AF65-F5344CB8AC3E}">
        <p14:creationId xmlns:p14="http://schemas.microsoft.com/office/powerpoint/2010/main" val="6526492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026"/>
          <p:cNvSpPr>
            <a:spLocks noGrp="1" noChangeArrowheads="1"/>
          </p:cNvSpPr>
          <p:nvPr>
            <p:ph type="title"/>
          </p:nvPr>
        </p:nvSpPr>
        <p:spPr/>
        <p:txBody>
          <a:bodyPr/>
          <a:lstStyle/>
          <a:p>
            <a:r>
              <a:rPr lang="en-US" altLang="zh-CN" dirty="0"/>
              <a:t>Patent Policy-</a:t>
            </a:r>
            <a:r>
              <a:rPr lang="en-US" altLang="en-US" dirty="0"/>
              <a:t>Participants have a duty to inform the IEEE</a:t>
            </a:r>
          </a:p>
        </p:txBody>
      </p:sp>
      <p:sp>
        <p:nvSpPr>
          <p:cNvPr id="8195" name="Rectangle 1027"/>
          <p:cNvSpPr>
            <a:spLocks noGrp="1" noChangeArrowheads="1"/>
          </p:cNvSpPr>
          <p:nvPr>
            <p:ph type="body" idx="1"/>
          </p:nvPr>
        </p:nvSpPr>
        <p:spPr/>
        <p:txBody>
          <a:bodyPr/>
          <a:lstStyle/>
          <a:p>
            <a:r>
              <a:rPr lang="en-US" altLang="en-US" sz="2000" dirty="0"/>
              <a:t>Participants shall </a:t>
            </a:r>
            <a:r>
              <a:rPr lang="en-US" altLang="en-US" sz="2000" b="1" dirty="0"/>
              <a:t>inform the IEEE </a:t>
            </a:r>
            <a:r>
              <a:rPr lang="en-US" altLang="en-US" sz="2000" dirty="0"/>
              <a:t>(or cause the IEEE to be informed) of the </a:t>
            </a:r>
            <a:r>
              <a:rPr lang="en-US" altLang="en-US" sz="2000" b="1" dirty="0"/>
              <a:t>identity of </a:t>
            </a:r>
            <a:r>
              <a:rPr lang="en-US" altLang="en-US" sz="2000" b="1" i="1" dirty="0"/>
              <a:t>each</a:t>
            </a:r>
            <a:r>
              <a:rPr lang="en-US" altLang="en-US" sz="2000" b="1" dirty="0"/>
              <a:t> holder </a:t>
            </a:r>
            <a:r>
              <a:rPr lang="en-US" altLang="en-US" sz="2000" dirty="0"/>
              <a:t>of any</a:t>
            </a:r>
            <a:r>
              <a:rPr lang="en-US" altLang="en-US" sz="2000" b="1" dirty="0"/>
              <a:t> potential Essential Patent Claims </a:t>
            </a:r>
          </a:p>
          <a:p>
            <a:pPr lvl="1"/>
            <a:r>
              <a:rPr lang="en-US" altLang="en-US" sz="1800" dirty="0"/>
              <a:t>that are </a:t>
            </a:r>
            <a:r>
              <a:rPr lang="en-US" altLang="en-US" sz="1800" b="1" dirty="0"/>
              <a:t>potentially essential to implementation of the proposed standard(s)</a:t>
            </a:r>
          </a:p>
          <a:p>
            <a:pPr lvl="1"/>
            <a:r>
              <a:rPr lang="en-US" altLang="en-US" sz="1800" dirty="0"/>
              <a:t>of which they are personally aware if the claims are owned or controlled by the participant or the entity the participant is from, employed by, or otherwise represents</a:t>
            </a:r>
          </a:p>
          <a:p>
            <a:pPr lvl="1"/>
            <a:endParaRPr lang="en-US" altLang="en-US" sz="2000" dirty="0"/>
          </a:p>
          <a:p>
            <a:r>
              <a:rPr lang="en-US" altLang="en-US" sz="2000" dirty="0"/>
              <a:t>Participants should inform the IEEE (or cause the IEEE to be informed) of the identity of </a:t>
            </a:r>
            <a:r>
              <a:rPr lang="en-US" altLang="en-US" sz="2000" b="1" i="1" dirty="0"/>
              <a:t>any other </a:t>
            </a:r>
            <a:r>
              <a:rPr lang="en-US" altLang="en-US" sz="2000" b="1" dirty="0"/>
              <a:t>holders </a:t>
            </a:r>
            <a:r>
              <a:rPr lang="en-US" altLang="en-US" sz="2000" dirty="0"/>
              <a:t>of potential Essential Patent Claims</a:t>
            </a:r>
          </a:p>
          <a:p>
            <a:pPr lvl="1"/>
            <a:endParaRPr lang="en-US" altLang="en-US" sz="2000" dirty="0"/>
          </a:p>
          <a:p>
            <a:r>
              <a:rPr lang="en-US" altLang="en-US" sz="2000" b="1" dirty="0"/>
              <a:t>Early identification</a:t>
            </a:r>
            <a:r>
              <a:rPr lang="en-US" altLang="en-US" sz="2000" dirty="0"/>
              <a:t> of holders of potential Essential Patent Claims is </a:t>
            </a:r>
            <a:r>
              <a:rPr lang="en-US" altLang="en-US" sz="2000" b="1" dirty="0"/>
              <a:t>encouraged</a:t>
            </a:r>
          </a:p>
        </p:txBody>
      </p:sp>
      <p:sp>
        <p:nvSpPr>
          <p:cNvPr id="2" name="灯片编号占位符 1"/>
          <p:cNvSpPr>
            <a:spLocks noGrp="1"/>
          </p:cNvSpPr>
          <p:nvPr>
            <p:ph type="sldNum" sz="quarter" idx="11"/>
          </p:nvPr>
        </p:nvSpPr>
        <p:spPr/>
        <p:txBody>
          <a:bodyPr/>
          <a:lstStyle/>
          <a:p>
            <a:pPr>
              <a:defRPr/>
            </a:pPr>
            <a:fld id="{A5B1E9C8-DB28-4CE8-909B-C1EAE1CB45AD}" type="slidenum">
              <a:rPr lang="en-US"/>
              <a:t>9</a:t>
            </a:fld>
            <a:endParaRPr lang="en-US" dirty="0"/>
          </a:p>
        </p:txBody>
      </p:sp>
    </p:spTree>
    <p:extLst>
      <p:ext uri="{BB962C8B-B14F-4D97-AF65-F5344CB8AC3E}">
        <p14:creationId xmlns:p14="http://schemas.microsoft.com/office/powerpoint/2010/main" val="1793031293"/>
      </p:ext>
    </p:extLst>
  </p:cSld>
  <p:clrMapOvr>
    <a:masterClrMapping/>
  </p:clrMapOvr>
</p:sld>
</file>

<file path=ppt/theme/theme1.xml><?xml version="1.0" encoding="utf-8"?>
<a:theme xmlns:a="http://schemas.openxmlformats.org/drawingml/2006/main" name="ieee_corporate_template_1">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EEE_customSlides">
  <a:themeElements>
    <a:clrScheme name="Custom 3">
      <a:dk1>
        <a:srgbClr val="000000"/>
      </a:dk1>
      <a:lt1>
        <a:srgbClr val="FFFFFF"/>
      </a:lt1>
      <a:dk2>
        <a:srgbClr val="005582"/>
      </a:dk2>
      <a:lt2>
        <a:srgbClr val="808080"/>
      </a:lt2>
      <a:accent1>
        <a:srgbClr val="DC5D26"/>
      </a:accent1>
      <a:accent2>
        <a:srgbClr val="52A93A"/>
      </a:accent2>
      <a:accent3>
        <a:srgbClr val="FFFFFF"/>
      </a:accent3>
      <a:accent4>
        <a:srgbClr val="000000"/>
      </a:accent4>
      <a:accent5>
        <a:srgbClr val="6C0521"/>
      </a:accent5>
      <a:accent6>
        <a:srgbClr val="477E27"/>
      </a:accent6>
      <a:hlink>
        <a:srgbClr val="0080FF"/>
      </a:hlink>
      <a:folHlink>
        <a:srgbClr val="481861"/>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400" b="0" i="0" u="none" strike="noStrike" cap="none" normalizeH="0" baseline="0">
            <a:ln>
              <a:noFill/>
            </a:ln>
            <a:solidFill>
              <a:schemeClr val="tx1"/>
            </a:solidFill>
            <a:effectLst/>
            <a:latin typeface="Arial" panose="020B0604020202020204" pitchFamily="34" charset="0"/>
            <a:ea typeface="MS PGothic" panose="020B0600070205080204" charset="-128"/>
            <a:cs typeface="MS PGothic" panose="020B0600070205080204" charset="-128"/>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ffice Theme 13">
        <a:dk1>
          <a:srgbClr val="000000"/>
        </a:dk1>
        <a:lt1>
          <a:srgbClr val="FFFFFF"/>
        </a:lt1>
        <a:dk2>
          <a:srgbClr val="0F3D88"/>
        </a:dk2>
        <a:lt2>
          <a:srgbClr val="808080"/>
        </a:lt2>
        <a:accent1>
          <a:srgbClr val="FF8000"/>
        </a:accent1>
        <a:accent2>
          <a:srgbClr val="59B308"/>
        </a:accent2>
        <a:accent3>
          <a:srgbClr val="FFFFFF"/>
        </a:accent3>
        <a:accent4>
          <a:srgbClr val="000000"/>
        </a:accent4>
        <a:accent5>
          <a:srgbClr val="FFC0AA"/>
        </a:accent5>
        <a:accent6>
          <a:srgbClr val="50A206"/>
        </a:accent6>
        <a:hlink>
          <a:srgbClr val="008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ieee_corporate_template_1</Template>
  <TotalTime>1927</TotalTime>
  <Words>5234</Words>
  <Application>Microsoft Office PowerPoint</Application>
  <PresentationFormat>宽屏</PresentationFormat>
  <Paragraphs>1031</Paragraphs>
  <Slides>55</Slides>
  <Notes>11</Notes>
  <HiddenSlides>0</HiddenSlides>
  <MMClips>0</MMClips>
  <ScaleCrop>false</ScaleCrop>
  <HeadingPairs>
    <vt:vector size="8" baseType="variant">
      <vt:variant>
        <vt:lpstr>已用的字体</vt:lpstr>
      </vt:variant>
      <vt:variant>
        <vt:i4>9</vt:i4>
      </vt:variant>
      <vt:variant>
        <vt:lpstr>主题</vt:lpstr>
      </vt:variant>
      <vt:variant>
        <vt:i4>2</vt:i4>
      </vt:variant>
      <vt:variant>
        <vt:lpstr>嵌入 OLE 服务器</vt:lpstr>
      </vt:variant>
      <vt:variant>
        <vt:i4>3</vt:i4>
      </vt:variant>
      <vt:variant>
        <vt:lpstr>幻灯片标题</vt:lpstr>
      </vt:variant>
      <vt:variant>
        <vt:i4>55</vt:i4>
      </vt:variant>
    </vt:vector>
  </HeadingPairs>
  <TitlesOfParts>
    <vt:vector size="69" baseType="lpstr">
      <vt:lpstr>Monotype Sorts</vt:lpstr>
      <vt:lpstr>等线</vt:lpstr>
      <vt:lpstr>微软雅黑</vt:lpstr>
      <vt:lpstr>Arial</vt:lpstr>
      <vt:lpstr>Calibri</vt:lpstr>
      <vt:lpstr>Helvetica</vt:lpstr>
      <vt:lpstr>Times New Roman</vt:lpstr>
      <vt:lpstr>Verdana</vt:lpstr>
      <vt:lpstr>Wingdings</vt:lpstr>
      <vt:lpstr>ieee_corporate_template_1</vt:lpstr>
      <vt:lpstr>IEEE_customSlides</vt:lpstr>
      <vt:lpstr>Acrobat Document</vt:lpstr>
      <vt:lpstr>Equation</vt:lpstr>
      <vt:lpstr>Visio</vt:lpstr>
      <vt:lpstr>IEEE P2938 Kick-Off &amp; 1st WG meeting </vt:lpstr>
      <vt:lpstr>Welcome Speech</vt:lpstr>
      <vt:lpstr>Methods for Standards Development</vt:lpstr>
      <vt:lpstr>Roll call of Entities for P2938</vt:lpstr>
      <vt:lpstr>Roll call of Entities for P2938</vt:lpstr>
      <vt:lpstr>Approval of Experts</vt:lpstr>
      <vt:lpstr>Approval of Agenda</vt:lpstr>
      <vt:lpstr>Guidelines for IEEE WG meetings</vt:lpstr>
      <vt:lpstr>Patent Policy-Participants have a duty to inform the IEEE</vt:lpstr>
      <vt:lpstr>Patent Policy-Ways to inform IEEE</vt:lpstr>
      <vt:lpstr>Patent-related information</vt:lpstr>
      <vt:lpstr>IEEE SA Copyright Policy</vt:lpstr>
      <vt:lpstr>Copyright-related information</vt:lpstr>
      <vt:lpstr>Resources</vt:lpstr>
      <vt:lpstr>WG Policies and Procedure</vt:lpstr>
      <vt:lpstr>Approval of WG Policies and Procedures for P2938</vt:lpstr>
      <vt:lpstr>Call for self-nomination for P2938 WG leadership positions</vt:lpstr>
      <vt:lpstr>Vice-Chairs nomination for P2938 WG </vt:lpstr>
      <vt:lpstr>Secretary nomination for P2938 WG </vt:lpstr>
      <vt:lpstr>Editor nomination for P2938 WG </vt:lpstr>
      <vt:lpstr>Agenda</vt:lpstr>
      <vt:lpstr>New IEEE Project Authorization Requests</vt:lpstr>
      <vt:lpstr>IEEE P2938: Guide for Economic Loss Evaluation of Sensitive Industrial Customers Caused by Voltage Sags  </vt:lpstr>
      <vt:lpstr>Discussion of tentative timeline</vt:lpstr>
      <vt:lpstr>Agenda</vt:lpstr>
      <vt:lpstr>IEEE P2938: Guide for Economic Loss Evaluation of Sensitive Industrial Customers Caused by Voltage Sags</vt:lpstr>
      <vt:lpstr> Overview &amp; Normative References &amp; Definitions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Agenda</vt:lpstr>
      <vt:lpstr>Next steps/ in-person or web meeting in March</vt:lpstr>
      <vt:lpstr>Contacts</vt:lpstr>
      <vt:lpstr>Agenda</vt:lpstr>
      <vt:lpstr>Thanks</vt:lpstr>
      <vt:lpstr>“跨省内河流域港口岸电智能化平台接入运营关键技术研究及示范应用” 项目年终督导会</vt:lpstr>
    </vt:vector>
  </TitlesOfParts>
  <Company>IEEE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SG_2012_Review_2013_Funding_Request</dc:title>
  <dc:creator>Harold Tepper</dc:creator>
  <cp:lastModifiedBy>胡 畔</cp:lastModifiedBy>
  <cp:revision>1153</cp:revision>
  <cp:lastPrinted>2014-06-11T13:52:00Z</cp:lastPrinted>
  <dcterms:created xsi:type="dcterms:W3CDTF">2010-05-10T18:05:00Z</dcterms:created>
  <dcterms:modified xsi:type="dcterms:W3CDTF">2020-12-23T06:24:17Z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2052-11.1.0.7983</vt:lpwstr>
  </property>
</Properties>
</file>