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66" r:id="rId2"/>
    <p:sldMasterId id="2147483670" r:id="rId3"/>
  </p:sldMasterIdLst>
  <p:notesMasterIdLst>
    <p:notesMasterId r:id="rId50"/>
  </p:notesMasterIdLst>
  <p:handoutMasterIdLst>
    <p:handoutMasterId r:id="rId51"/>
  </p:handoutMasterIdLst>
  <p:sldIdLst>
    <p:sldId id="928" r:id="rId4"/>
    <p:sldId id="994" r:id="rId5"/>
    <p:sldId id="935" r:id="rId6"/>
    <p:sldId id="959" r:id="rId7"/>
    <p:sldId id="1045" r:id="rId8"/>
    <p:sldId id="1046" r:id="rId9"/>
    <p:sldId id="938" r:id="rId10"/>
    <p:sldId id="936" r:id="rId11"/>
    <p:sldId id="937" r:id="rId12"/>
    <p:sldId id="939" r:id="rId13"/>
    <p:sldId id="990" r:id="rId14"/>
    <p:sldId id="991" r:id="rId15"/>
    <p:sldId id="934" r:id="rId16"/>
    <p:sldId id="999" r:id="rId17"/>
    <p:sldId id="1047" r:id="rId18"/>
    <p:sldId id="932" r:id="rId19"/>
    <p:sldId id="946" r:id="rId20"/>
    <p:sldId id="1002" r:id="rId21"/>
    <p:sldId id="1053" r:id="rId22"/>
    <p:sldId id="1049" r:id="rId23"/>
    <p:sldId id="1023" r:id="rId24"/>
    <p:sldId id="1054" r:id="rId25"/>
    <p:sldId id="1086" r:id="rId26"/>
    <p:sldId id="1059" r:id="rId27"/>
    <p:sldId id="1099" r:id="rId28"/>
    <p:sldId id="1062" r:id="rId29"/>
    <p:sldId id="1102" r:id="rId30"/>
    <p:sldId id="1103" r:id="rId31"/>
    <p:sldId id="954" r:id="rId32"/>
    <p:sldId id="1048" r:id="rId33"/>
    <p:sldId id="1056" r:id="rId34"/>
    <p:sldId id="1087" r:id="rId35"/>
    <p:sldId id="1106" r:id="rId36"/>
    <p:sldId id="1107" r:id="rId37"/>
    <p:sldId id="1108" r:id="rId38"/>
    <p:sldId id="1109" r:id="rId39"/>
    <p:sldId id="1110" r:id="rId40"/>
    <p:sldId id="1111" r:id="rId41"/>
    <p:sldId id="1112" r:id="rId42"/>
    <p:sldId id="1050" r:id="rId43"/>
    <p:sldId id="1057" r:id="rId44"/>
    <p:sldId id="943" r:id="rId45"/>
    <p:sldId id="962" r:id="rId46"/>
    <p:sldId id="1033" r:id="rId47"/>
    <p:sldId id="1052" r:id="rId48"/>
    <p:sldId id="988" r:id="rId49"/>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p:defaultTextStyle>
  <p:extLst>
    <p:ext uri="{521415D9-36F7-43E2-AB2F-B90AF26B5E84}">
      <p14:sectionLst xmlns:p14="http://schemas.microsoft.com/office/powerpoint/2010/main">
        <p14:section name="Default Section" id="{1CC77C30-FD29-441B-9D1D-475320A44D67}">
          <p14:sldIdLst>
            <p14:sldId id="928"/>
          </p14:sldIdLst>
        </p14:section>
        <p14:section name="IEEE Patent Policy and Copy righ etc." id="{9A323F73-BFAB-4736-85A3-0F28446324D2}">
          <p14:sldIdLst>
            <p14:sldId id="994"/>
            <p14:sldId id="935"/>
            <p14:sldId id="959"/>
            <p14:sldId id="1045"/>
            <p14:sldId id="1046"/>
            <p14:sldId id="938"/>
            <p14:sldId id="936"/>
            <p14:sldId id="937"/>
            <p14:sldId id="939"/>
            <p14:sldId id="990"/>
            <p14:sldId id="991"/>
            <p14:sldId id="934"/>
            <p14:sldId id="999"/>
          </p14:sldIdLst>
        </p14:section>
        <p14:section name="Main Slides" id="{465DDED2-DDD1-49FA-A88E-6C8C871F594D}">
          <p14:sldIdLst>
            <p14:sldId id="1047"/>
            <p14:sldId id="932"/>
            <p14:sldId id="946"/>
            <p14:sldId id="1002"/>
            <p14:sldId id="1053"/>
            <p14:sldId id="1049"/>
            <p14:sldId id="1023"/>
            <p14:sldId id="1054"/>
            <p14:sldId id="1086"/>
            <p14:sldId id="1059"/>
            <p14:sldId id="1099"/>
            <p14:sldId id="1062"/>
            <p14:sldId id="1102"/>
            <p14:sldId id="1103"/>
            <p14:sldId id="954"/>
            <p14:sldId id="1048"/>
            <p14:sldId id="1056"/>
            <p14:sldId id="1087"/>
            <p14:sldId id="1106"/>
            <p14:sldId id="1107"/>
            <p14:sldId id="1108"/>
            <p14:sldId id="1109"/>
            <p14:sldId id="1110"/>
            <p14:sldId id="1111"/>
            <p14:sldId id="1112"/>
            <p14:sldId id="1050"/>
            <p14:sldId id="1057"/>
            <p14:sldId id="943"/>
            <p14:sldId id="962"/>
            <p14:sldId id="1033"/>
            <p14:sldId id="1052"/>
            <p14:sldId id="988"/>
          </p14:sldIdLst>
        </p14:section>
      </p14:sectionLst>
    </p:ext>
    <p:ext uri="{EFAFB233-063F-42B5-8137-9DF3F51BA10A}">
      <p15:sldGuideLst xmlns:p15="http://schemas.microsoft.com/office/powerpoint/2012/main">
        <p15:guide id="1" orient="horz" pos="2245">
          <p15:clr>
            <a:srgbClr val="A4A3A4"/>
          </p15:clr>
        </p15:guide>
        <p15:guide id="2" pos="116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 Baker" initials="WB" lastIdx="2" clrIdx="0"/>
  <p:cmAuthor id="1" name="Boemer, Jens" initials="BJ" lastIdx="2" clrIdx="1"/>
  <p:cmAuthor id="2" name="meng zhao" initials="mz" lastIdx="3" clrIdx="2"/>
  <p:cmAuthor id="3" name="胡 畔" initials="胡" lastIdx="2"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F7E"/>
    <a:srgbClr val="CDD9EA"/>
    <a:srgbClr val="E8EDF5"/>
    <a:srgbClr val="DFE3E5"/>
    <a:srgbClr val="1D6295"/>
    <a:srgbClr val="005582"/>
    <a:srgbClr val="D60093"/>
    <a:srgbClr val="FF9933"/>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5" autoAdjust="0"/>
    <p:restoredTop sz="92857" autoAdjust="0"/>
  </p:normalViewPr>
  <p:slideViewPr>
    <p:cSldViewPr snapToGrid="0">
      <p:cViewPr varScale="1">
        <p:scale>
          <a:sx n="68" d="100"/>
          <a:sy n="68" d="100"/>
        </p:scale>
        <p:origin x="456" y="34"/>
      </p:cViewPr>
      <p:guideLst>
        <p:guide orient="horz" pos="2245"/>
        <p:guide pos="1161"/>
      </p:guideLst>
    </p:cSldViewPr>
  </p:slideViewPr>
  <p:notesTextViewPr>
    <p:cViewPr>
      <p:scale>
        <a:sx n="100" d="100"/>
        <a:sy n="100" d="100"/>
      </p:scale>
      <p:origin x="0" y="0"/>
    </p:cViewPr>
  </p:notesTextViewPr>
  <p:sorterViewPr>
    <p:cViewPr>
      <p:scale>
        <a:sx n="78" d="100"/>
        <a:sy n="78"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58E1990-B671-4B7C-AE0A-7D1D471BD62F}" type="doc">
      <dgm:prSet loTypeId="urn:microsoft.com/office/officeart/2005/8/layout/vList2#1" loCatId="list" qsTypeId="urn:microsoft.com/office/officeart/2005/8/quickstyle/simple3#1" qsCatId="simple" csTypeId="urn:microsoft.com/office/officeart/2005/8/colors/accent0_3#1" csCatId="mainScheme" phldr="1"/>
      <dgm:spPr/>
      <dgm:t>
        <a:bodyPr/>
        <a:lstStyle/>
        <a:p>
          <a:endParaRPr lang="en-US"/>
        </a:p>
      </dgm:t>
    </dgm:pt>
    <dgm:pt modelId="{1BFC6D7A-345B-4B65-AD04-0BDCC38417DD}">
      <dgm:prSet custT="1"/>
      <dgm:spPr/>
      <dgm:t>
        <a:bodyPr/>
        <a:lstStyle/>
        <a:p>
          <a:pPr rtl="0"/>
          <a:r>
            <a:rPr lang="en-US" altLang="zh-CN" sz="2800" b="1" dirty="0">
              <a:solidFill>
                <a:schemeClr val="tx2"/>
              </a:solidFill>
            </a:rPr>
            <a:t>IEEE P2938 WG</a:t>
          </a:r>
          <a:endParaRPr lang="en-US" sz="2800" dirty="0">
            <a:solidFill>
              <a:schemeClr val="tx2"/>
            </a:solidFill>
          </a:endParaRPr>
        </a:p>
      </dgm:t>
    </dgm:pt>
    <dgm:pt modelId="{CC317737-6E41-4577-8A93-7B2F8C07EAFB}" type="parTrans" cxnId="{7CAC21DE-0CD1-4CC7-9B46-8F4B90AD7095}">
      <dgm:prSet/>
      <dgm:spPr/>
      <dgm:t>
        <a:bodyPr/>
        <a:lstStyle/>
        <a:p>
          <a:endParaRPr lang="en-US"/>
        </a:p>
      </dgm:t>
    </dgm:pt>
    <dgm:pt modelId="{4747A952-1F27-4B02-9F30-113132BC4DE9}" type="sibTrans" cxnId="{7CAC21DE-0CD1-4CC7-9B46-8F4B90AD7095}">
      <dgm:prSet/>
      <dgm:spPr/>
      <dgm:t>
        <a:bodyPr/>
        <a:lstStyle/>
        <a:p>
          <a:endParaRPr lang="en-US"/>
        </a:p>
      </dgm:t>
    </dgm:pt>
    <dgm:pt modelId="{1AAE2E04-2A01-44CA-97E2-4D5D24904C98}">
      <dgm:prSet custT="1"/>
      <dgm:spPr/>
      <dgm:t>
        <a:bodyPr/>
        <a:lstStyle/>
        <a:p>
          <a:pPr marL="400050" indent="-342900" rtl="0"/>
          <a:endParaRPr lang="en-US" sz="1600" b="0" kern="1200" dirty="0"/>
        </a:p>
      </dgm:t>
    </dgm:pt>
    <dgm:pt modelId="{B2F1C42D-33CB-4ECB-8345-D02D132D3B2F}" type="parTrans" cxnId="{65950084-BCEF-4EAA-853B-A3747BEF0890}">
      <dgm:prSet/>
      <dgm:spPr/>
      <dgm:t>
        <a:bodyPr/>
        <a:lstStyle/>
        <a:p>
          <a:endParaRPr lang="en-US"/>
        </a:p>
      </dgm:t>
    </dgm:pt>
    <dgm:pt modelId="{9695CFC5-A264-4D7B-A572-FB1E7E96CA45}" type="sibTrans" cxnId="{65950084-BCEF-4EAA-853B-A3747BEF0890}">
      <dgm:prSet/>
      <dgm:spPr/>
      <dgm:t>
        <a:bodyPr/>
        <a:lstStyle/>
        <a:p>
          <a:endParaRPr lang="en-US"/>
        </a:p>
      </dgm:t>
    </dgm:pt>
    <dgm:pt modelId="{25A0EDA7-9766-419E-8F3E-5228EADD2265}">
      <dgm:prSet custT="1"/>
      <dgm:spPr/>
      <dgm:t>
        <a:bodyPr/>
        <a:lstStyle/>
        <a:p>
          <a:pPr marL="400050" indent="-342900" rtl="0"/>
          <a:r>
            <a:rPr lang="en-US" altLang="zh-CN" sz="3200" b="0" kern="1200" dirty="0"/>
            <a:t> </a:t>
          </a:r>
          <a:r>
            <a:rPr lang="en-US" altLang="zh-CN" sz="2800" b="0" kern="1200" dirty="0">
              <a:solidFill>
                <a:srgbClr val="000000">
                  <a:hueOff val="0"/>
                  <a:satOff val="0"/>
                  <a:lumOff val="0"/>
                  <a:alphaOff val="0"/>
                </a:srgbClr>
              </a:solidFill>
              <a:latin typeface="Verdana" panose="020B0604030504040204"/>
              <a:ea typeface="微软雅黑" panose="020B0503020204020204" pitchFamily="34" charset="-122"/>
              <a:cs typeface="+mn-cs"/>
            </a:rPr>
            <a:t>Host by </a:t>
          </a:r>
          <a:r>
            <a:rPr lang="en-US" altLang="zh-CN" sz="2800" b="0" kern="1200" dirty="0"/>
            <a:t>Pan Hu</a:t>
          </a:r>
          <a:endParaRPr lang="en-US" sz="3200" b="0" kern="1200" dirty="0"/>
        </a:p>
      </dgm:t>
    </dgm:pt>
    <dgm:pt modelId="{64856844-924F-4C91-B155-9BD2E95A83DD}" type="sibTrans" cxnId="{6B37886C-B111-4736-814D-9C52A7288301}">
      <dgm:prSet/>
      <dgm:spPr/>
      <dgm:t>
        <a:bodyPr/>
        <a:lstStyle/>
        <a:p>
          <a:endParaRPr lang="en-US"/>
        </a:p>
      </dgm:t>
    </dgm:pt>
    <dgm:pt modelId="{88FBA356-5550-4BDC-9B7E-B9E018C0315D}" type="parTrans" cxnId="{6B37886C-B111-4736-814D-9C52A7288301}">
      <dgm:prSet/>
      <dgm:spPr/>
      <dgm:t>
        <a:bodyPr/>
        <a:lstStyle/>
        <a:p>
          <a:endParaRPr lang="en-US"/>
        </a:p>
      </dgm:t>
    </dgm:pt>
    <dgm:pt modelId="{4372AB89-ECB1-40A6-87CB-9A677B752C77}" type="pres">
      <dgm:prSet presAssocID="{F58E1990-B671-4B7C-AE0A-7D1D471BD62F}" presName="linear" presStyleCnt="0">
        <dgm:presLayoutVars>
          <dgm:animLvl val="lvl"/>
          <dgm:resizeHandles val="exact"/>
        </dgm:presLayoutVars>
      </dgm:prSet>
      <dgm:spPr/>
    </dgm:pt>
    <dgm:pt modelId="{2F2C04DD-673D-4304-ABE0-28A70F7122A2}" type="pres">
      <dgm:prSet presAssocID="{1BFC6D7A-345B-4B65-AD04-0BDCC38417DD}" presName="parentText" presStyleLbl="node1" presStyleIdx="0" presStyleCnt="1" custScaleY="71483" custLinFactNeighborY="-10610">
        <dgm:presLayoutVars>
          <dgm:chMax val="0"/>
          <dgm:bulletEnabled val="1"/>
        </dgm:presLayoutVars>
      </dgm:prSet>
      <dgm:spPr/>
    </dgm:pt>
    <dgm:pt modelId="{F47AC255-823E-4396-940D-82D571967149}" type="pres">
      <dgm:prSet presAssocID="{1BFC6D7A-345B-4B65-AD04-0BDCC38417DD}" presName="childText" presStyleLbl="revTx" presStyleIdx="0" presStyleCnt="1" custScaleY="120158" custLinFactNeighborY="-8135">
        <dgm:presLayoutVars>
          <dgm:bulletEnabled val="1"/>
        </dgm:presLayoutVars>
      </dgm:prSet>
      <dgm:spPr/>
    </dgm:pt>
  </dgm:ptLst>
  <dgm:cxnLst>
    <dgm:cxn modelId="{84190315-1DD3-4BFE-9C06-35DD10061995}" type="presOf" srcId="{25A0EDA7-9766-419E-8F3E-5228EADD2265}" destId="{F47AC255-823E-4396-940D-82D571967149}" srcOrd="0" destOrd="1" presId="urn:microsoft.com/office/officeart/2005/8/layout/vList2#1"/>
    <dgm:cxn modelId="{6B37886C-B111-4736-814D-9C52A7288301}" srcId="{1BFC6D7A-345B-4B65-AD04-0BDCC38417DD}" destId="{25A0EDA7-9766-419E-8F3E-5228EADD2265}" srcOrd="1" destOrd="0" parTransId="{88FBA356-5550-4BDC-9B7E-B9E018C0315D}" sibTransId="{64856844-924F-4C91-B155-9BD2E95A83DD}"/>
    <dgm:cxn modelId="{A1F6587C-C9FB-4591-BB2B-D3F9A5369E38}" type="presOf" srcId="{1BFC6D7A-345B-4B65-AD04-0BDCC38417DD}" destId="{2F2C04DD-673D-4304-ABE0-28A70F7122A2}" srcOrd="0" destOrd="0" presId="urn:microsoft.com/office/officeart/2005/8/layout/vList2#1"/>
    <dgm:cxn modelId="{65950084-BCEF-4EAA-853B-A3747BEF0890}" srcId="{1BFC6D7A-345B-4B65-AD04-0BDCC38417DD}" destId="{1AAE2E04-2A01-44CA-97E2-4D5D24904C98}" srcOrd="0" destOrd="0" parTransId="{B2F1C42D-33CB-4ECB-8345-D02D132D3B2F}" sibTransId="{9695CFC5-A264-4D7B-A572-FB1E7E96CA45}"/>
    <dgm:cxn modelId="{378CA08D-828D-4196-AA93-AE19C88CE94D}" type="presOf" srcId="{F58E1990-B671-4B7C-AE0A-7D1D471BD62F}" destId="{4372AB89-ECB1-40A6-87CB-9A677B752C77}" srcOrd="0" destOrd="0" presId="urn:microsoft.com/office/officeart/2005/8/layout/vList2#1"/>
    <dgm:cxn modelId="{61F82BBA-BA82-4C9A-BAF7-CE6BB22759B7}" type="presOf" srcId="{1AAE2E04-2A01-44CA-97E2-4D5D24904C98}" destId="{F47AC255-823E-4396-940D-82D571967149}" srcOrd="0" destOrd="0" presId="urn:microsoft.com/office/officeart/2005/8/layout/vList2#1"/>
    <dgm:cxn modelId="{7CAC21DE-0CD1-4CC7-9B46-8F4B90AD7095}" srcId="{F58E1990-B671-4B7C-AE0A-7D1D471BD62F}" destId="{1BFC6D7A-345B-4B65-AD04-0BDCC38417DD}" srcOrd="0" destOrd="0" parTransId="{CC317737-6E41-4577-8A93-7B2F8C07EAFB}" sibTransId="{4747A952-1F27-4B02-9F30-113132BC4DE9}"/>
    <dgm:cxn modelId="{6B2D0B83-C416-4DBC-B157-5140F3194AD2}" type="presParOf" srcId="{4372AB89-ECB1-40A6-87CB-9A677B752C77}" destId="{2F2C04DD-673D-4304-ABE0-28A70F7122A2}" srcOrd="0" destOrd="0" presId="urn:microsoft.com/office/officeart/2005/8/layout/vList2#1"/>
    <dgm:cxn modelId="{2568104E-E6F0-4812-8925-DB7173098DCC}" type="presParOf" srcId="{4372AB89-ECB1-40A6-87CB-9A677B752C77}" destId="{F47AC255-823E-4396-940D-82D571967149}" srcOrd="1"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E1990-B671-4B7C-AE0A-7D1D471BD62F}" type="doc">
      <dgm:prSet loTypeId="urn:microsoft.com/office/officeart/2005/8/layout/vList2#1" loCatId="list" qsTypeId="urn:microsoft.com/office/officeart/2005/8/quickstyle/simple3#1" qsCatId="simple" csTypeId="urn:microsoft.com/office/officeart/2005/8/colors/accent0_3#1" csCatId="mainScheme" phldr="1"/>
      <dgm:spPr/>
      <dgm:t>
        <a:bodyPr/>
        <a:lstStyle/>
        <a:p>
          <a:endParaRPr lang="en-US"/>
        </a:p>
      </dgm:t>
    </dgm:pt>
    <dgm:pt modelId="{1BFC6D7A-345B-4B65-AD04-0BDCC38417DD}">
      <dgm:prSet custT="1"/>
      <dgm:spPr/>
      <dgm:t>
        <a:bodyPr/>
        <a:lstStyle/>
        <a:p>
          <a:pPr rtl="0"/>
          <a:r>
            <a:rPr lang="en-US" sz="2400" b="1" dirty="0">
              <a:solidFill>
                <a:schemeClr val="tx2"/>
              </a:solidFill>
            </a:rPr>
            <a:t>Individual Method</a:t>
          </a:r>
          <a:endParaRPr lang="en-US" sz="2400" dirty="0">
            <a:solidFill>
              <a:schemeClr val="tx2"/>
            </a:solidFill>
          </a:endParaRPr>
        </a:p>
      </dgm:t>
    </dgm:pt>
    <dgm:pt modelId="{CC317737-6E41-4577-8A93-7B2F8C07EAFB}" type="parTrans" cxnId="{7CAC21DE-0CD1-4CC7-9B46-8F4B90AD7095}">
      <dgm:prSet/>
      <dgm:spPr/>
      <dgm:t>
        <a:bodyPr/>
        <a:lstStyle/>
        <a:p>
          <a:endParaRPr lang="en-US"/>
        </a:p>
      </dgm:t>
    </dgm:pt>
    <dgm:pt modelId="{4747A952-1F27-4B02-9F30-113132BC4DE9}" type="sibTrans" cxnId="{7CAC21DE-0CD1-4CC7-9B46-8F4B90AD7095}">
      <dgm:prSet/>
      <dgm:spPr/>
      <dgm:t>
        <a:bodyPr/>
        <a:lstStyle/>
        <a:p>
          <a:endParaRPr lang="en-US"/>
        </a:p>
      </dgm:t>
    </dgm:pt>
    <dgm:pt modelId="{6CD2FDC9-4313-46FA-87A3-2B4918E1B600}">
      <dgm:prSet custT="1"/>
      <dgm:spPr/>
      <dgm:t>
        <a:bodyPr/>
        <a:lstStyle/>
        <a:p>
          <a:pPr marL="400050" indent="-342900" rtl="0"/>
          <a:r>
            <a:rPr lang="en-US" sz="1600" b="1" dirty="0"/>
            <a:t>Each individual participant has 1 vote</a:t>
          </a:r>
        </a:p>
      </dgm:t>
    </dgm:pt>
    <dgm:pt modelId="{DCE2AF61-7C49-4AA6-9B4D-E138343F9E93}" type="parTrans" cxnId="{18C68865-0B75-4A0F-B1F3-D4D44DC326BC}">
      <dgm:prSet/>
      <dgm:spPr/>
      <dgm:t>
        <a:bodyPr/>
        <a:lstStyle/>
        <a:p>
          <a:endParaRPr lang="en-US"/>
        </a:p>
      </dgm:t>
    </dgm:pt>
    <dgm:pt modelId="{BD4AA38E-50A2-4444-A41E-172C32A8CD44}" type="sibTrans" cxnId="{18C68865-0B75-4A0F-B1F3-D4D44DC326BC}">
      <dgm:prSet/>
      <dgm:spPr/>
      <dgm:t>
        <a:bodyPr/>
        <a:lstStyle/>
        <a:p>
          <a:endParaRPr lang="en-US"/>
        </a:p>
      </dgm:t>
    </dgm:pt>
    <dgm:pt modelId="{7D0252FB-FF96-469D-8F50-59698A62D2A2}">
      <dgm:prSet custT="1"/>
      <dgm:spPr/>
      <dgm:t>
        <a:bodyPr/>
        <a:lstStyle/>
        <a:p>
          <a:pPr rtl="0">
            <a:spcAft>
              <a:spcPts val="1800"/>
            </a:spcAft>
          </a:pPr>
          <a:r>
            <a:rPr lang="en-US" sz="2400" b="1" dirty="0">
              <a:solidFill>
                <a:schemeClr val="tx2"/>
              </a:solidFill>
            </a:rPr>
            <a:t>Entity (Corporate) Method (e.g., IEEE P2</a:t>
          </a:r>
          <a:r>
            <a:rPr lang="en-US" altLang="zh-CN" sz="2400" b="1" dirty="0">
              <a:solidFill>
                <a:schemeClr val="tx2"/>
              </a:solidFill>
            </a:rPr>
            <a:t>938</a:t>
          </a:r>
          <a:r>
            <a:rPr lang="en-US" sz="2400" b="1" dirty="0">
              <a:solidFill>
                <a:schemeClr val="tx2"/>
              </a:solidFill>
            </a:rPr>
            <a:t>)</a:t>
          </a:r>
          <a:endParaRPr lang="en-US" sz="2400" dirty="0">
            <a:solidFill>
              <a:schemeClr val="tx2"/>
            </a:solidFill>
          </a:endParaRPr>
        </a:p>
      </dgm:t>
    </dgm:pt>
    <dgm:pt modelId="{70B5C38F-B7D6-4618-9CBA-ED21C72A665C}" type="parTrans" cxnId="{7DB50292-9CD7-4F3C-8163-5EF4EAB311C2}">
      <dgm:prSet/>
      <dgm:spPr/>
      <dgm:t>
        <a:bodyPr/>
        <a:lstStyle/>
        <a:p>
          <a:endParaRPr lang="en-US"/>
        </a:p>
      </dgm:t>
    </dgm:pt>
    <dgm:pt modelId="{10AA3974-D646-4CBA-A9DC-A49D4565C2A6}" type="sibTrans" cxnId="{7DB50292-9CD7-4F3C-8163-5EF4EAB311C2}">
      <dgm:prSet/>
      <dgm:spPr/>
      <dgm:t>
        <a:bodyPr/>
        <a:lstStyle/>
        <a:p>
          <a:endParaRPr lang="en-US"/>
        </a:p>
      </dgm:t>
    </dgm:pt>
    <dgm:pt modelId="{FE87CFB7-F8D6-498D-AF76-2743F87D875D}">
      <dgm:prSet custT="1"/>
      <dgm:spPr/>
      <dgm:t>
        <a:bodyPr/>
        <a:lstStyle/>
        <a:p>
          <a:pPr marL="400050" indent="-342900" rtl="0"/>
          <a:r>
            <a:rPr lang="en-US" sz="1600" b="0" dirty="0"/>
            <a:t>Ballot groups are made up of a minimum of 10 individuals</a:t>
          </a:r>
        </a:p>
      </dgm:t>
    </dgm:pt>
    <dgm:pt modelId="{F62BFD36-31B1-4410-89DE-C3E03348A24E}" type="parTrans" cxnId="{086D650C-B396-44A7-B703-0BDE163C8328}">
      <dgm:prSet/>
      <dgm:spPr/>
      <dgm:t>
        <a:bodyPr/>
        <a:lstStyle/>
        <a:p>
          <a:endParaRPr lang="en-US"/>
        </a:p>
      </dgm:t>
    </dgm:pt>
    <dgm:pt modelId="{0532153A-9C97-4ACD-B546-3B817E11A63C}" type="sibTrans" cxnId="{086D650C-B396-44A7-B703-0BDE163C8328}">
      <dgm:prSet/>
      <dgm:spPr/>
      <dgm:t>
        <a:bodyPr/>
        <a:lstStyle/>
        <a:p>
          <a:endParaRPr lang="en-US"/>
        </a:p>
      </dgm:t>
    </dgm:pt>
    <dgm:pt modelId="{283AB49D-4810-463A-B51C-43DC394E6AA4}">
      <dgm:prSet custT="1"/>
      <dgm:spPr/>
      <dgm:t>
        <a:bodyPr/>
        <a:lstStyle/>
        <a:p>
          <a:pPr marL="400050" indent="-342900" rtl="0"/>
          <a:r>
            <a:rPr lang="en-US" sz="1600" b="0" dirty="0"/>
            <a:t>Ballot group participants must be IEEE-SA individual members</a:t>
          </a:r>
        </a:p>
      </dgm:t>
    </dgm:pt>
    <dgm:pt modelId="{B1B45C3C-0544-495B-A007-49AEF33E4C66}" type="parTrans" cxnId="{D0971446-0218-40D3-9950-431B2D878F85}">
      <dgm:prSet/>
      <dgm:spPr/>
      <dgm:t>
        <a:bodyPr/>
        <a:lstStyle/>
        <a:p>
          <a:endParaRPr lang="en-US"/>
        </a:p>
      </dgm:t>
    </dgm:pt>
    <dgm:pt modelId="{0B21D4B3-2461-42B2-8456-9EE4AE38039A}" type="sibTrans" cxnId="{D0971446-0218-40D3-9950-431B2D878F85}">
      <dgm:prSet/>
      <dgm:spPr/>
      <dgm:t>
        <a:bodyPr/>
        <a:lstStyle/>
        <a:p>
          <a:endParaRPr lang="en-US"/>
        </a:p>
      </dgm:t>
    </dgm:pt>
    <dgm:pt modelId="{EE09C392-4AB9-45CB-9064-81BB43CBBCA5}">
      <dgm:prSet custT="1"/>
      <dgm:spPr/>
      <dgm:t>
        <a:bodyPr/>
        <a:lstStyle/>
        <a:p>
          <a:pPr marL="400050" indent="-342900" rtl="0"/>
          <a:r>
            <a:rPr lang="en-US" sz="1600" b="0" dirty="0"/>
            <a:t>Individuals represent themselves</a:t>
          </a:r>
        </a:p>
      </dgm:t>
    </dgm:pt>
    <dgm:pt modelId="{9FE99F33-F59D-40EB-9137-0F15A2147736}" type="parTrans" cxnId="{3B5FC4E4-836E-4452-B1FB-551A64A25CAE}">
      <dgm:prSet/>
      <dgm:spPr/>
      <dgm:t>
        <a:bodyPr/>
        <a:lstStyle/>
        <a:p>
          <a:endParaRPr lang="en-US"/>
        </a:p>
      </dgm:t>
    </dgm:pt>
    <dgm:pt modelId="{E17ED991-E2BD-4D70-A2E6-972AFA73872D}" type="sibTrans" cxnId="{3B5FC4E4-836E-4452-B1FB-551A64A25CAE}">
      <dgm:prSet/>
      <dgm:spPr/>
      <dgm:t>
        <a:bodyPr/>
        <a:lstStyle/>
        <a:p>
          <a:endParaRPr lang="en-US"/>
        </a:p>
      </dgm:t>
    </dgm:pt>
    <dgm:pt modelId="{1AAE2E04-2A01-44CA-97E2-4D5D24904C98}">
      <dgm:prSet custT="1"/>
      <dgm:spPr/>
      <dgm:t>
        <a:bodyPr/>
        <a:lstStyle/>
        <a:p>
          <a:pPr marL="400050" indent="-342900" rtl="0"/>
          <a:endParaRPr lang="en-US" sz="1600" b="0" dirty="0"/>
        </a:p>
      </dgm:t>
    </dgm:pt>
    <dgm:pt modelId="{B2F1C42D-33CB-4ECB-8345-D02D132D3B2F}" type="parTrans" cxnId="{65950084-BCEF-4EAA-853B-A3747BEF0890}">
      <dgm:prSet/>
      <dgm:spPr/>
      <dgm:t>
        <a:bodyPr/>
        <a:lstStyle/>
        <a:p>
          <a:endParaRPr lang="en-US"/>
        </a:p>
      </dgm:t>
    </dgm:pt>
    <dgm:pt modelId="{9695CFC5-A264-4D7B-A572-FB1E7E96CA45}" type="sibTrans" cxnId="{65950084-BCEF-4EAA-853B-A3747BEF0890}">
      <dgm:prSet/>
      <dgm:spPr/>
      <dgm:t>
        <a:bodyPr/>
        <a:lstStyle/>
        <a:p>
          <a:endParaRPr lang="en-US"/>
        </a:p>
      </dgm:t>
    </dgm:pt>
    <dgm:pt modelId="{25A0EDA7-9766-419E-8F3E-5228EADD2265}">
      <dgm:prSet custT="1"/>
      <dgm:spPr/>
      <dgm:t>
        <a:bodyPr/>
        <a:lstStyle/>
        <a:p>
          <a:pPr marL="400050" indent="-342900" rtl="0"/>
          <a:r>
            <a:rPr lang="en-US" sz="1600" b="0" dirty="0"/>
            <a:t>Participants are individual technical experts</a:t>
          </a:r>
        </a:p>
      </dgm:t>
    </dgm:pt>
    <dgm:pt modelId="{64856844-924F-4C91-B155-9BD2E95A83DD}" type="sibTrans" cxnId="{6B37886C-B111-4736-814D-9C52A7288301}">
      <dgm:prSet/>
      <dgm:spPr/>
      <dgm:t>
        <a:bodyPr/>
        <a:lstStyle/>
        <a:p>
          <a:endParaRPr lang="en-US"/>
        </a:p>
      </dgm:t>
    </dgm:pt>
    <dgm:pt modelId="{88FBA356-5550-4BDC-9B7E-B9E018C0315D}" type="parTrans" cxnId="{6B37886C-B111-4736-814D-9C52A7288301}">
      <dgm:prSet/>
      <dgm:spPr/>
      <dgm:t>
        <a:bodyPr/>
        <a:lstStyle/>
        <a:p>
          <a:endParaRPr lang="en-US"/>
        </a:p>
      </dgm:t>
    </dgm:pt>
    <dgm:pt modelId="{61628507-D7D9-4510-8D21-1AFCA4010D61}">
      <dgm:prSet custT="1"/>
      <dgm:spPr/>
      <dgm:t>
        <a:bodyPr/>
        <a:lstStyle/>
        <a:p>
          <a:pPr marL="396875" indent="-336550" rtl="0">
            <a:spcAft>
              <a:spcPts val="600"/>
            </a:spcAft>
          </a:pPr>
          <a:r>
            <a:rPr lang="en-US" sz="1600" b="0" dirty="0">
              <a:solidFill>
                <a:schemeClr val="tx1"/>
              </a:solidFill>
            </a:rPr>
            <a:t>Participants are “entities,” i.e., companies, universities, government bodies, etc. </a:t>
          </a:r>
          <a:endParaRPr lang="en-US" sz="1600" dirty="0">
            <a:solidFill>
              <a:schemeClr val="tx1"/>
            </a:solidFill>
          </a:endParaRPr>
        </a:p>
      </dgm:t>
    </dgm:pt>
    <dgm:pt modelId="{9967C158-C818-4501-AB2F-A53EEDC90E55}" type="parTrans" cxnId="{B87CF2A2-014F-49DA-8B15-D323012B2376}">
      <dgm:prSet/>
      <dgm:spPr/>
      <dgm:t>
        <a:bodyPr/>
        <a:lstStyle/>
        <a:p>
          <a:endParaRPr lang="en-US"/>
        </a:p>
      </dgm:t>
    </dgm:pt>
    <dgm:pt modelId="{837795BC-F5C8-4F5E-B7CA-EBA91AFCEAF7}" type="sibTrans" cxnId="{B87CF2A2-014F-49DA-8B15-D323012B2376}">
      <dgm:prSet/>
      <dgm:spPr/>
      <dgm:t>
        <a:bodyPr/>
        <a:lstStyle/>
        <a:p>
          <a:endParaRPr lang="en-US"/>
        </a:p>
      </dgm:t>
    </dgm:pt>
    <dgm:pt modelId="{CF335121-F267-41B0-9C5A-26C0F04425E4}">
      <dgm:prSet custT="1"/>
      <dgm:spPr/>
      <dgm:t>
        <a:bodyPr/>
        <a:lstStyle/>
        <a:p>
          <a:pPr marL="396875" indent="-336550" rtl="0">
            <a:spcAft>
              <a:spcPts val="600"/>
            </a:spcAft>
          </a:pPr>
          <a:r>
            <a:rPr lang="en-US" sz="1600" b="0" dirty="0">
              <a:solidFill>
                <a:schemeClr val="tx1"/>
              </a:solidFill>
            </a:rPr>
            <a:t>Designated representative and alternate represent the entity</a:t>
          </a:r>
        </a:p>
      </dgm:t>
    </dgm:pt>
    <dgm:pt modelId="{514C97B6-9F4D-4270-A114-499897D03A2B}" type="parTrans" cxnId="{7FCE6A00-61EE-480A-96F0-95418A605D37}">
      <dgm:prSet/>
      <dgm:spPr/>
      <dgm:t>
        <a:bodyPr/>
        <a:lstStyle/>
        <a:p>
          <a:endParaRPr lang="en-US"/>
        </a:p>
      </dgm:t>
    </dgm:pt>
    <dgm:pt modelId="{126F309B-AE4B-4A6C-8DA1-64F79F07B863}" type="sibTrans" cxnId="{7FCE6A00-61EE-480A-96F0-95418A605D37}">
      <dgm:prSet/>
      <dgm:spPr/>
      <dgm:t>
        <a:bodyPr/>
        <a:lstStyle/>
        <a:p>
          <a:endParaRPr lang="en-US"/>
        </a:p>
      </dgm:t>
    </dgm:pt>
    <dgm:pt modelId="{E27DF40B-670F-42B2-8C44-6E1E6A10C7A0}">
      <dgm:prSet custT="1"/>
      <dgm:spPr/>
      <dgm:t>
        <a:bodyPr/>
        <a:lstStyle/>
        <a:p>
          <a:pPr marL="396875" indent="-336550" rtl="0">
            <a:spcAft>
              <a:spcPts val="600"/>
            </a:spcAft>
          </a:pPr>
          <a:r>
            <a:rPr lang="en-US" sz="1600" b="1" dirty="0">
              <a:solidFill>
                <a:schemeClr val="tx1"/>
              </a:solidFill>
            </a:rPr>
            <a:t>Each entity has 1 vote</a:t>
          </a:r>
        </a:p>
      </dgm:t>
    </dgm:pt>
    <dgm:pt modelId="{9A11DA8A-28FF-4A30-B41B-D1BDF26224E6}" type="parTrans" cxnId="{33F36F29-039E-4FC3-AD93-0A6A8F9FBADF}">
      <dgm:prSet/>
      <dgm:spPr/>
      <dgm:t>
        <a:bodyPr/>
        <a:lstStyle/>
        <a:p>
          <a:endParaRPr lang="en-US"/>
        </a:p>
      </dgm:t>
    </dgm:pt>
    <dgm:pt modelId="{2ECD2A9C-A5D8-44B8-A494-4E42EBA7EDAC}" type="sibTrans" cxnId="{33F36F29-039E-4FC3-AD93-0A6A8F9FBADF}">
      <dgm:prSet/>
      <dgm:spPr/>
      <dgm:t>
        <a:bodyPr/>
        <a:lstStyle/>
        <a:p>
          <a:endParaRPr lang="en-US"/>
        </a:p>
      </dgm:t>
    </dgm:pt>
    <dgm:pt modelId="{9DCEA72B-EA30-4E59-919C-A753F7BA8C4A}">
      <dgm:prSet custT="1"/>
      <dgm:spPr/>
      <dgm:t>
        <a:bodyPr/>
        <a:lstStyle/>
        <a:p>
          <a:pPr marL="396875" indent="-336550" rtl="0">
            <a:spcAft>
              <a:spcPts val="600"/>
            </a:spcAft>
          </a:pPr>
          <a:r>
            <a:rPr lang="en-US" sz="1600" b="0" dirty="0">
              <a:solidFill>
                <a:schemeClr val="tx1"/>
              </a:solidFill>
            </a:rPr>
            <a:t>Requires 3 entities to commit to participation at project initiation</a:t>
          </a:r>
        </a:p>
      </dgm:t>
    </dgm:pt>
    <dgm:pt modelId="{7C5A979B-C72F-4AE9-B9BE-D79D9E697A5E}" type="parTrans" cxnId="{2A520DC0-F443-40C1-855E-C7D82B511859}">
      <dgm:prSet/>
      <dgm:spPr/>
      <dgm:t>
        <a:bodyPr/>
        <a:lstStyle/>
        <a:p>
          <a:endParaRPr lang="en-US"/>
        </a:p>
      </dgm:t>
    </dgm:pt>
    <dgm:pt modelId="{4E9BA5C8-6D31-4834-A175-F3609F8A5542}" type="sibTrans" cxnId="{2A520DC0-F443-40C1-855E-C7D82B511859}">
      <dgm:prSet/>
      <dgm:spPr/>
      <dgm:t>
        <a:bodyPr/>
        <a:lstStyle/>
        <a:p>
          <a:endParaRPr lang="en-US"/>
        </a:p>
      </dgm:t>
    </dgm:pt>
    <dgm:pt modelId="{0FBA9ABC-E8A1-4B08-9750-96078D1D2950}">
      <dgm:prSet custT="1"/>
      <dgm:spPr/>
      <dgm:t>
        <a:bodyPr/>
        <a:lstStyle/>
        <a:p>
          <a:pPr marL="396875" indent="-336550" rtl="0">
            <a:spcAft>
              <a:spcPts val="600"/>
            </a:spcAft>
          </a:pPr>
          <a:r>
            <a:rPr lang="en-US" sz="1600" b="0" dirty="0">
              <a:solidFill>
                <a:schemeClr val="tx1"/>
              </a:solidFill>
            </a:rPr>
            <a:t>Entity sends representatives to meetings</a:t>
          </a:r>
          <a:endParaRPr lang="en-US" sz="1600" dirty="0">
            <a:solidFill>
              <a:schemeClr val="tx1"/>
            </a:solidFill>
          </a:endParaRPr>
        </a:p>
      </dgm:t>
    </dgm:pt>
    <dgm:pt modelId="{0641F54C-E719-488B-991C-12A61E214707}" type="parTrans" cxnId="{FD8E4D12-A3D6-4617-85B0-C83DDFA25502}">
      <dgm:prSet/>
      <dgm:spPr/>
      <dgm:t>
        <a:bodyPr/>
        <a:lstStyle/>
        <a:p>
          <a:endParaRPr lang="en-US"/>
        </a:p>
      </dgm:t>
    </dgm:pt>
    <dgm:pt modelId="{F711AD14-6C87-4320-9079-22B5A1AEBE2E}" type="sibTrans" cxnId="{FD8E4D12-A3D6-4617-85B0-C83DDFA25502}">
      <dgm:prSet/>
      <dgm:spPr/>
      <dgm:t>
        <a:bodyPr/>
        <a:lstStyle/>
        <a:p>
          <a:endParaRPr lang="en-US"/>
        </a:p>
      </dgm:t>
    </dgm:pt>
    <dgm:pt modelId="{4372AB89-ECB1-40A6-87CB-9A677B752C77}" type="pres">
      <dgm:prSet presAssocID="{F58E1990-B671-4B7C-AE0A-7D1D471BD62F}" presName="linear" presStyleCnt="0">
        <dgm:presLayoutVars>
          <dgm:animLvl val="lvl"/>
          <dgm:resizeHandles val="exact"/>
        </dgm:presLayoutVars>
      </dgm:prSet>
      <dgm:spPr/>
    </dgm:pt>
    <dgm:pt modelId="{2F2C04DD-673D-4304-ABE0-28A70F7122A2}" type="pres">
      <dgm:prSet presAssocID="{1BFC6D7A-345B-4B65-AD04-0BDCC38417DD}" presName="parentText" presStyleLbl="node1" presStyleIdx="0" presStyleCnt="2" custScaleY="71483" custLinFactNeighborY="-10610">
        <dgm:presLayoutVars>
          <dgm:chMax val="0"/>
          <dgm:bulletEnabled val="1"/>
        </dgm:presLayoutVars>
      </dgm:prSet>
      <dgm:spPr/>
    </dgm:pt>
    <dgm:pt modelId="{F47AC255-823E-4396-940D-82D571967149}" type="pres">
      <dgm:prSet presAssocID="{1BFC6D7A-345B-4B65-AD04-0BDCC38417DD}" presName="childText" presStyleLbl="revTx" presStyleIdx="0" presStyleCnt="2" custScaleY="120158" custLinFactNeighborY="-8135">
        <dgm:presLayoutVars>
          <dgm:bulletEnabled val="1"/>
        </dgm:presLayoutVars>
      </dgm:prSet>
      <dgm:spPr/>
    </dgm:pt>
    <dgm:pt modelId="{B96E680E-9FE9-447E-9D60-0D503E6AB27D}" type="pres">
      <dgm:prSet presAssocID="{7D0252FB-FF96-469D-8F50-59698A62D2A2}" presName="parentText" presStyleLbl="node1" presStyleIdx="1" presStyleCnt="2" custScaleY="86008" custLinFactNeighborX="511" custLinFactNeighborY="-9857">
        <dgm:presLayoutVars>
          <dgm:chMax val="0"/>
          <dgm:bulletEnabled val="1"/>
        </dgm:presLayoutVars>
      </dgm:prSet>
      <dgm:spPr/>
    </dgm:pt>
    <dgm:pt modelId="{B6642CB2-6611-44F3-A6E3-297124613B97}" type="pres">
      <dgm:prSet presAssocID="{7D0252FB-FF96-469D-8F50-59698A62D2A2}" presName="childText" presStyleLbl="revTx" presStyleIdx="1" presStyleCnt="2" custLinFactNeighborY="6476">
        <dgm:presLayoutVars>
          <dgm:bulletEnabled val="1"/>
        </dgm:presLayoutVars>
      </dgm:prSet>
      <dgm:spPr/>
    </dgm:pt>
  </dgm:ptLst>
  <dgm:cxnLst>
    <dgm:cxn modelId="{7FCE6A00-61EE-480A-96F0-95418A605D37}" srcId="{7D0252FB-FF96-469D-8F50-59698A62D2A2}" destId="{CF335121-F267-41B0-9C5A-26C0F04425E4}" srcOrd="1" destOrd="0" parTransId="{514C97B6-9F4D-4270-A114-499897D03A2B}" sibTransId="{126F309B-AE4B-4A6C-8DA1-64F79F07B863}"/>
    <dgm:cxn modelId="{086D650C-B396-44A7-B703-0BDE163C8328}" srcId="{6CD2FDC9-4313-46FA-87A3-2B4918E1B600}" destId="{FE87CFB7-F8D6-498D-AF76-2743F87D875D}" srcOrd="0" destOrd="0" parTransId="{F62BFD36-31B1-4410-89DE-C3E03348A24E}" sibTransId="{0532153A-9C97-4ACD-B546-3B817E11A63C}"/>
    <dgm:cxn modelId="{FD8E4D12-A3D6-4617-85B0-C83DDFA25502}" srcId="{7D0252FB-FF96-469D-8F50-59698A62D2A2}" destId="{0FBA9ABC-E8A1-4B08-9750-96078D1D2950}" srcOrd="4" destOrd="0" parTransId="{0641F54C-E719-488B-991C-12A61E214707}" sibTransId="{F711AD14-6C87-4320-9079-22B5A1AEBE2E}"/>
    <dgm:cxn modelId="{84190315-1DD3-4BFE-9C06-35DD10061995}" type="presOf" srcId="{25A0EDA7-9766-419E-8F3E-5228EADD2265}" destId="{F47AC255-823E-4396-940D-82D571967149}" srcOrd="0" destOrd="1" presId="urn:microsoft.com/office/officeart/2005/8/layout/vList2#1"/>
    <dgm:cxn modelId="{9D8C981E-A27C-4858-B844-C4FEF950EE8E}" type="presOf" srcId="{EE09C392-4AB9-45CB-9064-81BB43CBBCA5}" destId="{F47AC255-823E-4396-940D-82D571967149}" srcOrd="0" destOrd="2" presId="urn:microsoft.com/office/officeart/2005/8/layout/vList2#1"/>
    <dgm:cxn modelId="{33F36F29-039E-4FC3-AD93-0A6A8F9FBADF}" srcId="{7D0252FB-FF96-469D-8F50-59698A62D2A2}" destId="{E27DF40B-670F-42B2-8C44-6E1E6A10C7A0}" srcOrd="2" destOrd="0" parTransId="{9A11DA8A-28FF-4A30-B41B-D1BDF26224E6}" sibTransId="{2ECD2A9C-A5D8-44B8-A494-4E42EBA7EDAC}"/>
    <dgm:cxn modelId="{18C68865-0B75-4A0F-B1F3-D4D44DC326BC}" srcId="{1BFC6D7A-345B-4B65-AD04-0BDCC38417DD}" destId="{6CD2FDC9-4313-46FA-87A3-2B4918E1B600}" srcOrd="3" destOrd="0" parTransId="{DCE2AF61-7C49-4AA6-9B4D-E138343F9E93}" sibTransId="{BD4AA38E-50A2-4444-A41E-172C32A8CD44}"/>
    <dgm:cxn modelId="{D0971446-0218-40D3-9950-431B2D878F85}" srcId="{6CD2FDC9-4313-46FA-87A3-2B4918E1B600}" destId="{283AB49D-4810-463A-B51C-43DC394E6AA4}" srcOrd="1" destOrd="0" parTransId="{B1B45C3C-0544-495B-A007-49AEF33E4C66}" sibTransId="{0B21D4B3-2461-42B2-8456-9EE4AE38039A}"/>
    <dgm:cxn modelId="{6B37886C-B111-4736-814D-9C52A7288301}" srcId="{1BFC6D7A-345B-4B65-AD04-0BDCC38417DD}" destId="{25A0EDA7-9766-419E-8F3E-5228EADD2265}" srcOrd="1" destOrd="0" parTransId="{88FBA356-5550-4BDC-9B7E-B9E018C0315D}" sibTransId="{64856844-924F-4C91-B155-9BD2E95A83DD}"/>
    <dgm:cxn modelId="{5576A951-8D13-4C43-BB16-25AE2BA10458}" type="presOf" srcId="{61628507-D7D9-4510-8D21-1AFCA4010D61}" destId="{B6642CB2-6611-44F3-A6E3-297124613B97}" srcOrd="0" destOrd="0" presId="urn:microsoft.com/office/officeart/2005/8/layout/vList2#1"/>
    <dgm:cxn modelId="{C8F31852-7522-4BA5-AF37-6E648F8AFDDB}" type="presOf" srcId="{283AB49D-4810-463A-B51C-43DC394E6AA4}" destId="{F47AC255-823E-4396-940D-82D571967149}" srcOrd="0" destOrd="5" presId="urn:microsoft.com/office/officeart/2005/8/layout/vList2#1"/>
    <dgm:cxn modelId="{A1F6587C-C9FB-4591-BB2B-D3F9A5369E38}" type="presOf" srcId="{1BFC6D7A-345B-4B65-AD04-0BDCC38417DD}" destId="{2F2C04DD-673D-4304-ABE0-28A70F7122A2}" srcOrd="0" destOrd="0" presId="urn:microsoft.com/office/officeart/2005/8/layout/vList2#1"/>
    <dgm:cxn modelId="{65950084-BCEF-4EAA-853B-A3747BEF0890}" srcId="{1BFC6D7A-345B-4B65-AD04-0BDCC38417DD}" destId="{1AAE2E04-2A01-44CA-97E2-4D5D24904C98}" srcOrd="0" destOrd="0" parTransId="{B2F1C42D-33CB-4ECB-8345-D02D132D3B2F}" sibTransId="{9695CFC5-A264-4D7B-A572-FB1E7E96CA45}"/>
    <dgm:cxn modelId="{430D7C88-A0FB-474A-8E50-BC454887790F}" type="presOf" srcId="{7D0252FB-FF96-469D-8F50-59698A62D2A2}" destId="{B96E680E-9FE9-447E-9D60-0D503E6AB27D}" srcOrd="0" destOrd="0" presId="urn:microsoft.com/office/officeart/2005/8/layout/vList2#1"/>
    <dgm:cxn modelId="{378CA08D-828D-4196-AA93-AE19C88CE94D}" type="presOf" srcId="{F58E1990-B671-4B7C-AE0A-7D1D471BD62F}" destId="{4372AB89-ECB1-40A6-87CB-9A677B752C77}" srcOrd="0" destOrd="0" presId="urn:microsoft.com/office/officeart/2005/8/layout/vList2#1"/>
    <dgm:cxn modelId="{7DB50292-9CD7-4F3C-8163-5EF4EAB311C2}" srcId="{F58E1990-B671-4B7C-AE0A-7D1D471BD62F}" destId="{7D0252FB-FF96-469D-8F50-59698A62D2A2}" srcOrd="1" destOrd="0" parTransId="{70B5C38F-B7D6-4618-9CBA-ED21C72A665C}" sibTransId="{10AA3974-D646-4CBA-A9DC-A49D4565C2A6}"/>
    <dgm:cxn modelId="{E679E798-4200-4049-916F-19B8D21CE627}" type="presOf" srcId="{FE87CFB7-F8D6-498D-AF76-2743F87D875D}" destId="{F47AC255-823E-4396-940D-82D571967149}" srcOrd="0" destOrd="4" presId="urn:microsoft.com/office/officeart/2005/8/layout/vList2#1"/>
    <dgm:cxn modelId="{D1325F9A-90D0-4D89-B81A-E4CF3D892BEA}" type="presOf" srcId="{CF335121-F267-41B0-9C5A-26C0F04425E4}" destId="{B6642CB2-6611-44F3-A6E3-297124613B97}" srcOrd="0" destOrd="1" presId="urn:microsoft.com/office/officeart/2005/8/layout/vList2#1"/>
    <dgm:cxn modelId="{B87CF2A2-014F-49DA-8B15-D323012B2376}" srcId="{7D0252FB-FF96-469D-8F50-59698A62D2A2}" destId="{61628507-D7D9-4510-8D21-1AFCA4010D61}" srcOrd="0" destOrd="0" parTransId="{9967C158-C818-4501-AB2F-A53EEDC90E55}" sibTransId="{837795BC-F5C8-4F5E-B7CA-EBA91AFCEAF7}"/>
    <dgm:cxn modelId="{8CC475AA-96FA-494B-B933-5F8953726BB0}" type="presOf" srcId="{6CD2FDC9-4313-46FA-87A3-2B4918E1B600}" destId="{F47AC255-823E-4396-940D-82D571967149}" srcOrd="0" destOrd="3" presId="urn:microsoft.com/office/officeart/2005/8/layout/vList2#1"/>
    <dgm:cxn modelId="{61F82BBA-BA82-4C9A-BAF7-CE6BB22759B7}" type="presOf" srcId="{1AAE2E04-2A01-44CA-97E2-4D5D24904C98}" destId="{F47AC255-823E-4396-940D-82D571967149}" srcOrd="0" destOrd="0" presId="urn:microsoft.com/office/officeart/2005/8/layout/vList2#1"/>
    <dgm:cxn modelId="{2A520DC0-F443-40C1-855E-C7D82B511859}" srcId="{7D0252FB-FF96-469D-8F50-59698A62D2A2}" destId="{9DCEA72B-EA30-4E59-919C-A753F7BA8C4A}" srcOrd="3" destOrd="0" parTransId="{7C5A979B-C72F-4AE9-B9BE-D79D9E697A5E}" sibTransId="{4E9BA5C8-6D31-4834-A175-F3609F8A5542}"/>
    <dgm:cxn modelId="{C21390CF-4F5C-41CD-B716-A1482EB042E6}" type="presOf" srcId="{E27DF40B-670F-42B2-8C44-6E1E6A10C7A0}" destId="{B6642CB2-6611-44F3-A6E3-297124613B97}" srcOrd="0" destOrd="2" presId="urn:microsoft.com/office/officeart/2005/8/layout/vList2#1"/>
    <dgm:cxn modelId="{A0394AD2-92CA-4A3D-BEC0-0E1E9C0835DB}" type="presOf" srcId="{0FBA9ABC-E8A1-4B08-9750-96078D1D2950}" destId="{B6642CB2-6611-44F3-A6E3-297124613B97}" srcOrd="0" destOrd="4" presId="urn:microsoft.com/office/officeart/2005/8/layout/vList2#1"/>
    <dgm:cxn modelId="{7CAC21DE-0CD1-4CC7-9B46-8F4B90AD7095}" srcId="{F58E1990-B671-4B7C-AE0A-7D1D471BD62F}" destId="{1BFC6D7A-345B-4B65-AD04-0BDCC38417DD}" srcOrd="0" destOrd="0" parTransId="{CC317737-6E41-4577-8A93-7B2F8C07EAFB}" sibTransId="{4747A952-1F27-4B02-9F30-113132BC4DE9}"/>
    <dgm:cxn modelId="{3B5FC4E4-836E-4452-B1FB-551A64A25CAE}" srcId="{1BFC6D7A-345B-4B65-AD04-0BDCC38417DD}" destId="{EE09C392-4AB9-45CB-9064-81BB43CBBCA5}" srcOrd="2" destOrd="0" parTransId="{9FE99F33-F59D-40EB-9137-0F15A2147736}" sibTransId="{E17ED991-E2BD-4D70-A2E6-972AFA73872D}"/>
    <dgm:cxn modelId="{14D749EE-C88F-4C07-A95E-CBA4F24EB02A}" type="presOf" srcId="{9DCEA72B-EA30-4E59-919C-A753F7BA8C4A}" destId="{B6642CB2-6611-44F3-A6E3-297124613B97}" srcOrd="0" destOrd="3" presId="urn:microsoft.com/office/officeart/2005/8/layout/vList2#1"/>
    <dgm:cxn modelId="{6B2D0B83-C416-4DBC-B157-5140F3194AD2}" type="presParOf" srcId="{4372AB89-ECB1-40A6-87CB-9A677B752C77}" destId="{2F2C04DD-673D-4304-ABE0-28A70F7122A2}" srcOrd="0" destOrd="0" presId="urn:microsoft.com/office/officeart/2005/8/layout/vList2#1"/>
    <dgm:cxn modelId="{2568104E-E6F0-4812-8925-DB7173098DCC}" type="presParOf" srcId="{4372AB89-ECB1-40A6-87CB-9A677B752C77}" destId="{F47AC255-823E-4396-940D-82D571967149}" srcOrd="1" destOrd="0" presId="urn:microsoft.com/office/officeart/2005/8/layout/vList2#1"/>
    <dgm:cxn modelId="{15870CE5-2FF1-474C-959D-EC34CED3E32A}" type="presParOf" srcId="{4372AB89-ECB1-40A6-87CB-9A677B752C77}" destId="{B96E680E-9FE9-447E-9D60-0D503E6AB27D}" srcOrd="2" destOrd="0" presId="urn:microsoft.com/office/officeart/2005/8/layout/vList2#1"/>
    <dgm:cxn modelId="{5FEECBDE-4B7F-402E-BBEE-479B09EC6C70}" type="presParOf" srcId="{4372AB89-ECB1-40A6-87CB-9A677B752C77}" destId="{B6642CB2-6611-44F3-A6E3-297124613B97}" srcOrd="3"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D13DF-B7B0-4C34-A106-F5300D9F532E}" type="doc">
      <dgm:prSet loTypeId="urn:microsoft.com/office/officeart/2005/8/layout/lProcess3#1" loCatId="process" qsTypeId="urn:microsoft.com/office/officeart/2005/8/quickstyle/simple1#2" qsCatId="simple" csTypeId="urn:microsoft.com/office/officeart/2005/8/colors/colorful5#1" csCatId="colorful" phldr="1"/>
      <dgm:spPr/>
      <dgm:t>
        <a:bodyPr/>
        <a:lstStyle/>
        <a:p>
          <a:endParaRPr lang="en-US"/>
        </a:p>
      </dgm:t>
    </dgm:pt>
    <dgm:pt modelId="{4923D391-C882-4EB9-B22C-4E97947C63E5}">
      <dgm:prSet phldrT="[Text]"/>
      <dgm:spPr/>
      <dgm:t>
        <a:bodyPr/>
        <a:lstStyle/>
        <a:p>
          <a:r>
            <a:rPr lang="en-US" dirty="0"/>
            <a:t>P2938</a:t>
          </a:r>
        </a:p>
      </dgm:t>
    </dgm:pt>
    <dgm:pt modelId="{099028D9-7DB0-4D9A-84CB-DF69BB35BF33}" type="parTrans" cxnId="{E9D8E05F-1CCA-4FD8-AD6A-1CF15CBF69C3}">
      <dgm:prSet/>
      <dgm:spPr/>
      <dgm:t>
        <a:bodyPr/>
        <a:lstStyle/>
        <a:p>
          <a:endParaRPr lang="en-US"/>
        </a:p>
      </dgm:t>
    </dgm:pt>
    <dgm:pt modelId="{F1A75344-4F3D-4199-AFC4-11D560C05257}" type="sibTrans" cxnId="{E9D8E05F-1CCA-4FD8-AD6A-1CF15CBF69C3}">
      <dgm:prSet/>
      <dgm:spPr/>
      <dgm:t>
        <a:bodyPr/>
        <a:lstStyle/>
        <a:p>
          <a:endParaRPr lang="en-US"/>
        </a:p>
      </dgm:t>
    </dgm:pt>
    <dgm:pt modelId="{6D4F9F6D-AE7F-46F9-8FF9-E0FECC7808DE}">
      <dgm:prSet phldrT="[Text]" custT="1"/>
      <dgm:spPr/>
      <dgm:t>
        <a:bodyPr/>
        <a:lstStyle/>
        <a:p>
          <a:r>
            <a:rPr lang="en-US" sz="1400" dirty="0"/>
            <a:t>Kick-Off</a:t>
          </a:r>
        </a:p>
      </dgm:t>
    </dgm:pt>
    <dgm:pt modelId="{D83EC404-ECF2-4538-B58A-FDE8C61CE15B}" type="parTrans" cxnId="{C3E80744-B391-40EE-A7E4-357212116896}">
      <dgm:prSet/>
      <dgm:spPr/>
      <dgm:t>
        <a:bodyPr/>
        <a:lstStyle/>
        <a:p>
          <a:endParaRPr lang="en-US"/>
        </a:p>
      </dgm:t>
    </dgm:pt>
    <dgm:pt modelId="{530E602E-AF58-41E3-AB88-26EF8545ED94}" type="sibTrans" cxnId="{C3E80744-B391-40EE-A7E4-357212116896}">
      <dgm:prSet/>
      <dgm:spPr/>
      <dgm:t>
        <a:bodyPr/>
        <a:lstStyle/>
        <a:p>
          <a:endParaRPr lang="en-US"/>
        </a:p>
      </dgm:t>
    </dgm:pt>
    <dgm:pt modelId="{166EBA37-C4FA-4683-80CF-81F840F6E21B}">
      <dgm:prSet phldrT="[Text]" custT="1"/>
      <dgm:spPr/>
      <dgm:t>
        <a:bodyPr/>
        <a:lstStyle/>
        <a:p>
          <a:r>
            <a:rPr lang="en-US" sz="1400" dirty="0"/>
            <a:t>WG Drafting</a:t>
          </a:r>
        </a:p>
      </dgm:t>
    </dgm:pt>
    <dgm:pt modelId="{977EE751-DC95-4F1B-A5EC-4A600067B426}" type="parTrans" cxnId="{93C80CDE-2568-4939-9A10-5C804E5883C4}">
      <dgm:prSet/>
      <dgm:spPr/>
      <dgm:t>
        <a:bodyPr/>
        <a:lstStyle/>
        <a:p>
          <a:endParaRPr lang="en-US"/>
        </a:p>
      </dgm:t>
    </dgm:pt>
    <dgm:pt modelId="{3898B2C8-7123-4865-9226-EEEAE508FC48}" type="sibTrans" cxnId="{93C80CDE-2568-4939-9A10-5C804E5883C4}">
      <dgm:prSet/>
      <dgm:spPr/>
      <dgm:t>
        <a:bodyPr/>
        <a:lstStyle/>
        <a:p>
          <a:endParaRPr lang="en-US"/>
        </a:p>
      </dgm:t>
    </dgm:pt>
    <dgm:pt modelId="{7763FBAA-1059-40A2-A985-6EA8DCC4A985}">
      <dgm:prSet phldrT="[Text]" custT="1"/>
      <dgm:spPr/>
      <dgm:t>
        <a:bodyPr/>
        <a:lstStyle/>
        <a:p>
          <a:r>
            <a:rPr lang="en-US" sz="1400" dirty="0"/>
            <a:t>Initial Sponsor Ballot**</a:t>
          </a:r>
        </a:p>
      </dgm:t>
    </dgm:pt>
    <dgm:pt modelId="{D957A4E8-0E3B-4E7B-8504-B7F9A7D7CEA9}" type="parTrans" cxnId="{BFB818C3-D90F-42EF-843B-294A57189BCE}">
      <dgm:prSet/>
      <dgm:spPr/>
      <dgm:t>
        <a:bodyPr/>
        <a:lstStyle/>
        <a:p>
          <a:endParaRPr lang="en-US"/>
        </a:p>
      </dgm:t>
    </dgm:pt>
    <dgm:pt modelId="{B510B3C0-19A1-408B-8886-0DA1FF228439}" type="sibTrans" cxnId="{BFB818C3-D90F-42EF-843B-294A57189BCE}">
      <dgm:prSet/>
      <dgm:spPr/>
      <dgm:t>
        <a:bodyPr/>
        <a:lstStyle/>
        <a:p>
          <a:endParaRPr lang="en-US"/>
        </a:p>
      </dgm:t>
    </dgm:pt>
    <dgm:pt modelId="{A3BBF869-820A-4BE8-ACFB-9A2FB8D18F63}">
      <dgm:prSet phldrT="[Text]" custT="1"/>
      <dgm:spPr/>
      <dgm:t>
        <a:bodyPr/>
        <a:lstStyle/>
        <a:p>
          <a:r>
            <a:rPr lang="en-US" sz="1400" dirty="0"/>
            <a:t>…</a:t>
          </a:r>
        </a:p>
      </dgm:t>
    </dgm:pt>
    <dgm:pt modelId="{89D38382-B2E1-4E3E-8DC6-341D92B33CF1}" type="parTrans" cxnId="{94A2CE87-1F18-4EA0-9686-CE76D1208B88}">
      <dgm:prSet/>
      <dgm:spPr/>
      <dgm:t>
        <a:bodyPr/>
        <a:lstStyle/>
        <a:p>
          <a:endParaRPr lang="en-US"/>
        </a:p>
      </dgm:t>
    </dgm:pt>
    <dgm:pt modelId="{834E8AE3-4826-4F50-8BFE-0C5F1B2503E2}" type="sibTrans" cxnId="{94A2CE87-1F18-4EA0-9686-CE76D1208B88}">
      <dgm:prSet/>
      <dgm:spPr/>
      <dgm:t>
        <a:bodyPr/>
        <a:lstStyle/>
        <a:p>
          <a:endParaRPr lang="en-US"/>
        </a:p>
      </dgm:t>
    </dgm:pt>
    <dgm:pt modelId="{92B1D69F-80F2-40F2-80CE-E4ECD29C93C7}">
      <dgm:prSet phldrT="[Text]" custT="1"/>
      <dgm:spPr/>
      <dgm:t>
        <a:bodyPr/>
        <a:lstStyle/>
        <a:p>
          <a:r>
            <a:rPr lang="en-US" sz="1400" dirty="0"/>
            <a:t>Recirculation</a:t>
          </a:r>
        </a:p>
      </dgm:t>
    </dgm:pt>
    <dgm:pt modelId="{F1138F93-063C-4CD2-A91E-A4DB7D4C4993}" type="parTrans" cxnId="{73823184-5F6E-4CF3-BFF2-708D76E0D872}">
      <dgm:prSet/>
      <dgm:spPr/>
      <dgm:t>
        <a:bodyPr/>
        <a:lstStyle/>
        <a:p>
          <a:endParaRPr lang="en-US"/>
        </a:p>
      </dgm:t>
    </dgm:pt>
    <dgm:pt modelId="{5FC750DB-B177-4525-92D0-C2EC4228AD82}" type="sibTrans" cxnId="{73823184-5F6E-4CF3-BFF2-708D76E0D872}">
      <dgm:prSet/>
      <dgm:spPr/>
      <dgm:t>
        <a:bodyPr/>
        <a:lstStyle/>
        <a:p>
          <a:endParaRPr lang="en-US"/>
        </a:p>
      </dgm:t>
    </dgm:pt>
    <dgm:pt modelId="{D8BFAD03-2A71-488C-8FF0-F2FD02DFA87E}">
      <dgm:prSet phldrT="[Text]" custT="1"/>
      <dgm:spPr/>
      <dgm:t>
        <a:bodyPr/>
        <a:lstStyle/>
        <a:p>
          <a:r>
            <a:rPr lang="en-US" sz="1400" dirty="0"/>
            <a:t>Publication</a:t>
          </a:r>
        </a:p>
      </dgm:t>
    </dgm:pt>
    <dgm:pt modelId="{F0CB0D08-4BA2-49A8-A5A5-9CCC3CF731B0}" type="parTrans" cxnId="{CA5CF6DD-D12D-43B9-A690-F5F4C2A58176}">
      <dgm:prSet/>
      <dgm:spPr/>
      <dgm:t>
        <a:bodyPr/>
        <a:lstStyle/>
        <a:p>
          <a:endParaRPr lang="en-US"/>
        </a:p>
      </dgm:t>
    </dgm:pt>
    <dgm:pt modelId="{F9A28B66-E7B4-4527-B1CD-65DD6B1DC0FF}" type="sibTrans" cxnId="{CA5CF6DD-D12D-43B9-A690-F5F4C2A58176}">
      <dgm:prSet/>
      <dgm:spPr/>
      <dgm:t>
        <a:bodyPr/>
        <a:lstStyle/>
        <a:p>
          <a:endParaRPr lang="en-US"/>
        </a:p>
      </dgm:t>
    </dgm:pt>
    <dgm:pt modelId="{2D466BCB-DC54-4F11-9A1E-B3C675BB1D1D}">
      <dgm:prSet phldrT="[Text]" custT="1"/>
      <dgm:spPr/>
      <dgm:t>
        <a:bodyPr/>
        <a:lstStyle/>
        <a:p>
          <a:r>
            <a:rPr lang="en-US" sz="1400" dirty="0"/>
            <a:t>Submit to </a:t>
          </a:r>
          <a:r>
            <a:rPr lang="en-US" sz="1400" dirty="0" err="1"/>
            <a:t>RevCom</a:t>
          </a:r>
          <a:r>
            <a:rPr lang="en-US" sz="1400" dirty="0"/>
            <a:t>**</a:t>
          </a:r>
        </a:p>
      </dgm:t>
    </dgm:pt>
    <dgm:pt modelId="{48D07CCD-9736-46A3-BD29-271A534164A1}" type="parTrans" cxnId="{BF2EE03F-9D37-4ABA-900F-7C2756182CD6}">
      <dgm:prSet/>
      <dgm:spPr/>
      <dgm:t>
        <a:bodyPr/>
        <a:lstStyle/>
        <a:p>
          <a:endParaRPr lang="en-US"/>
        </a:p>
      </dgm:t>
    </dgm:pt>
    <dgm:pt modelId="{6291BD0E-DACB-4B1A-8753-43E4972E3774}" type="sibTrans" cxnId="{BF2EE03F-9D37-4ABA-900F-7C2756182CD6}">
      <dgm:prSet/>
      <dgm:spPr/>
      <dgm:t>
        <a:bodyPr/>
        <a:lstStyle/>
        <a:p>
          <a:endParaRPr lang="en-US"/>
        </a:p>
      </dgm:t>
    </dgm:pt>
    <dgm:pt modelId="{869B4D67-9902-44F7-9FBA-77113EBAF30A}" type="pres">
      <dgm:prSet presAssocID="{3E1D13DF-B7B0-4C34-A106-F5300D9F532E}" presName="Name0" presStyleCnt="0">
        <dgm:presLayoutVars>
          <dgm:chPref val="3"/>
          <dgm:dir/>
          <dgm:animLvl val="lvl"/>
          <dgm:resizeHandles/>
        </dgm:presLayoutVars>
      </dgm:prSet>
      <dgm:spPr/>
    </dgm:pt>
    <dgm:pt modelId="{E4E4E3F8-ACFE-428D-B9A9-621301D90A71}" type="pres">
      <dgm:prSet presAssocID="{4923D391-C882-4EB9-B22C-4E97947C63E5}" presName="horFlow" presStyleCnt="0"/>
      <dgm:spPr/>
    </dgm:pt>
    <dgm:pt modelId="{AFE0BA98-B7E7-466E-AB4F-A5C32A7A2162}" type="pres">
      <dgm:prSet presAssocID="{4923D391-C882-4EB9-B22C-4E97947C63E5}" presName="bigChev" presStyleLbl="node1" presStyleIdx="0" presStyleCnt="1"/>
      <dgm:spPr/>
    </dgm:pt>
    <dgm:pt modelId="{AF697247-ADB5-4174-8CBC-6C8997060DE4}" type="pres">
      <dgm:prSet presAssocID="{D83EC404-ECF2-4538-B58A-FDE8C61CE15B}" presName="parTrans" presStyleCnt="0"/>
      <dgm:spPr/>
    </dgm:pt>
    <dgm:pt modelId="{F1CF7081-DA72-43C3-853D-C689238E78B4}" type="pres">
      <dgm:prSet presAssocID="{6D4F9F6D-AE7F-46F9-8FF9-E0FECC7808DE}" presName="node" presStyleLbl="alignAccFollowNode1" presStyleIdx="0" presStyleCnt="7">
        <dgm:presLayoutVars>
          <dgm:bulletEnabled val="1"/>
        </dgm:presLayoutVars>
      </dgm:prSet>
      <dgm:spPr/>
    </dgm:pt>
    <dgm:pt modelId="{570957E8-0ADD-4A59-A83E-12084EA27996}" type="pres">
      <dgm:prSet presAssocID="{530E602E-AF58-41E3-AB88-26EF8545ED94}" presName="sibTrans" presStyleCnt="0"/>
      <dgm:spPr/>
    </dgm:pt>
    <dgm:pt modelId="{614E4C67-ED2A-4838-BCDC-D7F5A85BAC15}" type="pres">
      <dgm:prSet presAssocID="{166EBA37-C4FA-4683-80CF-81F840F6E21B}" presName="node" presStyleLbl="alignAccFollowNode1" presStyleIdx="1" presStyleCnt="7">
        <dgm:presLayoutVars>
          <dgm:bulletEnabled val="1"/>
        </dgm:presLayoutVars>
      </dgm:prSet>
      <dgm:spPr/>
    </dgm:pt>
    <dgm:pt modelId="{C810B959-5E91-4AE4-A2F2-54BC621FCB55}" type="pres">
      <dgm:prSet presAssocID="{3898B2C8-7123-4865-9226-EEEAE508FC48}" presName="sibTrans" presStyleCnt="0"/>
      <dgm:spPr/>
    </dgm:pt>
    <dgm:pt modelId="{7703E89F-22F8-4427-AB81-8574482A8469}" type="pres">
      <dgm:prSet presAssocID="{A3BBF869-820A-4BE8-ACFB-9A2FB8D18F63}" presName="node" presStyleLbl="alignAccFollowNode1" presStyleIdx="2" presStyleCnt="7">
        <dgm:presLayoutVars>
          <dgm:bulletEnabled val="1"/>
        </dgm:presLayoutVars>
      </dgm:prSet>
      <dgm:spPr/>
    </dgm:pt>
    <dgm:pt modelId="{D6938CFB-5D15-4C02-A261-BF299C4A8C6A}" type="pres">
      <dgm:prSet presAssocID="{834E8AE3-4826-4F50-8BFE-0C5F1B2503E2}" presName="sibTrans" presStyleCnt="0"/>
      <dgm:spPr/>
    </dgm:pt>
    <dgm:pt modelId="{EB109D37-C8A5-4123-8226-2D06E12E3D32}" type="pres">
      <dgm:prSet presAssocID="{7763FBAA-1059-40A2-A985-6EA8DCC4A985}" presName="node" presStyleLbl="alignAccFollowNode1" presStyleIdx="3" presStyleCnt="7">
        <dgm:presLayoutVars>
          <dgm:bulletEnabled val="1"/>
        </dgm:presLayoutVars>
      </dgm:prSet>
      <dgm:spPr/>
    </dgm:pt>
    <dgm:pt modelId="{158F61E4-40D0-4ABC-9DA9-A84E801B6E8C}" type="pres">
      <dgm:prSet presAssocID="{B510B3C0-19A1-408B-8886-0DA1FF228439}" presName="sibTrans" presStyleCnt="0"/>
      <dgm:spPr/>
    </dgm:pt>
    <dgm:pt modelId="{6D9CECF5-AC61-46F0-A937-49170E92298F}" type="pres">
      <dgm:prSet presAssocID="{92B1D69F-80F2-40F2-80CE-E4ECD29C93C7}" presName="node" presStyleLbl="alignAccFollowNode1" presStyleIdx="4" presStyleCnt="7">
        <dgm:presLayoutVars>
          <dgm:bulletEnabled val="1"/>
        </dgm:presLayoutVars>
      </dgm:prSet>
      <dgm:spPr/>
    </dgm:pt>
    <dgm:pt modelId="{5365C0E8-F00B-44DA-9BE5-F7BB623CF1F8}" type="pres">
      <dgm:prSet presAssocID="{5FC750DB-B177-4525-92D0-C2EC4228AD82}" presName="sibTrans" presStyleCnt="0"/>
      <dgm:spPr/>
    </dgm:pt>
    <dgm:pt modelId="{B7B17FF4-1EDC-439B-8670-5814638489ED}" type="pres">
      <dgm:prSet presAssocID="{2D466BCB-DC54-4F11-9A1E-B3C675BB1D1D}" presName="node" presStyleLbl="alignAccFollowNode1" presStyleIdx="5" presStyleCnt="7">
        <dgm:presLayoutVars>
          <dgm:bulletEnabled val="1"/>
        </dgm:presLayoutVars>
      </dgm:prSet>
      <dgm:spPr/>
    </dgm:pt>
    <dgm:pt modelId="{0043FA02-C72F-4840-8A91-FAD5CD04E7E0}" type="pres">
      <dgm:prSet presAssocID="{6291BD0E-DACB-4B1A-8753-43E4972E3774}" presName="sibTrans" presStyleCnt="0"/>
      <dgm:spPr/>
    </dgm:pt>
    <dgm:pt modelId="{E8ECD893-AECD-4D2D-BB0F-4DD07BCE0F8B}" type="pres">
      <dgm:prSet presAssocID="{D8BFAD03-2A71-488C-8FF0-F2FD02DFA87E}" presName="node" presStyleLbl="alignAccFollowNode1" presStyleIdx="6" presStyleCnt="7">
        <dgm:presLayoutVars>
          <dgm:bulletEnabled val="1"/>
        </dgm:presLayoutVars>
      </dgm:prSet>
      <dgm:spPr/>
    </dgm:pt>
  </dgm:ptLst>
  <dgm:cxnLst>
    <dgm:cxn modelId="{D8AEFC04-3B60-472E-A875-F62644D668D8}" type="presOf" srcId="{D8BFAD03-2A71-488C-8FF0-F2FD02DFA87E}" destId="{E8ECD893-AECD-4D2D-BB0F-4DD07BCE0F8B}" srcOrd="0" destOrd="0" presId="urn:microsoft.com/office/officeart/2005/8/layout/lProcess3#1"/>
    <dgm:cxn modelId="{2D61C031-18A9-4540-9683-E95DA975308A}" type="presOf" srcId="{166EBA37-C4FA-4683-80CF-81F840F6E21B}" destId="{614E4C67-ED2A-4838-BCDC-D7F5A85BAC15}" srcOrd="0" destOrd="0" presId="urn:microsoft.com/office/officeart/2005/8/layout/lProcess3#1"/>
    <dgm:cxn modelId="{BF2EE03F-9D37-4ABA-900F-7C2756182CD6}" srcId="{4923D391-C882-4EB9-B22C-4E97947C63E5}" destId="{2D466BCB-DC54-4F11-9A1E-B3C675BB1D1D}" srcOrd="5" destOrd="0" parTransId="{48D07CCD-9736-46A3-BD29-271A534164A1}" sibTransId="{6291BD0E-DACB-4B1A-8753-43E4972E3774}"/>
    <dgm:cxn modelId="{E9D8E05F-1CCA-4FD8-AD6A-1CF15CBF69C3}" srcId="{3E1D13DF-B7B0-4C34-A106-F5300D9F532E}" destId="{4923D391-C882-4EB9-B22C-4E97947C63E5}" srcOrd="0" destOrd="0" parTransId="{099028D9-7DB0-4D9A-84CB-DF69BB35BF33}" sibTransId="{F1A75344-4F3D-4199-AFC4-11D560C05257}"/>
    <dgm:cxn modelId="{C3E80744-B391-40EE-A7E4-357212116896}" srcId="{4923D391-C882-4EB9-B22C-4E97947C63E5}" destId="{6D4F9F6D-AE7F-46F9-8FF9-E0FECC7808DE}" srcOrd="0" destOrd="0" parTransId="{D83EC404-ECF2-4538-B58A-FDE8C61CE15B}" sibTransId="{530E602E-AF58-41E3-AB88-26EF8545ED94}"/>
    <dgm:cxn modelId="{1CF17C48-8FAB-42D0-B386-58D4FA2F7E30}" type="presOf" srcId="{7763FBAA-1059-40A2-A985-6EA8DCC4A985}" destId="{EB109D37-C8A5-4123-8226-2D06E12E3D32}" srcOrd="0" destOrd="0" presId="urn:microsoft.com/office/officeart/2005/8/layout/lProcess3#1"/>
    <dgm:cxn modelId="{B5C53E70-1ED5-4428-A09C-719D9EFF42FF}" type="presOf" srcId="{92B1D69F-80F2-40F2-80CE-E4ECD29C93C7}" destId="{6D9CECF5-AC61-46F0-A937-49170E92298F}" srcOrd="0" destOrd="0" presId="urn:microsoft.com/office/officeart/2005/8/layout/lProcess3#1"/>
    <dgm:cxn modelId="{73823184-5F6E-4CF3-BFF2-708D76E0D872}" srcId="{4923D391-C882-4EB9-B22C-4E97947C63E5}" destId="{92B1D69F-80F2-40F2-80CE-E4ECD29C93C7}" srcOrd="4" destOrd="0" parTransId="{F1138F93-063C-4CD2-A91E-A4DB7D4C4993}" sibTransId="{5FC750DB-B177-4525-92D0-C2EC4228AD82}"/>
    <dgm:cxn modelId="{94A2CE87-1F18-4EA0-9686-CE76D1208B88}" srcId="{4923D391-C882-4EB9-B22C-4E97947C63E5}" destId="{A3BBF869-820A-4BE8-ACFB-9A2FB8D18F63}" srcOrd="2" destOrd="0" parTransId="{89D38382-B2E1-4E3E-8DC6-341D92B33CF1}" sibTransId="{834E8AE3-4826-4F50-8BFE-0C5F1B2503E2}"/>
    <dgm:cxn modelId="{C5840199-3F3A-43DC-B4EE-5976F32EA943}" type="presOf" srcId="{A3BBF869-820A-4BE8-ACFB-9A2FB8D18F63}" destId="{7703E89F-22F8-4427-AB81-8574482A8469}" srcOrd="0" destOrd="0" presId="urn:microsoft.com/office/officeart/2005/8/layout/lProcess3#1"/>
    <dgm:cxn modelId="{FD7FADC2-04F5-4942-B2B8-AF6DD1400670}" type="presOf" srcId="{2D466BCB-DC54-4F11-9A1E-B3C675BB1D1D}" destId="{B7B17FF4-1EDC-439B-8670-5814638489ED}" srcOrd="0" destOrd="0" presId="urn:microsoft.com/office/officeart/2005/8/layout/lProcess3#1"/>
    <dgm:cxn modelId="{BFB818C3-D90F-42EF-843B-294A57189BCE}" srcId="{4923D391-C882-4EB9-B22C-4E97947C63E5}" destId="{7763FBAA-1059-40A2-A985-6EA8DCC4A985}" srcOrd="3" destOrd="0" parTransId="{D957A4E8-0E3B-4E7B-8504-B7F9A7D7CEA9}" sibTransId="{B510B3C0-19A1-408B-8886-0DA1FF228439}"/>
    <dgm:cxn modelId="{C51848C7-3F14-47CF-90B7-7B04989FBC83}" type="presOf" srcId="{3E1D13DF-B7B0-4C34-A106-F5300D9F532E}" destId="{869B4D67-9902-44F7-9FBA-77113EBAF30A}" srcOrd="0" destOrd="0" presId="urn:microsoft.com/office/officeart/2005/8/layout/lProcess3#1"/>
    <dgm:cxn modelId="{CA5CF6DD-D12D-43B9-A690-F5F4C2A58176}" srcId="{4923D391-C882-4EB9-B22C-4E97947C63E5}" destId="{D8BFAD03-2A71-488C-8FF0-F2FD02DFA87E}" srcOrd="6" destOrd="0" parTransId="{F0CB0D08-4BA2-49A8-A5A5-9CCC3CF731B0}" sibTransId="{F9A28B66-E7B4-4527-B1CD-65DD6B1DC0FF}"/>
    <dgm:cxn modelId="{93C80CDE-2568-4939-9A10-5C804E5883C4}" srcId="{4923D391-C882-4EB9-B22C-4E97947C63E5}" destId="{166EBA37-C4FA-4683-80CF-81F840F6E21B}" srcOrd="1" destOrd="0" parTransId="{977EE751-DC95-4F1B-A5EC-4A600067B426}" sibTransId="{3898B2C8-7123-4865-9226-EEEAE508FC48}"/>
    <dgm:cxn modelId="{AD24F0E2-51B9-4247-A6B0-84C760E2CA07}" type="presOf" srcId="{6D4F9F6D-AE7F-46F9-8FF9-E0FECC7808DE}" destId="{F1CF7081-DA72-43C3-853D-C689238E78B4}" srcOrd="0" destOrd="0" presId="urn:microsoft.com/office/officeart/2005/8/layout/lProcess3#1"/>
    <dgm:cxn modelId="{A7914AFB-7301-4122-81A0-2456650BC226}" type="presOf" srcId="{4923D391-C882-4EB9-B22C-4E97947C63E5}" destId="{AFE0BA98-B7E7-466E-AB4F-A5C32A7A2162}" srcOrd="0" destOrd="0" presId="urn:microsoft.com/office/officeart/2005/8/layout/lProcess3#1"/>
    <dgm:cxn modelId="{6C2DA407-341E-45E8-8653-C6F2F1333606}" type="presParOf" srcId="{869B4D67-9902-44F7-9FBA-77113EBAF30A}" destId="{E4E4E3F8-ACFE-428D-B9A9-621301D90A71}" srcOrd="0" destOrd="0" presId="urn:microsoft.com/office/officeart/2005/8/layout/lProcess3#1"/>
    <dgm:cxn modelId="{DE15BFE8-4C4C-464E-8072-17B7B890087E}" type="presParOf" srcId="{E4E4E3F8-ACFE-428D-B9A9-621301D90A71}" destId="{AFE0BA98-B7E7-466E-AB4F-A5C32A7A2162}" srcOrd="0" destOrd="0" presId="urn:microsoft.com/office/officeart/2005/8/layout/lProcess3#1"/>
    <dgm:cxn modelId="{0BA72094-75F0-4DAB-9D8D-197D105C9B03}" type="presParOf" srcId="{E4E4E3F8-ACFE-428D-B9A9-621301D90A71}" destId="{AF697247-ADB5-4174-8CBC-6C8997060DE4}" srcOrd="1" destOrd="0" presId="urn:microsoft.com/office/officeart/2005/8/layout/lProcess3#1"/>
    <dgm:cxn modelId="{652A22CA-A31D-414D-8268-AF4BE04A24C8}" type="presParOf" srcId="{E4E4E3F8-ACFE-428D-B9A9-621301D90A71}" destId="{F1CF7081-DA72-43C3-853D-C689238E78B4}" srcOrd="2" destOrd="0" presId="urn:microsoft.com/office/officeart/2005/8/layout/lProcess3#1"/>
    <dgm:cxn modelId="{31B1B905-6388-4122-849A-9A753EF3317E}" type="presParOf" srcId="{E4E4E3F8-ACFE-428D-B9A9-621301D90A71}" destId="{570957E8-0ADD-4A59-A83E-12084EA27996}" srcOrd="3" destOrd="0" presId="urn:microsoft.com/office/officeart/2005/8/layout/lProcess3#1"/>
    <dgm:cxn modelId="{27678446-8700-4247-8339-CC81460FB1CF}" type="presParOf" srcId="{E4E4E3F8-ACFE-428D-B9A9-621301D90A71}" destId="{614E4C67-ED2A-4838-BCDC-D7F5A85BAC15}" srcOrd="4" destOrd="0" presId="urn:microsoft.com/office/officeart/2005/8/layout/lProcess3#1"/>
    <dgm:cxn modelId="{0A0DE091-435E-4A43-B8CB-A3E077D0C408}" type="presParOf" srcId="{E4E4E3F8-ACFE-428D-B9A9-621301D90A71}" destId="{C810B959-5E91-4AE4-A2F2-54BC621FCB55}" srcOrd="5" destOrd="0" presId="urn:microsoft.com/office/officeart/2005/8/layout/lProcess3#1"/>
    <dgm:cxn modelId="{9C3ED407-52BB-4122-B535-0036F2BADEAA}" type="presParOf" srcId="{E4E4E3F8-ACFE-428D-B9A9-621301D90A71}" destId="{7703E89F-22F8-4427-AB81-8574482A8469}" srcOrd="6" destOrd="0" presId="urn:microsoft.com/office/officeart/2005/8/layout/lProcess3#1"/>
    <dgm:cxn modelId="{137977CA-3ADD-40E7-9057-363083FBDA4F}" type="presParOf" srcId="{E4E4E3F8-ACFE-428D-B9A9-621301D90A71}" destId="{D6938CFB-5D15-4C02-A261-BF299C4A8C6A}" srcOrd="7" destOrd="0" presId="urn:microsoft.com/office/officeart/2005/8/layout/lProcess3#1"/>
    <dgm:cxn modelId="{4428AB01-5346-48CB-85AF-D62676C2BA67}" type="presParOf" srcId="{E4E4E3F8-ACFE-428D-B9A9-621301D90A71}" destId="{EB109D37-C8A5-4123-8226-2D06E12E3D32}" srcOrd="8" destOrd="0" presId="urn:microsoft.com/office/officeart/2005/8/layout/lProcess3#1"/>
    <dgm:cxn modelId="{626987B4-56E9-42EF-BDAF-BF1FB015AA6D}" type="presParOf" srcId="{E4E4E3F8-ACFE-428D-B9A9-621301D90A71}" destId="{158F61E4-40D0-4ABC-9DA9-A84E801B6E8C}" srcOrd="9" destOrd="0" presId="urn:microsoft.com/office/officeart/2005/8/layout/lProcess3#1"/>
    <dgm:cxn modelId="{1CA398E0-C5C1-41E7-98E0-B8DB955F5EC1}" type="presParOf" srcId="{E4E4E3F8-ACFE-428D-B9A9-621301D90A71}" destId="{6D9CECF5-AC61-46F0-A937-49170E92298F}" srcOrd="10" destOrd="0" presId="urn:microsoft.com/office/officeart/2005/8/layout/lProcess3#1"/>
    <dgm:cxn modelId="{79DA0AC0-7BE7-4B40-833D-F8D88D97CD78}" type="presParOf" srcId="{E4E4E3F8-ACFE-428D-B9A9-621301D90A71}" destId="{5365C0E8-F00B-44DA-9BE5-F7BB623CF1F8}" srcOrd="11" destOrd="0" presId="urn:microsoft.com/office/officeart/2005/8/layout/lProcess3#1"/>
    <dgm:cxn modelId="{17A9A61C-3CAC-47B7-9FCE-816E9FCBBDD9}" type="presParOf" srcId="{E4E4E3F8-ACFE-428D-B9A9-621301D90A71}" destId="{B7B17FF4-1EDC-439B-8670-5814638489ED}" srcOrd="12" destOrd="0" presId="urn:microsoft.com/office/officeart/2005/8/layout/lProcess3#1"/>
    <dgm:cxn modelId="{B282C312-93A0-4F50-A527-C624B43D239E}" type="presParOf" srcId="{E4E4E3F8-ACFE-428D-B9A9-621301D90A71}" destId="{0043FA02-C72F-4840-8A91-FAD5CD04E7E0}" srcOrd="13" destOrd="0" presId="urn:microsoft.com/office/officeart/2005/8/layout/lProcess3#1"/>
    <dgm:cxn modelId="{A513EA14-B21D-4114-8C6C-C01E2E012253}" type="presParOf" srcId="{E4E4E3F8-ACFE-428D-B9A9-621301D90A71}" destId="{E8ECD893-AECD-4D2D-BB0F-4DD07BCE0F8B}" srcOrd="14" destOrd="0" presId="urn:microsoft.com/office/officeart/2005/8/layout/l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04DD-673D-4304-ABE0-28A70F7122A2}">
      <dsp:nvSpPr>
        <dsp:cNvPr id="0" name=""/>
        <dsp:cNvSpPr/>
      </dsp:nvSpPr>
      <dsp:spPr>
        <a:xfrm>
          <a:off x="0" y="1010912"/>
          <a:ext cx="10940560" cy="869805"/>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zh-CN" sz="2800" b="1" kern="1200" dirty="0">
              <a:solidFill>
                <a:schemeClr val="tx2"/>
              </a:solidFill>
            </a:rPr>
            <a:t>IEEE P2938 WG</a:t>
          </a:r>
          <a:endParaRPr lang="en-US" sz="2800" kern="1200" dirty="0">
            <a:solidFill>
              <a:schemeClr val="tx2"/>
            </a:solidFill>
          </a:endParaRPr>
        </a:p>
      </dsp:txBody>
      <dsp:txXfrm>
        <a:off x="42460" y="1053372"/>
        <a:ext cx="10855640" cy="784885"/>
      </dsp:txXfrm>
    </dsp:sp>
    <dsp:sp modelId="{F47AC255-823E-4396-940D-82D571967149}">
      <dsp:nvSpPr>
        <dsp:cNvPr id="0" name=""/>
        <dsp:cNvSpPr/>
      </dsp:nvSpPr>
      <dsp:spPr>
        <a:xfrm>
          <a:off x="0" y="1895936"/>
          <a:ext cx="10940560" cy="129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20320" rIns="113792" bIns="20320" numCol="1" spcCol="1270" anchor="t" anchorCtr="0">
          <a:noAutofit/>
        </a:bodyPr>
        <a:lstStyle/>
        <a:p>
          <a:pPr marL="400050" lvl="1" indent="-342900" algn="l" defTabSz="711200" rtl="0">
            <a:lnSpc>
              <a:spcPct val="90000"/>
            </a:lnSpc>
            <a:spcBef>
              <a:spcPct val="0"/>
            </a:spcBef>
            <a:spcAft>
              <a:spcPct val="20000"/>
            </a:spcAft>
            <a:buChar char="•"/>
          </a:pPr>
          <a:endParaRPr lang="en-US" sz="1600" b="0" kern="1200" dirty="0"/>
        </a:p>
        <a:p>
          <a:pPr marL="400050" lvl="1" indent="-342900" algn="l" defTabSz="1422400" rtl="0">
            <a:lnSpc>
              <a:spcPct val="90000"/>
            </a:lnSpc>
            <a:spcBef>
              <a:spcPct val="0"/>
            </a:spcBef>
            <a:spcAft>
              <a:spcPct val="20000"/>
            </a:spcAft>
            <a:buChar char="•"/>
          </a:pPr>
          <a:r>
            <a:rPr lang="en-US" altLang="zh-CN" sz="3200" b="0" kern="1200" dirty="0"/>
            <a:t> </a:t>
          </a:r>
          <a:r>
            <a:rPr lang="en-US" altLang="zh-CN" sz="2800" b="0" kern="1200" dirty="0">
              <a:solidFill>
                <a:srgbClr val="000000">
                  <a:hueOff val="0"/>
                  <a:satOff val="0"/>
                  <a:lumOff val="0"/>
                  <a:alphaOff val="0"/>
                </a:srgbClr>
              </a:solidFill>
              <a:latin typeface="Verdana" panose="020B0604030504040204"/>
              <a:ea typeface="微软雅黑" panose="020B0503020204020204" pitchFamily="34" charset="-122"/>
              <a:cs typeface="+mn-cs"/>
            </a:rPr>
            <a:t>Host by </a:t>
          </a:r>
          <a:r>
            <a:rPr lang="en-US" altLang="zh-CN" sz="2800" b="0" kern="1200" dirty="0"/>
            <a:t>Pan Hu</a:t>
          </a:r>
          <a:endParaRPr lang="en-US" sz="3200" b="0" kern="1200" dirty="0"/>
        </a:p>
      </dsp:txBody>
      <dsp:txXfrm>
        <a:off x="0" y="1895936"/>
        <a:ext cx="10940560" cy="1293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04DD-673D-4304-ABE0-28A70F7122A2}">
      <dsp:nvSpPr>
        <dsp:cNvPr id="0" name=""/>
        <dsp:cNvSpPr/>
      </dsp:nvSpPr>
      <dsp:spPr>
        <a:xfrm>
          <a:off x="0" y="0"/>
          <a:ext cx="10940560" cy="44159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2"/>
              </a:solidFill>
            </a:rPr>
            <a:t>Individual Method</a:t>
          </a:r>
          <a:endParaRPr lang="en-US" sz="2400" kern="1200" dirty="0">
            <a:solidFill>
              <a:schemeClr val="tx2"/>
            </a:solidFill>
          </a:endParaRPr>
        </a:p>
      </dsp:txBody>
      <dsp:txXfrm>
        <a:off x="21557" y="21557"/>
        <a:ext cx="10897446" cy="398479"/>
      </dsp:txXfrm>
    </dsp:sp>
    <dsp:sp modelId="{F47AC255-823E-4396-940D-82D571967149}">
      <dsp:nvSpPr>
        <dsp:cNvPr id="0" name=""/>
        <dsp:cNvSpPr/>
      </dsp:nvSpPr>
      <dsp:spPr>
        <a:xfrm>
          <a:off x="0" y="392299"/>
          <a:ext cx="10940560" cy="19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20320" rIns="113792" bIns="20320" numCol="1" spcCol="1270" anchor="t" anchorCtr="0">
          <a:noAutofit/>
        </a:bodyPr>
        <a:lstStyle/>
        <a:p>
          <a:pPr marL="400050" lvl="1" indent="-342900" algn="l" defTabSz="711200" rtl="0">
            <a:lnSpc>
              <a:spcPct val="90000"/>
            </a:lnSpc>
            <a:spcBef>
              <a:spcPct val="0"/>
            </a:spcBef>
            <a:spcAft>
              <a:spcPct val="20000"/>
            </a:spcAft>
            <a:buChar char="•"/>
          </a:pPr>
          <a:endParaRPr lang="en-US" sz="1600" b="0" kern="1200" dirty="0"/>
        </a:p>
        <a:p>
          <a:pPr marL="400050" lvl="1" indent="-342900" algn="l" defTabSz="711200" rtl="0">
            <a:lnSpc>
              <a:spcPct val="90000"/>
            </a:lnSpc>
            <a:spcBef>
              <a:spcPct val="0"/>
            </a:spcBef>
            <a:spcAft>
              <a:spcPct val="20000"/>
            </a:spcAft>
            <a:buChar char="•"/>
          </a:pPr>
          <a:r>
            <a:rPr lang="en-US" sz="1600" b="0" kern="1200" dirty="0"/>
            <a:t>Participants are individual technical experts</a:t>
          </a:r>
        </a:p>
        <a:p>
          <a:pPr marL="400050" lvl="1" indent="-342900" algn="l" defTabSz="711200" rtl="0">
            <a:lnSpc>
              <a:spcPct val="90000"/>
            </a:lnSpc>
            <a:spcBef>
              <a:spcPct val="0"/>
            </a:spcBef>
            <a:spcAft>
              <a:spcPct val="20000"/>
            </a:spcAft>
            <a:buChar char="•"/>
          </a:pPr>
          <a:r>
            <a:rPr lang="en-US" sz="1600" b="0" kern="1200" dirty="0"/>
            <a:t>Individuals represent themselves</a:t>
          </a:r>
        </a:p>
        <a:p>
          <a:pPr marL="400050" lvl="1" indent="-342900" algn="l" defTabSz="711200" rtl="0">
            <a:lnSpc>
              <a:spcPct val="90000"/>
            </a:lnSpc>
            <a:spcBef>
              <a:spcPct val="0"/>
            </a:spcBef>
            <a:spcAft>
              <a:spcPct val="20000"/>
            </a:spcAft>
            <a:buChar char="•"/>
          </a:pPr>
          <a:r>
            <a:rPr lang="en-US" sz="1600" b="1" kern="1200" dirty="0"/>
            <a:t>Each individual participant has 1 vote</a:t>
          </a:r>
        </a:p>
        <a:p>
          <a:pPr marL="400050" lvl="2" indent="-342900" algn="l" defTabSz="711200" rtl="0">
            <a:lnSpc>
              <a:spcPct val="90000"/>
            </a:lnSpc>
            <a:spcBef>
              <a:spcPct val="0"/>
            </a:spcBef>
            <a:spcAft>
              <a:spcPct val="20000"/>
            </a:spcAft>
            <a:buChar char="•"/>
          </a:pPr>
          <a:r>
            <a:rPr lang="en-US" sz="1600" b="0" kern="1200" dirty="0"/>
            <a:t>Ballot groups are made up of a minimum of 10 individuals</a:t>
          </a:r>
        </a:p>
        <a:p>
          <a:pPr marL="400050" lvl="2" indent="-342900" algn="l" defTabSz="711200" rtl="0">
            <a:lnSpc>
              <a:spcPct val="90000"/>
            </a:lnSpc>
            <a:spcBef>
              <a:spcPct val="0"/>
            </a:spcBef>
            <a:spcAft>
              <a:spcPct val="20000"/>
            </a:spcAft>
            <a:buChar char="•"/>
          </a:pPr>
          <a:r>
            <a:rPr lang="en-US" sz="1600" b="0" kern="1200" dirty="0"/>
            <a:t>Ballot group participants must be IEEE-SA individual members</a:t>
          </a:r>
        </a:p>
      </dsp:txBody>
      <dsp:txXfrm>
        <a:off x="0" y="392299"/>
        <a:ext cx="10940560" cy="1969918"/>
      </dsp:txXfrm>
    </dsp:sp>
    <dsp:sp modelId="{B96E680E-9FE9-447E-9D60-0D503E6AB27D}">
      <dsp:nvSpPr>
        <dsp:cNvPr id="0" name=""/>
        <dsp:cNvSpPr/>
      </dsp:nvSpPr>
      <dsp:spPr>
        <a:xfrm>
          <a:off x="0" y="2267706"/>
          <a:ext cx="10940560" cy="53132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1800"/>
            </a:spcAft>
            <a:buNone/>
          </a:pPr>
          <a:r>
            <a:rPr lang="en-US" sz="2400" b="1" kern="1200" dirty="0">
              <a:solidFill>
                <a:schemeClr val="tx2"/>
              </a:solidFill>
            </a:rPr>
            <a:t>Entity (Corporate) Method (e.g., IEEE P2</a:t>
          </a:r>
          <a:r>
            <a:rPr lang="en-US" altLang="zh-CN" sz="2400" b="1" kern="1200" dirty="0">
              <a:solidFill>
                <a:schemeClr val="tx2"/>
              </a:solidFill>
            </a:rPr>
            <a:t>938</a:t>
          </a:r>
          <a:r>
            <a:rPr lang="en-US" sz="2400" b="1" kern="1200" dirty="0">
              <a:solidFill>
                <a:schemeClr val="tx2"/>
              </a:solidFill>
            </a:rPr>
            <a:t>)</a:t>
          </a:r>
          <a:endParaRPr lang="en-US" sz="2400" kern="1200" dirty="0">
            <a:solidFill>
              <a:schemeClr val="tx2"/>
            </a:solidFill>
          </a:endParaRPr>
        </a:p>
      </dsp:txBody>
      <dsp:txXfrm>
        <a:off x="25937" y="2293643"/>
        <a:ext cx="10888686" cy="479449"/>
      </dsp:txXfrm>
    </dsp:sp>
    <dsp:sp modelId="{B6642CB2-6611-44F3-A6E3-297124613B97}">
      <dsp:nvSpPr>
        <dsp:cNvPr id="0" name=""/>
        <dsp:cNvSpPr/>
      </dsp:nvSpPr>
      <dsp:spPr>
        <a:xfrm>
          <a:off x="0" y="2944757"/>
          <a:ext cx="10940560"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20320" rIns="113792" bIns="20320" numCol="1" spcCol="1270" anchor="t" anchorCtr="0">
          <a:noAutofit/>
        </a:bodyPr>
        <a:lstStyle/>
        <a:p>
          <a:pPr marL="396875" lvl="1" indent="-336550" algn="l" defTabSz="711200" rtl="0">
            <a:lnSpc>
              <a:spcPct val="90000"/>
            </a:lnSpc>
            <a:spcBef>
              <a:spcPct val="0"/>
            </a:spcBef>
            <a:spcAft>
              <a:spcPts val="600"/>
            </a:spcAft>
            <a:buChar char="•"/>
          </a:pPr>
          <a:r>
            <a:rPr lang="en-US" sz="1600" b="0" kern="1200" dirty="0">
              <a:solidFill>
                <a:schemeClr val="tx1"/>
              </a:solidFill>
            </a:rPr>
            <a:t>Participants are “entities,” i.e., companies, universities, government bodies, etc. </a:t>
          </a:r>
          <a:endParaRPr lang="en-US" sz="1600" kern="1200" dirty="0">
            <a:solidFill>
              <a:schemeClr val="tx1"/>
            </a:solidFill>
          </a:endParaRPr>
        </a:p>
        <a:p>
          <a:pPr marL="396875" lvl="1" indent="-336550" algn="l" defTabSz="711200" rtl="0">
            <a:lnSpc>
              <a:spcPct val="90000"/>
            </a:lnSpc>
            <a:spcBef>
              <a:spcPct val="0"/>
            </a:spcBef>
            <a:spcAft>
              <a:spcPts val="600"/>
            </a:spcAft>
            <a:buChar char="•"/>
          </a:pPr>
          <a:r>
            <a:rPr lang="en-US" sz="1600" b="0" kern="1200" dirty="0">
              <a:solidFill>
                <a:schemeClr val="tx1"/>
              </a:solidFill>
            </a:rPr>
            <a:t>Designated representative and alternate represent the entity</a:t>
          </a:r>
        </a:p>
        <a:p>
          <a:pPr marL="396875" lvl="1" indent="-336550" algn="l" defTabSz="711200" rtl="0">
            <a:lnSpc>
              <a:spcPct val="90000"/>
            </a:lnSpc>
            <a:spcBef>
              <a:spcPct val="0"/>
            </a:spcBef>
            <a:spcAft>
              <a:spcPts val="600"/>
            </a:spcAft>
            <a:buChar char="•"/>
          </a:pPr>
          <a:r>
            <a:rPr lang="en-US" sz="1600" b="1" kern="1200" dirty="0">
              <a:solidFill>
                <a:schemeClr val="tx1"/>
              </a:solidFill>
            </a:rPr>
            <a:t>Each entity has 1 vote</a:t>
          </a:r>
        </a:p>
        <a:p>
          <a:pPr marL="396875" lvl="1" indent="-336550" algn="l" defTabSz="711200" rtl="0">
            <a:lnSpc>
              <a:spcPct val="90000"/>
            </a:lnSpc>
            <a:spcBef>
              <a:spcPct val="0"/>
            </a:spcBef>
            <a:spcAft>
              <a:spcPts val="600"/>
            </a:spcAft>
            <a:buChar char="•"/>
          </a:pPr>
          <a:r>
            <a:rPr lang="en-US" sz="1600" b="0" kern="1200" dirty="0">
              <a:solidFill>
                <a:schemeClr val="tx1"/>
              </a:solidFill>
            </a:rPr>
            <a:t>Requires 3 entities to commit to participation at project initiation</a:t>
          </a:r>
        </a:p>
        <a:p>
          <a:pPr marL="396875" lvl="1" indent="-336550" algn="l" defTabSz="711200" rtl="0">
            <a:lnSpc>
              <a:spcPct val="90000"/>
            </a:lnSpc>
            <a:spcBef>
              <a:spcPct val="0"/>
            </a:spcBef>
            <a:spcAft>
              <a:spcPts val="600"/>
            </a:spcAft>
            <a:buChar char="•"/>
          </a:pPr>
          <a:r>
            <a:rPr lang="en-US" sz="1600" b="0" kern="1200" dirty="0">
              <a:solidFill>
                <a:schemeClr val="tx1"/>
              </a:solidFill>
            </a:rPr>
            <a:t>Entity sends representatives to meetings</a:t>
          </a:r>
          <a:endParaRPr lang="en-US" sz="1600" kern="1200" dirty="0">
            <a:solidFill>
              <a:schemeClr val="tx1"/>
            </a:solidFill>
          </a:endParaRPr>
        </a:p>
      </dsp:txBody>
      <dsp:txXfrm>
        <a:off x="0" y="2944757"/>
        <a:ext cx="10940560" cy="1468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0BA98-B7E7-466E-AB4F-A5C32A7A2162}">
      <dsp:nvSpPr>
        <dsp:cNvPr id="0" name=""/>
        <dsp:cNvSpPr/>
      </dsp:nvSpPr>
      <dsp:spPr>
        <a:xfrm>
          <a:off x="5090" y="1875811"/>
          <a:ext cx="1849658" cy="73986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P2938</a:t>
          </a:r>
        </a:p>
      </dsp:txBody>
      <dsp:txXfrm>
        <a:off x="375022" y="1875811"/>
        <a:ext cx="1109795" cy="739863"/>
      </dsp:txXfrm>
    </dsp:sp>
    <dsp:sp modelId="{F1CF7081-DA72-43C3-853D-C689238E78B4}">
      <dsp:nvSpPr>
        <dsp:cNvPr id="0" name=""/>
        <dsp:cNvSpPr/>
      </dsp:nvSpPr>
      <dsp:spPr>
        <a:xfrm>
          <a:off x="1614293" y="1938700"/>
          <a:ext cx="1535216" cy="614086"/>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Kick-Off</a:t>
          </a:r>
        </a:p>
      </dsp:txBody>
      <dsp:txXfrm>
        <a:off x="1921336" y="1938700"/>
        <a:ext cx="921130" cy="614086"/>
      </dsp:txXfrm>
    </dsp:sp>
    <dsp:sp modelId="{614E4C67-ED2A-4838-BCDC-D7F5A85BAC15}">
      <dsp:nvSpPr>
        <dsp:cNvPr id="0" name=""/>
        <dsp:cNvSpPr/>
      </dsp:nvSpPr>
      <dsp:spPr>
        <a:xfrm>
          <a:off x="2934579" y="1938700"/>
          <a:ext cx="1535216" cy="614086"/>
        </a:xfrm>
        <a:prstGeom prst="chevron">
          <a:avLst/>
        </a:prstGeom>
        <a:solidFill>
          <a:schemeClr val="accent5">
            <a:tint val="40000"/>
            <a:alpha val="90000"/>
            <a:hueOff val="434225"/>
            <a:satOff val="799"/>
            <a:lumOff val="354"/>
            <a:alphaOff val="0"/>
          </a:schemeClr>
        </a:solidFill>
        <a:ln w="25400" cap="flat" cmpd="sng" algn="ctr">
          <a:solidFill>
            <a:schemeClr val="accent5">
              <a:tint val="40000"/>
              <a:alpha val="90000"/>
              <a:hueOff val="434225"/>
              <a:satOff val="799"/>
              <a:lumOff val="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WG Drafting</a:t>
          </a:r>
        </a:p>
      </dsp:txBody>
      <dsp:txXfrm>
        <a:off x="3241622" y="1938700"/>
        <a:ext cx="921130" cy="614086"/>
      </dsp:txXfrm>
    </dsp:sp>
    <dsp:sp modelId="{7703E89F-22F8-4427-AB81-8574482A8469}">
      <dsp:nvSpPr>
        <dsp:cNvPr id="0" name=""/>
        <dsp:cNvSpPr/>
      </dsp:nvSpPr>
      <dsp:spPr>
        <a:xfrm>
          <a:off x="4254865" y="1938700"/>
          <a:ext cx="1535216" cy="614086"/>
        </a:xfrm>
        <a:prstGeom prst="chevron">
          <a:avLst/>
        </a:prstGeom>
        <a:solidFill>
          <a:schemeClr val="accent5">
            <a:tint val="40000"/>
            <a:alpha val="90000"/>
            <a:hueOff val="868450"/>
            <a:satOff val="1599"/>
            <a:lumOff val="708"/>
            <a:alphaOff val="0"/>
          </a:schemeClr>
        </a:solidFill>
        <a:ln w="25400" cap="flat" cmpd="sng" algn="ctr">
          <a:solidFill>
            <a:schemeClr val="accent5">
              <a:tint val="40000"/>
              <a:alpha val="90000"/>
              <a:hueOff val="868450"/>
              <a:satOff val="1599"/>
              <a:lumOff val="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a:t>
          </a:r>
        </a:p>
      </dsp:txBody>
      <dsp:txXfrm>
        <a:off x="4561908" y="1938700"/>
        <a:ext cx="921130" cy="614086"/>
      </dsp:txXfrm>
    </dsp:sp>
    <dsp:sp modelId="{EB109D37-C8A5-4123-8226-2D06E12E3D32}">
      <dsp:nvSpPr>
        <dsp:cNvPr id="0" name=""/>
        <dsp:cNvSpPr/>
      </dsp:nvSpPr>
      <dsp:spPr>
        <a:xfrm>
          <a:off x="5575151" y="1938700"/>
          <a:ext cx="1535216" cy="614086"/>
        </a:xfrm>
        <a:prstGeom prst="chevron">
          <a:avLst/>
        </a:prstGeom>
        <a:solidFill>
          <a:schemeClr val="accent5">
            <a:tint val="40000"/>
            <a:alpha val="90000"/>
            <a:hueOff val="1302675"/>
            <a:satOff val="2398"/>
            <a:lumOff val="1062"/>
            <a:alphaOff val="0"/>
          </a:schemeClr>
        </a:solidFill>
        <a:ln w="25400" cap="flat" cmpd="sng" algn="ctr">
          <a:solidFill>
            <a:schemeClr val="accent5">
              <a:tint val="40000"/>
              <a:alpha val="90000"/>
              <a:hueOff val="1302675"/>
              <a:satOff val="2398"/>
              <a:lumOff val="106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Initial Sponsor Ballot**</a:t>
          </a:r>
        </a:p>
      </dsp:txBody>
      <dsp:txXfrm>
        <a:off x="5882194" y="1938700"/>
        <a:ext cx="921130" cy="614086"/>
      </dsp:txXfrm>
    </dsp:sp>
    <dsp:sp modelId="{6D9CECF5-AC61-46F0-A937-49170E92298F}">
      <dsp:nvSpPr>
        <dsp:cNvPr id="0" name=""/>
        <dsp:cNvSpPr/>
      </dsp:nvSpPr>
      <dsp:spPr>
        <a:xfrm>
          <a:off x="6895437" y="1938700"/>
          <a:ext cx="1535216" cy="614086"/>
        </a:xfrm>
        <a:prstGeom prst="chevron">
          <a:avLst/>
        </a:prstGeom>
        <a:solidFill>
          <a:schemeClr val="accent5">
            <a:tint val="40000"/>
            <a:alpha val="90000"/>
            <a:hueOff val="1736901"/>
            <a:satOff val="3197"/>
            <a:lumOff val="1417"/>
            <a:alphaOff val="0"/>
          </a:schemeClr>
        </a:solidFill>
        <a:ln w="25400" cap="flat" cmpd="sng" algn="ctr">
          <a:solidFill>
            <a:schemeClr val="accent5">
              <a:tint val="40000"/>
              <a:alpha val="90000"/>
              <a:hueOff val="1736901"/>
              <a:satOff val="3197"/>
              <a:lumOff val="14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Recirculation</a:t>
          </a:r>
        </a:p>
      </dsp:txBody>
      <dsp:txXfrm>
        <a:off x="7202480" y="1938700"/>
        <a:ext cx="921130" cy="614086"/>
      </dsp:txXfrm>
    </dsp:sp>
    <dsp:sp modelId="{B7B17FF4-1EDC-439B-8670-5814638489ED}">
      <dsp:nvSpPr>
        <dsp:cNvPr id="0" name=""/>
        <dsp:cNvSpPr/>
      </dsp:nvSpPr>
      <dsp:spPr>
        <a:xfrm>
          <a:off x="8215724" y="1938700"/>
          <a:ext cx="1535216" cy="614086"/>
        </a:xfrm>
        <a:prstGeom prst="chevron">
          <a:avLst/>
        </a:prstGeom>
        <a:solidFill>
          <a:schemeClr val="accent5">
            <a:tint val="40000"/>
            <a:alpha val="90000"/>
            <a:hueOff val="2171126"/>
            <a:satOff val="3997"/>
            <a:lumOff val="1771"/>
            <a:alphaOff val="0"/>
          </a:schemeClr>
        </a:solidFill>
        <a:ln w="25400" cap="flat" cmpd="sng" algn="ctr">
          <a:solidFill>
            <a:schemeClr val="accent5">
              <a:tint val="40000"/>
              <a:alpha val="90000"/>
              <a:hueOff val="2171126"/>
              <a:satOff val="3997"/>
              <a:lumOff val="177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Submit to </a:t>
          </a:r>
          <a:r>
            <a:rPr lang="en-US" sz="1400" kern="1200" dirty="0" err="1"/>
            <a:t>RevCom</a:t>
          </a:r>
          <a:r>
            <a:rPr lang="en-US" sz="1400" kern="1200" dirty="0"/>
            <a:t>**</a:t>
          </a:r>
        </a:p>
      </dsp:txBody>
      <dsp:txXfrm>
        <a:off x="8522767" y="1938700"/>
        <a:ext cx="921130" cy="614086"/>
      </dsp:txXfrm>
    </dsp:sp>
    <dsp:sp modelId="{E8ECD893-AECD-4D2D-BB0F-4DD07BCE0F8B}">
      <dsp:nvSpPr>
        <dsp:cNvPr id="0" name=""/>
        <dsp:cNvSpPr/>
      </dsp:nvSpPr>
      <dsp:spPr>
        <a:xfrm>
          <a:off x="9536010" y="1938700"/>
          <a:ext cx="1535216" cy="614086"/>
        </a:xfrm>
        <a:prstGeom prst="chevron">
          <a:avLst/>
        </a:prstGeom>
        <a:solidFill>
          <a:schemeClr val="accent5">
            <a:tint val="40000"/>
            <a:alpha val="90000"/>
            <a:hueOff val="2605351"/>
            <a:satOff val="4796"/>
            <a:lumOff val="2125"/>
            <a:alphaOff val="0"/>
          </a:schemeClr>
        </a:solidFill>
        <a:ln w="25400" cap="flat" cmpd="sng" algn="ctr">
          <a:solidFill>
            <a:schemeClr val="accent5">
              <a:tint val="40000"/>
              <a:alpha val="90000"/>
              <a:hueOff val="2605351"/>
              <a:satOff val="4796"/>
              <a:lumOff val="21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Publication</a:t>
          </a:r>
        </a:p>
      </dsp:txBody>
      <dsp:txXfrm>
        <a:off x="9843053" y="1938700"/>
        <a:ext cx="921130" cy="614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7" cy="479425"/>
          </a:xfrm>
          <a:prstGeom prst="rect">
            <a:avLst/>
          </a:prstGeom>
        </p:spPr>
        <p:txBody>
          <a:bodyPr vert="horz" wrap="square" lIns="96639" tIns="48320" rIns="96639" bIns="48320" numCol="1" anchor="t"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3" name="Date Placeholder 2"/>
          <p:cNvSpPr>
            <a:spLocks noGrp="1"/>
          </p:cNvSpPr>
          <p:nvPr>
            <p:ph type="dt" sz="quarter" idx="1"/>
          </p:nvPr>
        </p:nvSpPr>
        <p:spPr>
          <a:xfrm>
            <a:off x="4143376" y="4"/>
            <a:ext cx="3170237" cy="479425"/>
          </a:xfrm>
          <a:prstGeom prst="rect">
            <a:avLst/>
          </a:prstGeom>
        </p:spPr>
        <p:txBody>
          <a:bodyPr vert="horz" wrap="square" lIns="96639" tIns="48320" rIns="96639" bIns="48320" numCol="1" anchor="t"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45972807-FE75-481A-AE4F-7480576472AB}" type="datetime1">
              <a:rPr lang="en-US"/>
              <a:t>11/19/2021</a:t>
            </a:fld>
            <a:endParaRPr lang="en-US" dirty="0"/>
          </a:p>
        </p:txBody>
      </p:sp>
      <p:sp>
        <p:nvSpPr>
          <p:cNvPr id="4" name="Footer Placeholder 3"/>
          <p:cNvSpPr>
            <a:spLocks noGrp="1"/>
          </p:cNvSpPr>
          <p:nvPr>
            <p:ph type="ftr" sz="quarter" idx="2"/>
          </p:nvPr>
        </p:nvSpPr>
        <p:spPr>
          <a:xfrm>
            <a:off x="3" y="9120191"/>
            <a:ext cx="3170237" cy="479425"/>
          </a:xfrm>
          <a:prstGeom prst="rect">
            <a:avLst/>
          </a:prstGeom>
        </p:spPr>
        <p:txBody>
          <a:bodyPr vert="horz" wrap="square" lIns="96639" tIns="48320" rIns="96639" bIns="48320" numCol="1" anchor="b"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5" name="Slide Number Placeholder 4"/>
          <p:cNvSpPr>
            <a:spLocks noGrp="1"/>
          </p:cNvSpPr>
          <p:nvPr>
            <p:ph type="sldNum" sz="quarter" idx="3"/>
          </p:nvPr>
        </p:nvSpPr>
        <p:spPr>
          <a:xfrm>
            <a:off x="4143376" y="9120191"/>
            <a:ext cx="3170237" cy="479425"/>
          </a:xfrm>
          <a:prstGeom prst="rect">
            <a:avLst/>
          </a:prstGeom>
        </p:spPr>
        <p:txBody>
          <a:bodyPr vert="horz" wrap="square" lIns="96639" tIns="48320" rIns="96639" bIns="48320" numCol="1" anchor="b"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B34247D2-E3C0-4E1D-B360-CBA2B12F3836}"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7" cy="479425"/>
          </a:xfrm>
          <a:prstGeom prst="rect">
            <a:avLst/>
          </a:prstGeom>
        </p:spPr>
        <p:txBody>
          <a:bodyPr vert="horz" wrap="square" lIns="96639" tIns="48320" rIns="96639" bIns="48320" numCol="1" anchor="t"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3" name="Date Placeholder 2"/>
          <p:cNvSpPr>
            <a:spLocks noGrp="1"/>
          </p:cNvSpPr>
          <p:nvPr>
            <p:ph type="dt" idx="1"/>
          </p:nvPr>
        </p:nvSpPr>
        <p:spPr>
          <a:xfrm>
            <a:off x="4143376" y="4"/>
            <a:ext cx="3170237" cy="479425"/>
          </a:xfrm>
          <a:prstGeom prst="rect">
            <a:avLst/>
          </a:prstGeom>
        </p:spPr>
        <p:txBody>
          <a:bodyPr vert="horz" wrap="square" lIns="96639" tIns="48320" rIns="96639" bIns="48320" numCol="1" anchor="t"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0F0D0482-487E-41F4-8E40-FBDD90C9141A}" type="datetime1">
              <a:rPr lang="en-US"/>
              <a:t>11/19/2021</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wrap="square" lIns="96639" tIns="48320" rIns="96639" bIns="48320" numCol="1" anchor="ctr" anchorCtr="0" compatLnSpc="1"/>
          <a:lstStyle/>
          <a:p>
            <a:pPr lvl="0"/>
            <a:endParaRPr lang="en-US" noProof="0" dirty="0"/>
          </a:p>
        </p:txBody>
      </p:sp>
      <p:sp>
        <p:nvSpPr>
          <p:cNvPr id="5" name="Notes Placeholder 4"/>
          <p:cNvSpPr>
            <a:spLocks noGrp="1"/>
          </p:cNvSpPr>
          <p:nvPr>
            <p:ph type="body" sz="quarter" idx="3"/>
          </p:nvPr>
        </p:nvSpPr>
        <p:spPr>
          <a:xfrm>
            <a:off x="731840" y="4560891"/>
            <a:ext cx="5851526" cy="4319587"/>
          </a:xfrm>
          <a:prstGeom prst="rect">
            <a:avLst/>
          </a:prstGeom>
        </p:spPr>
        <p:txBody>
          <a:bodyPr vert="horz" wrap="square" lIns="96639" tIns="48320" rIns="96639" bIns="48320" numCol="1" anchor="t" anchorCtr="0" compatLnSpc="1">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120191"/>
            <a:ext cx="3170237" cy="479425"/>
          </a:xfrm>
          <a:prstGeom prst="rect">
            <a:avLst/>
          </a:prstGeom>
        </p:spPr>
        <p:txBody>
          <a:bodyPr vert="horz" wrap="square" lIns="96639" tIns="48320" rIns="96639" bIns="48320" numCol="1" anchor="b"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376" y="9120191"/>
            <a:ext cx="3170237" cy="479425"/>
          </a:xfrm>
          <a:prstGeom prst="rect">
            <a:avLst/>
          </a:prstGeom>
        </p:spPr>
        <p:txBody>
          <a:bodyPr vert="horz" wrap="square" lIns="96639" tIns="48320" rIns="96639" bIns="48320" numCol="1" anchor="b"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788F5048-40C7-42E4-A2D8-FD919BA8164C}" type="slidenum">
              <a:rPr lang="en-US"/>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a:cs typeface="Geneva"/>
              </a:defRPr>
            </a:lvl1pPr>
            <a:lvl2pPr marL="748665" indent="-287655">
              <a:spcBef>
                <a:spcPct val="30000"/>
              </a:spcBef>
              <a:defRPr sz="1200">
                <a:solidFill>
                  <a:schemeClr val="tx1"/>
                </a:solidFill>
                <a:latin typeface="Calibri" panose="020F0502020204030204" pitchFamily="34" charset="0"/>
                <a:ea typeface="Geneva"/>
                <a:cs typeface="Geneva"/>
              </a:defRPr>
            </a:lvl2pPr>
            <a:lvl3pPr marL="1151255" indent="-230505">
              <a:spcBef>
                <a:spcPct val="30000"/>
              </a:spcBef>
              <a:defRPr sz="1200">
                <a:solidFill>
                  <a:schemeClr val="tx1"/>
                </a:solidFill>
                <a:latin typeface="Calibri" panose="020F0502020204030204" pitchFamily="34" charset="0"/>
                <a:ea typeface="Geneva"/>
                <a:cs typeface="Geneva"/>
              </a:defRPr>
            </a:lvl3pPr>
            <a:lvl4pPr marL="1612265" indent="-230505">
              <a:spcBef>
                <a:spcPct val="30000"/>
              </a:spcBef>
              <a:defRPr sz="1200">
                <a:solidFill>
                  <a:schemeClr val="tx1"/>
                </a:solidFill>
                <a:latin typeface="Calibri" panose="020F0502020204030204" pitchFamily="34" charset="0"/>
                <a:ea typeface="Geneva"/>
                <a:cs typeface="Geneva"/>
              </a:defRPr>
            </a:lvl4pPr>
            <a:lvl5pPr marL="2072640" indent="-230505">
              <a:spcBef>
                <a:spcPct val="30000"/>
              </a:spcBef>
              <a:defRPr sz="1200">
                <a:solidFill>
                  <a:schemeClr val="tx1"/>
                </a:solidFill>
                <a:latin typeface="Calibri" panose="020F0502020204030204" pitchFamily="34" charset="0"/>
                <a:ea typeface="Geneva"/>
                <a:cs typeface="Geneva"/>
              </a:defRPr>
            </a:lvl5pPr>
            <a:lvl6pPr marL="253301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9402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54400"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1477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eaLnBrk="1" hangingPunct="1">
              <a:spcBef>
                <a:spcPct val="0"/>
              </a:spcBef>
            </a:pPr>
            <a:fld id="{BB0FBFD8-325A-403F-99CF-AFEAF1D611DF}" type="slidenum">
              <a:rPr lang="en-US" altLang="en-US">
                <a:solidFill>
                  <a:srgbClr val="000000"/>
                </a:solidFill>
                <a:latin typeface="Arial" panose="020B0604020202020204" pitchFamily="34" charset="0"/>
                <a:ea typeface="MS PGothic" panose="020B0600070205080204" charset="-128"/>
                <a:cs typeface="Arial" panose="020B0604020202020204" pitchFamily="34" charset="0"/>
              </a:rPr>
              <a:t>2</a:t>
            </a:fld>
            <a:endParaRPr lang="en-US" altLang="en-US">
              <a:solidFill>
                <a:srgbClr val="000000"/>
              </a:solidFill>
              <a:latin typeface="Arial" panose="020B0604020202020204" pitchFamily="34" charset="0"/>
              <a:ea typeface="MS PGothic" panose="020B0600070205080204" charset="-128"/>
              <a:cs typeface="Arial" panose="020B0604020202020204"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rtl="0" fontAlgn="base"/>
            <a:r>
              <a:rPr lang="en-US" sz="1200" b="0" i="0" kern="1200" dirty="0">
                <a:solidFill>
                  <a:schemeClr val="tx1"/>
                </a:solidFill>
                <a:effectLst/>
                <a:latin typeface="+mj-lt"/>
                <a:ea typeface="Geneva" charset="-128"/>
                <a:cs typeface="Geneva" charset="-128"/>
              </a:rPr>
              <a:t>IEEE Standards Association has 2 types of Standards Development process,  Individual and Entity corporate process. </a:t>
            </a: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The individual process allows for 1 individual 1 vote whereas the  Entity process allows for One company one vote methods. </a:t>
            </a:r>
          </a:p>
          <a:p>
            <a:pPr rtl="0" fontAlgn="base"/>
            <a:r>
              <a:rPr lang="en-US" sz="1200" b="0" i="0" kern="1200" dirty="0">
                <a:solidFill>
                  <a:schemeClr val="tx1"/>
                </a:solidFill>
                <a:effectLst/>
                <a:latin typeface="+mj-lt"/>
                <a:ea typeface="Geneva" charset="-128"/>
                <a:cs typeface="Geneva" charset="-128"/>
              </a:rPr>
              <a:t>According to the IEEE-SA Bylaws, Participants in the IEEE standards development </a:t>
            </a:r>
            <a:r>
              <a:rPr lang="en-US" sz="1200" b="0" i="1" kern="1200" dirty="0">
                <a:solidFill>
                  <a:schemeClr val="tx1"/>
                </a:solidFill>
                <a:effectLst/>
                <a:latin typeface="+mj-lt"/>
                <a:ea typeface="Geneva" charset="-128"/>
                <a:cs typeface="Geneva" charset="-128"/>
              </a:rPr>
              <a:t>individual </a:t>
            </a:r>
            <a:r>
              <a:rPr lang="en-US" sz="1200" b="0" i="0" kern="1200" dirty="0">
                <a:solidFill>
                  <a:schemeClr val="tx1"/>
                </a:solidFill>
                <a:effectLst/>
                <a:latin typeface="+mj-lt"/>
                <a:ea typeface="Geneva" charset="-128"/>
                <a:cs typeface="Geneva" charset="-128"/>
              </a:rPr>
              <a:t>process shall act based on their qualifications and experience. </a:t>
            </a:r>
          </a:p>
          <a:p>
            <a:pPr marL="0" marR="0" lvl="0" indent="0" algn="l" defTabSz="914400" rtl="0" eaLnBrk="0" fontAlgn="base" latinLnBrk="0" hangingPunct="0">
              <a:lnSpc>
                <a:spcPct val="100000"/>
              </a:lnSpc>
              <a:spcBef>
                <a:spcPct val="30000"/>
              </a:spcBef>
              <a:spcAft>
                <a:spcPct val="0"/>
              </a:spcAft>
              <a:buClrTx/>
              <a:buSzTx/>
              <a:buFontTx/>
              <a:buNone/>
              <a:defRPr/>
            </a:pPr>
            <a:r>
              <a:rPr lang="en-US" sz="1200" b="0" i="0" kern="1200" dirty="0">
                <a:solidFill>
                  <a:schemeClr val="tx1"/>
                </a:solidFill>
                <a:effectLst/>
                <a:latin typeface="+mj-lt"/>
                <a:ea typeface="Geneva" charset="-128"/>
                <a:cs typeface="Geneva" charset="-128"/>
              </a:rPr>
              <a:t>In the Individual Process while participants may represent the interests of their employers, individual members participate in the process and ballot as individuals, rather than as a corporate entity. Individual process actions are based on their experience and qualifications and only represent themselves.</a:t>
            </a:r>
            <a:r>
              <a:rPr lang="en-US" sz="1200" b="0" i="0" kern="1200" baseline="0" dirty="0">
                <a:solidFill>
                  <a:schemeClr val="tx1"/>
                </a:solidFill>
                <a:effectLst/>
                <a:latin typeface="+mj-lt"/>
                <a:ea typeface="Geneva" charset="-128"/>
                <a:cs typeface="Geneva" charset="-128"/>
              </a:rPr>
              <a:t> </a:t>
            </a:r>
            <a:endParaRPr lang="en-US" sz="1200" b="0" i="0" kern="1200" dirty="0">
              <a:solidFill>
                <a:schemeClr val="tx1"/>
              </a:solidFill>
              <a:effectLst/>
              <a:latin typeface="+mj-lt"/>
              <a:ea typeface="Geneva" charset="-128"/>
              <a:cs typeface="Geneva" charset="-128"/>
            </a:endParaRP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Entity representative participants in the IEEE standards development entity process are appointed by an entity to represent that entity and act on its behalf. </a:t>
            </a:r>
          </a:p>
          <a:p>
            <a:pPr rtl="0" fontAlgn="base"/>
            <a:r>
              <a:rPr lang="en-US" sz="1200" b="0" i="0" kern="1200" dirty="0">
                <a:solidFill>
                  <a:schemeClr val="tx1"/>
                </a:solidFill>
                <a:effectLst/>
                <a:latin typeface="+mj-lt"/>
                <a:ea typeface="Geneva" charset="-128"/>
                <a:cs typeface="Geneva" charset="-128"/>
              </a:rPr>
              <a:t>Such representatives may participate in IEEE standards development activities and take action based upon the instruction from the entity for which they have been appointed as an entity representative.</a:t>
            </a:r>
            <a:r>
              <a:rPr lang="en-US" sz="1200" b="0" i="0" kern="1200" baseline="0" dirty="0">
                <a:solidFill>
                  <a:schemeClr val="tx1"/>
                </a:solidFill>
                <a:effectLst/>
                <a:latin typeface="+mj-lt"/>
                <a:ea typeface="Geneva" charset="-128"/>
                <a:cs typeface="Geneva" charset="-128"/>
              </a:rPr>
              <a:t> </a:t>
            </a:r>
            <a:r>
              <a:rPr lang="en-US" sz="1200" b="0" i="0" u="none" strike="noStrike" kern="1200" dirty="0" err="1">
                <a:solidFill>
                  <a:schemeClr val="tx1"/>
                </a:solidFill>
                <a:effectLst/>
                <a:latin typeface="+mj-lt"/>
                <a:ea typeface="Geneva" charset="-128"/>
                <a:cs typeface="Geneva" charset="-128"/>
              </a:rPr>
              <a:t>lt</a:t>
            </a:r>
            <a:r>
              <a:rPr lang="en-US" sz="1200" b="0" i="0" u="none" strike="noStrike" kern="1200" dirty="0">
                <a:solidFill>
                  <a:schemeClr val="tx1"/>
                </a:solidFill>
                <a:effectLst/>
                <a:latin typeface="+mj-lt"/>
                <a:ea typeface="Geneva" charset="-128"/>
                <a:cs typeface="Geneva" charset="-128"/>
              </a:rPr>
              <a:t> enables organizations to contribute and define market-relevant technology standards. IEEE-SA corporate membership allows companies and entities to engage in the standards development process to ensure their business interests are heard and represented.  </a:t>
            </a:r>
            <a:br>
              <a:rPr lang="en-US" b="0" dirty="0">
                <a:effectLst/>
              </a:rPr>
            </a:br>
            <a:br>
              <a:rPr lang="en-US" b="0" dirty="0">
                <a:effectLst/>
              </a:rPr>
            </a:br>
            <a:r>
              <a:rPr lang="en-US" sz="1200" b="0" i="0" u="none" strike="noStrike" kern="1200" dirty="0">
                <a:solidFill>
                  <a:schemeClr val="tx1"/>
                </a:solidFill>
                <a:effectLst/>
                <a:latin typeface="+mj-lt"/>
                <a:ea typeface="Geneva" charset="-128"/>
                <a:cs typeface="Geneva" charset="-128"/>
              </a:rPr>
              <a:t>Participants of the corporate model process are representatives of “entities,” (universities, government bodies, </a:t>
            </a:r>
            <a:r>
              <a:rPr lang="en-US" sz="1200" b="0" i="0" u="none" strike="noStrike" kern="1200" dirty="0" err="1">
                <a:solidFill>
                  <a:schemeClr val="tx1"/>
                </a:solidFill>
                <a:effectLst/>
                <a:latin typeface="+mj-lt"/>
                <a:ea typeface="Geneva" charset="-128"/>
                <a:cs typeface="Geneva" charset="-128"/>
              </a:rPr>
              <a:t>etc</a:t>
            </a:r>
            <a:r>
              <a:rPr lang="en-US" sz="1200" b="0" i="0" u="none" strike="noStrike" kern="1200" dirty="0">
                <a:solidFill>
                  <a:schemeClr val="tx1"/>
                </a:solidFill>
                <a:effectLst/>
                <a:latin typeface="+mj-lt"/>
                <a:ea typeface="Geneva" charset="-128"/>
                <a:cs typeface="Geneva" charset="-128"/>
              </a:rPr>
              <a:t>).   IEEE-SA corporate membership consists of two types of membership; basic and advanced, where both can send member representative(s) to observe any entity-based standards Working Group meetings Only Advanced Corporate Membership holders  are eligible to drive the initiation and creation of entity-based standards by participating, voting and submitting technical contributions to the Working Group for consideration.</a:t>
            </a:r>
            <a:endParaRPr lang="en-US" b="0" dirty="0">
              <a:effectLst/>
            </a:endParaRPr>
          </a:p>
          <a:p>
            <a:pPr rtl="0"/>
            <a:endParaRPr lang="en-US" b="0" dirty="0">
              <a:effectLst/>
            </a:endParaRPr>
          </a:p>
          <a:p>
            <a:br>
              <a:rPr lang="en-US" dirty="0"/>
            </a:br>
            <a:endParaRPr lang="en-US" dirty="0"/>
          </a:p>
          <a:p>
            <a:endParaRPr lang="en-US" altLang="en-US" dirty="0">
              <a:latin typeface="Arial" panose="020B0604020202020204" pitchFamily="34" charset="0"/>
              <a:ea typeface="Geneva"/>
              <a:cs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fld id="{834B57B1-3634-4B7D-9545-88867F5AC9CD}" type="slidenum">
              <a:rPr lang="en-US" altLang="en-US">
                <a:solidFill>
                  <a:prstClr val="black"/>
                </a:solidFill>
                <a:latin typeface="Arial" panose="020B0604020202020204" pitchFamily="34" charset="0"/>
                <a:ea typeface="Geneva"/>
                <a:cs typeface="Geneva"/>
              </a:rPr>
              <a:t>23</a:t>
            </a:fld>
            <a:endParaRPr lang="en-US" altLang="en-US">
              <a:solidFill>
                <a:prstClr val="black"/>
              </a:solidFill>
              <a:latin typeface="Arial" panose="020B0604020202020204" pitchFamily="34" charset="0"/>
              <a:ea typeface="Geneva"/>
              <a:cs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24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25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1760666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26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27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3714495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28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2220937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1590421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34</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600034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a:cs typeface="Geneva"/>
              </a:defRPr>
            </a:lvl1pPr>
            <a:lvl2pPr marL="748665" indent="-287655">
              <a:spcBef>
                <a:spcPct val="30000"/>
              </a:spcBef>
              <a:defRPr sz="1200">
                <a:solidFill>
                  <a:schemeClr val="tx1"/>
                </a:solidFill>
                <a:latin typeface="Calibri" panose="020F0502020204030204" pitchFamily="34" charset="0"/>
                <a:ea typeface="Geneva"/>
                <a:cs typeface="Geneva"/>
              </a:defRPr>
            </a:lvl2pPr>
            <a:lvl3pPr marL="1151255" indent="-230505">
              <a:spcBef>
                <a:spcPct val="30000"/>
              </a:spcBef>
              <a:defRPr sz="1200">
                <a:solidFill>
                  <a:schemeClr val="tx1"/>
                </a:solidFill>
                <a:latin typeface="Calibri" panose="020F0502020204030204" pitchFamily="34" charset="0"/>
                <a:ea typeface="Geneva"/>
                <a:cs typeface="Geneva"/>
              </a:defRPr>
            </a:lvl3pPr>
            <a:lvl4pPr marL="1612265" indent="-230505">
              <a:spcBef>
                <a:spcPct val="30000"/>
              </a:spcBef>
              <a:defRPr sz="1200">
                <a:solidFill>
                  <a:schemeClr val="tx1"/>
                </a:solidFill>
                <a:latin typeface="Calibri" panose="020F0502020204030204" pitchFamily="34" charset="0"/>
                <a:ea typeface="Geneva"/>
                <a:cs typeface="Geneva"/>
              </a:defRPr>
            </a:lvl4pPr>
            <a:lvl5pPr marL="2072640" indent="-230505">
              <a:spcBef>
                <a:spcPct val="30000"/>
              </a:spcBef>
              <a:defRPr sz="1200">
                <a:solidFill>
                  <a:schemeClr val="tx1"/>
                </a:solidFill>
                <a:latin typeface="Calibri" panose="020F0502020204030204" pitchFamily="34" charset="0"/>
                <a:ea typeface="Geneva"/>
                <a:cs typeface="Geneva"/>
              </a:defRPr>
            </a:lvl5pPr>
            <a:lvl6pPr marL="253301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9402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54400"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1477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eaLnBrk="1" hangingPunct="1">
              <a:spcBef>
                <a:spcPct val="0"/>
              </a:spcBef>
            </a:pPr>
            <a:fld id="{BB0FBFD8-325A-403F-99CF-AFEAF1D611DF}" type="slidenum">
              <a:rPr lang="en-US" altLang="en-US">
                <a:solidFill>
                  <a:srgbClr val="000000"/>
                </a:solidFill>
                <a:latin typeface="Arial" panose="020B0604020202020204" pitchFamily="34" charset="0"/>
                <a:ea typeface="MS PGothic" panose="020B0600070205080204" charset="-128"/>
                <a:cs typeface="Arial" panose="020B0604020202020204" pitchFamily="34" charset="0"/>
              </a:rPr>
              <a:t>3</a:t>
            </a:fld>
            <a:endParaRPr lang="en-US" altLang="en-US">
              <a:solidFill>
                <a:srgbClr val="000000"/>
              </a:solidFill>
              <a:latin typeface="Arial" panose="020B0604020202020204" pitchFamily="34" charset="0"/>
              <a:ea typeface="MS PGothic" panose="020B0600070205080204" charset="-128"/>
              <a:cs typeface="Arial" panose="020B0604020202020204"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rtl="0" fontAlgn="base"/>
            <a:r>
              <a:rPr lang="en-US" sz="1200" b="0" i="0" kern="1200" dirty="0">
                <a:solidFill>
                  <a:schemeClr val="tx1"/>
                </a:solidFill>
                <a:effectLst/>
                <a:latin typeface="+mj-lt"/>
                <a:ea typeface="Geneva" charset="-128"/>
                <a:cs typeface="Geneva" charset="-128"/>
              </a:rPr>
              <a:t>IEEE Standards Association has 2 types of Standards Development process,  Individual and Entity corporate process. </a:t>
            </a: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The individual process allows for 1 individual 1 vote whereas the  Entity process allows for One company one vote methods. </a:t>
            </a:r>
          </a:p>
          <a:p>
            <a:pPr rtl="0" fontAlgn="base"/>
            <a:r>
              <a:rPr lang="en-US" sz="1200" b="0" i="0" kern="1200" dirty="0">
                <a:solidFill>
                  <a:schemeClr val="tx1"/>
                </a:solidFill>
                <a:effectLst/>
                <a:latin typeface="+mj-lt"/>
                <a:ea typeface="Geneva" charset="-128"/>
                <a:cs typeface="Geneva" charset="-128"/>
              </a:rPr>
              <a:t>According to the IEEE-SA Bylaws, Participants in the IEEE standards development </a:t>
            </a:r>
            <a:r>
              <a:rPr lang="en-US" sz="1200" b="0" i="1" kern="1200" dirty="0">
                <a:solidFill>
                  <a:schemeClr val="tx1"/>
                </a:solidFill>
                <a:effectLst/>
                <a:latin typeface="+mj-lt"/>
                <a:ea typeface="Geneva" charset="-128"/>
                <a:cs typeface="Geneva" charset="-128"/>
              </a:rPr>
              <a:t>individual </a:t>
            </a:r>
            <a:r>
              <a:rPr lang="en-US" sz="1200" b="0" i="0" kern="1200" dirty="0">
                <a:solidFill>
                  <a:schemeClr val="tx1"/>
                </a:solidFill>
                <a:effectLst/>
                <a:latin typeface="+mj-lt"/>
                <a:ea typeface="Geneva" charset="-128"/>
                <a:cs typeface="Geneva" charset="-128"/>
              </a:rPr>
              <a:t>process shall act based on their qualifications and experience. </a:t>
            </a:r>
          </a:p>
          <a:p>
            <a:pPr marL="0" marR="0" lvl="0" indent="0" algn="l" defTabSz="914400" rtl="0" eaLnBrk="0" fontAlgn="base" latinLnBrk="0" hangingPunct="0">
              <a:lnSpc>
                <a:spcPct val="100000"/>
              </a:lnSpc>
              <a:spcBef>
                <a:spcPct val="30000"/>
              </a:spcBef>
              <a:spcAft>
                <a:spcPct val="0"/>
              </a:spcAft>
              <a:buClrTx/>
              <a:buSzTx/>
              <a:buFontTx/>
              <a:buNone/>
              <a:defRPr/>
            </a:pPr>
            <a:r>
              <a:rPr lang="en-US" sz="1200" b="0" i="0" kern="1200" dirty="0">
                <a:solidFill>
                  <a:schemeClr val="tx1"/>
                </a:solidFill>
                <a:effectLst/>
                <a:latin typeface="+mj-lt"/>
                <a:ea typeface="Geneva" charset="-128"/>
                <a:cs typeface="Geneva" charset="-128"/>
              </a:rPr>
              <a:t>In the Individual Process while participants may represent the interests of their employers, individual members participate in the process and ballot as individuals, rather than as a corporate entity. Individual process actions are based on their experience and qualifications and only represent themselves.</a:t>
            </a:r>
            <a:r>
              <a:rPr lang="en-US" sz="1200" b="0" i="0" kern="1200" baseline="0" dirty="0">
                <a:solidFill>
                  <a:schemeClr val="tx1"/>
                </a:solidFill>
                <a:effectLst/>
                <a:latin typeface="+mj-lt"/>
                <a:ea typeface="Geneva" charset="-128"/>
                <a:cs typeface="Geneva" charset="-128"/>
              </a:rPr>
              <a:t> </a:t>
            </a:r>
            <a:endParaRPr lang="en-US" sz="1200" b="0" i="0" kern="1200" dirty="0">
              <a:solidFill>
                <a:schemeClr val="tx1"/>
              </a:solidFill>
              <a:effectLst/>
              <a:latin typeface="+mj-lt"/>
              <a:ea typeface="Geneva" charset="-128"/>
              <a:cs typeface="Geneva" charset="-128"/>
            </a:endParaRP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Entity representative participants in the IEEE standards development entity process are appointed by an entity to represent that entity and act on its behalf. </a:t>
            </a:r>
          </a:p>
          <a:p>
            <a:pPr rtl="0" fontAlgn="base"/>
            <a:r>
              <a:rPr lang="en-US" sz="1200" b="0" i="0" kern="1200" dirty="0">
                <a:solidFill>
                  <a:schemeClr val="tx1"/>
                </a:solidFill>
                <a:effectLst/>
                <a:latin typeface="+mj-lt"/>
                <a:ea typeface="Geneva" charset="-128"/>
                <a:cs typeface="Geneva" charset="-128"/>
              </a:rPr>
              <a:t>Such representatives may participate in IEEE standards development activities and take action based upon the instruction from the entity for which they have been appointed as an entity representative.</a:t>
            </a:r>
            <a:r>
              <a:rPr lang="en-US" sz="1200" b="0" i="0" kern="1200" baseline="0" dirty="0">
                <a:solidFill>
                  <a:schemeClr val="tx1"/>
                </a:solidFill>
                <a:effectLst/>
                <a:latin typeface="+mj-lt"/>
                <a:ea typeface="Geneva" charset="-128"/>
                <a:cs typeface="Geneva" charset="-128"/>
              </a:rPr>
              <a:t> </a:t>
            </a:r>
            <a:r>
              <a:rPr lang="en-US" sz="1200" b="0" i="0" u="none" strike="noStrike" kern="1200" dirty="0" err="1">
                <a:solidFill>
                  <a:schemeClr val="tx1"/>
                </a:solidFill>
                <a:effectLst/>
                <a:latin typeface="+mj-lt"/>
                <a:ea typeface="Geneva" charset="-128"/>
                <a:cs typeface="Geneva" charset="-128"/>
              </a:rPr>
              <a:t>lt</a:t>
            </a:r>
            <a:r>
              <a:rPr lang="en-US" sz="1200" b="0" i="0" u="none" strike="noStrike" kern="1200" dirty="0">
                <a:solidFill>
                  <a:schemeClr val="tx1"/>
                </a:solidFill>
                <a:effectLst/>
                <a:latin typeface="+mj-lt"/>
                <a:ea typeface="Geneva" charset="-128"/>
                <a:cs typeface="Geneva" charset="-128"/>
              </a:rPr>
              <a:t> enables organizations to contribute and define market-relevant technology standards. IEEE-SA corporate membership allows companies and entities to engage in the standards development process to ensure their business interests are heard and represented.  </a:t>
            </a:r>
            <a:br>
              <a:rPr lang="en-US" b="0" dirty="0">
                <a:effectLst/>
              </a:rPr>
            </a:br>
            <a:br>
              <a:rPr lang="en-US" b="0" dirty="0">
                <a:effectLst/>
              </a:rPr>
            </a:br>
            <a:r>
              <a:rPr lang="en-US" sz="1200" b="0" i="0" u="none" strike="noStrike" kern="1200" dirty="0">
                <a:solidFill>
                  <a:schemeClr val="tx1"/>
                </a:solidFill>
                <a:effectLst/>
                <a:latin typeface="+mj-lt"/>
                <a:ea typeface="Geneva" charset="-128"/>
                <a:cs typeface="Geneva" charset="-128"/>
              </a:rPr>
              <a:t>Participants of the corporate model process are representatives of “entities,” (universities, government bodies, </a:t>
            </a:r>
            <a:r>
              <a:rPr lang="en-US" sz="1200" b="0" i="0" u="none" strike="noStrike" kern="1200" dirty="0" err="1">
                <a:solidFill>
                  <a:schemeClr val="tx1"/>
                </a:solidFill>
                <a:effectLst/>
                <a:latin typeface="+mj-lt"/>
                <a:ea typeface="Geneva" charset="-128"/>
                <a:cs typeface="Geneva" charset="-128"/>
              </a:rPr>
              <a:t>etc</a:t>
            </a:r>
            <a:r>
              <a:rPr lang="en-US" sz="1200" b="0" i="0" u="none" strike="noStrike" kern="1200" dirty="0">
                <a:solidFill>
                  <a:schemeClr val="tx1"/>
                </a:solidFill>
                <a:effectLst/>
                <a:latin typeface="+mj-lt"/>
                <a:ea typeface="Geneva" charset="-128"/>
                <a:cs typeface="Geneva" charset="-128"/>
              </a:rPr>
              <a:t>).   IEEE-SA corporate membership consists of two types of membership; basic and advanced, where both can send member representative(s) to observe any entity-based standards Working Group meetings Only Advanced Corporate Membership holders  are eligible to drive the initiation and creation of entity-based standards by participating, voting and submitting technical contributions to the Working Group for consideration.</a:t>
            </a:r>
            <a:endParaRPr lang="en-US" b="0" dirty="0">
              <a:effectLst/>
            </a:endParaRPr>
          </a:p>
          <a:p>
            <a:pPr rtl="0"/>
            <a:endParaRPr lang="en-US" b="0" dirty="0">
              <a:effectLst/>
            </a:endParaRPr>
          </a:p>
          <a:p>
            <a:br>
              <a:rPr lang="en-US" dirty="0"/>
            </a:br>
            <a:endParaRPr lang="en-US" dirty="0"/>
          </a:p>
          <a:p>
            <a:endParaRPr lang="en-US" altLang="en-US" dirty="0">
              <a:latin typeface="Arial" panose="020B0604020202020204" pitchFamily="34" charset="0"/>
              <a:ea typeface="Geneva"/>
              <a:cs typeface="Gene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221039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36</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3691818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3411162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38</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2514819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pPr marL="0" marR="0" lvl="0" indent="0" algn="r" defTabSz="914400" rtl="0" eaLnBrk="0" fontAlgn="base" latinLnBrk="0" hangingPunct="0">
              <a:lnSpc>
                <a:spcPct val="100000"/>
              </a:lnSpc>
              <a:spcBef>
                <a:spcPct val="0"/>
              </a:spcBef>
              <a:spcAft>
                <a:spcPct val="0"/>
              </a:spcAft>
              <a:buClrTx/>
              <a:buSzTx/>
              <a:buFontTx/>
              <a:buNone/>
              <a:defRPr/>
            </a:pPr>
            <a:fld id="{834B57B1-3634-4B7D-9545-88867F5AC9CD}"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r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Geneva"/>
              <a:cs typeface="Geneva"/>
            </a:endParaRPr>
          </a:p>
        </p:txBody>
      </p:sp>
    </p:spTree>
    <p:extLst>
      <p:ext uri="{BB962C8B-B14F-4D97-AF65-F5344CB8AC3E}">
        <p14:creationId xmlns:p14="http://schemas.microsoft.com/office/powerpoint/2010/main" val="1406265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New Patent Slides</a:t>
            </a:r>
          </a:p>
        </p:txBody>
      </p:sp>
      <p:sp>
        <p:nvSpPr>
          <p:cNvPr id="4" name="Slide Number Placeholder 3"/>
          <p:cNvSpPr>
            <a:spLocks noGrp="1"/>
          </p:cNvSpPr>
          <p:nvPr>
            <p:ph type="sldNum" sz="quarter" idx="10"/>
          </p:nvPr>
        </p:nvSpPr>
        <p:spPr/>
        <p:txBody>
          <a:bodyPr/>
          <a:lstStyle/>
          <a:p>
            <a:fld id="{00A54C40-EDFA-4897-9762-8768E6071B73}" type="slidenum">
              <a:rPr lang="en-US" smtClean="0"/>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0" eaLnBrk="0" hangingPunct="0">
              <a:spcBef>
                <a:spcPct val="30000"/>
              </a:spcBef>
              <a:defRPr sz="1200">
                <a:solidFill>
                  <a:schemeClr val="tx1"/>
                </a:solidFill>
                <a:latin typeface="Times New Roman" panose="02020603050405020304" pitchFamily="18" charset="0"/>
              </a:defRPr>
            </a:lvl1pPr>
            <a:lvl2pPr marL="742950" indent="-285750" defTabSz="966470" eaLnBrk="0" hangingPunct="0">
              <a:spcBef>
                <a:spcPct val="30000"/>
              </a:spcBef>
              <a:defRPr sz="1200">
                <a:solidFill>
                  <a:schemeClr val="tx1"/>
                </a:solidFill>
                <a:latin typeface="Times New Roman" panose="02020603050405020304" pitchFamily="18" charset="0"/>
              </a:defRPr>
            </a:lvl2pPr>
            <a:lvl3pPr marL="1143000" indent="-228600" defTabSz="966470" eaLnBrk="0" hangingPunct="0">
              <a:spcBef>
                <a:spcPct val="30000"/>
              </a:spcBef>
              <a:defRPr sz="1200">
                <a:solidFill>
                  <a:schemeClr val="tx1"/>
                </a:solidFill>
                <a:latin typeface="Times New Roman" panose="02020603050405020304" pitchFamily="18" charset="0"/>
              </a:defRPr>
            </a:lvl3pPr>
            <a:lvl4pPr marL="1600200" indent="-228600" defTabSz="966470" eaLnBrk="0" hangingPunct="0">
              <a:spcBef>
                <a:spcPct val="30000"/>
              </a:spcBef>
              <a:defRPr sz="1200">
                <a:solidFill>
                  <a:schemeClr val="tx1"/>
                </a:solidFill>
                <a:latin typeface="Times New Roman" panose="02020603050405020304" pitchFamily="18" charset="0"/>
              </a:defRPr>
            </a:lvl4pPr>
            <a:lvl5pPr marL="2057400" indent="-228600" defTabSz="966470" eaLnBrk="0" hangingPunct="0">
              <a:spcBef>
                <a:spcPct val="30000"/>
              </a:spcBef>
              <a:defRPr sz="1200">
                <a:solidFill>
                  <a:schemeClr val="tx1"/>
                </a:solidFill>
                <a:latin typeface="Times New Roman" panose="02020603050405020304" pitchFamily="18" charset="0"/>
              </a:defRPr>
            </a:lvl5pPr>
            <a:lvl6pPr marL="2514600" indent="-228600" defTabSz="96647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47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47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3A871-1D64-4FB0-A0BA-1CF97A4EC9C7}" type="slidenum">
              <a:rPr lang="en-US" altLang="en-US" sz="1300"/>
              <a:t>10</a:t>
            </a:fld>
            <a:endParaRPr lang="en-US" altLang="en-US" sz="1300"/>
          </a:p>
        </p:txBody>
      </p:sp>
      <p:sp>
        <p:nvSpPr>
          <p:cNvPr id="14339" name="Rectangle 2"/>
          <p:cNvSpPr>
            <a:spLocks noGrp="1" noRot="1" noChangeAspect="1" noChangeArrowheads="1" noTextEdit="1"/>
          </p:cNvSpPr>
          <p:nvPr>
            <p:ph type="sldImg"/>
          </p:nvPr>
        </p:nvSpPr>
        <p:spPr>
          <a:xfrm>
            <a:off x="685800" y="1143000"/>
            <a:ext cx="5486400" cy="30861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0" eaLnBrk="0" hangingPunct="0">
              <a:spcBef>
                <a:spcPct val="30000"/>
              </a:spcBef>
              <a:defRPr sz="1200">
                <a:solidFill>
                  <a:schemeClr val="tx1"/>
                </a:solidFill>
                <a:latin typeface="Times New Roman" panose="02020603050405020304" pitchFamily="18" charset="0"/>
              </a:defRPr>
            </a:lvl1pPr>
            <a:lvl2pPr marL="742950" indent="-285750" defTabSz="966470" eaLnBrk="0" hangingPunct="0">
              <a:spcBef>
                <a:spcPct val="30000"/>
              </a:spcBef>
              <a:defRPr sz="1200">
                <a:solidFill>
                  <a:schemeClr val="tx1"/>
                </a:solidFill>
                <a:latin typeface="Times New Roman" panose="02020603050405020304" pitchFamily="18" charset="0"/>
              </a:defRPr>
            </a:lvl2pPr>
            <a:lvl3pPr marL="1143000" indent="-228600" defTabSz="966470" eaLnBrk="0" hangingPunct="0">
              <a:spcBef>
                <a:spcPct val="30000"/>
              </a:spcBef>
              <a:defRPr sz="1200">
                <a:solidFill>
                  <a:schemeClr val="tx1"/>
                </a:solidFill>
                <a:latin typeface="Times New Roman" panose="02020603050405020304" pitchFamily="18" charset="0"/>
              </a:defRPr>
            </a:lvl3pPr>
            <a:lvl4pPr marL="1600200" indent="-228600" defTabSz="966470" eaLnBrk="0" hangingPunct="0">
              <a:spcBef>
                <a:spcPct val="30000"/>
              </a:spcBef>
              <a:defRPr sz="1200">
                <a:solidFill>
                  <a:schemeClr val="tx1"/>
                </a:solidFill>
                <a:latin typeface="Times New Roman" panose="02020603050405020304" pitchFamily="18" charset="0"/>
              </a:defRPr>
            </a:lvl4pPr>
            <a:lvl5pPr marL="2057400" indent="-228600" defTabSz="966470" eaLnBrk="0" hangingPunct="0">
              <a:spcBef>
                <a:spcPct val="30000"/>
              </a:spcBef>
              <a:defRPr sz="1200">
                <a:solidFill>
                  <a:schemeClr val="tx1"/>
                </a:solidFill>
                <a:latin typeface="Times New Roman" panose="02020603050405020304" pitchFamily="18" charset="0"/>
              </a:defRPr>
            </a:lvl5pPr>
            <a:lvl6pPr marL="2514600" indent="-228600" defTabSz="96647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47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47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3A871-1D64-4FB0-A0BA-1CF97A4EC9C7}" type="slidenum">
              <a:rPr lang="en-US" altLang="en-US" sz="1300"/>
              <a:t>11</a:t>
            </a:fld>
            <a:endParaRPr lang="en-US" altLang="en-US" sz="1300"/>
          </a:p>
        </p:txBody>
      </p:sp>
      <p:sp>
        <p:nvSpPr>
          <p:cNvPr id="14339" name="Rectangle 2"/>
          <p:cNvSpPr>
            <a:spLocks noGrp="1" noRot="1" noChangeAspect="1" noChangeArrowheads="1" noTextEdit="1"/>
          </p:cNvSpPr>
          <p:nvPr>
            <p:ph type="sldImg"/>
          </p:nvPr>
        </p:nvSpPr>
        <p:spPr>
          <a:xfrm>
            <a:off x="685800" y="1143000"/>
            <a:ext cx="5486400" cy="30861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0" eaLnBrk="0" hangingPunct="0">
              <a:spcBef>
                <a:spcPct val="30000"/>
              </a:spcBef>
              <a:defRPr sz="1200">
                <a:solidFill>
                  <a:schemeClr val="tx1"/>
                </a:solidFill>
                <a:latin typeface="Times New Roman" panose="02020603050405020304" pitchFamily="18" charset="0"/>
              </a:defRPr>
            </a:lvl1pPr>
            <a:lvl2pPr marL="742950" indent="-285750" defTabSz="966470" eaLnBrk="0" hangingPunct="0">
              <a:spcBef>
                <a:spcPct val="30000"/>
              </a:spcBef>
              <a:defRPr sz="1200">
                <a:solidFill>
                  <a:schemeClr val="tx1"/>
                </a:solidFill>
                <a:latin typeface="Times New Roman" panose="02020603050405020304" pitchFamily="18" charset="0"/>
              </a:defRPr>
            </a:lvl2pPr>
            <a:lvl3pPr marL="1143000" indent="-228600" defTabSz="966470" eaLnBrk="0" hangingPunct="0">
              <a:spcBef>
                <a:spcPct val="30000"/>
              </a:spcBef>
              <a:defRPr sz="1200">
                <a:solidFill>
                  <a:schemeClr val="tx1"/>
                </a:solidFill>
                <a:latin typeface="Times New Roman" panose="02020603050405020304" pitchFamily="18" charset="0"/>
              </a:defRPr>
            </a:lvl3pPr>
            <a:lvl4pPr marL="1600200" indent="-228600" defTabSz="966470" eaLnBrk="0" hangingPunct="0">
              <a:spcBef>
                <a:spcPct val="30000"/>
              </a:spcBef>
              <a:defRPr sz="1200">
                <a:solidFill>
                  <a:schemeClr val="tx1"/>
                </a:solidFill>
                <a:latin typeface="Times New Roman" panose="02020603050405020304" pitchFamily="18" charset="0"/>
              </a:defRPr>
            </a:lvl4pPr>
            <a:lvl5pPr marL="2057400" indent="-228600" defTabSz="966470" eaLnBrk="0" hangingPunct="0">
              <a:spcBef>
                <a:spcPct val="30000"/>
              </a:spcBef>
              <a:defRPr sz="1200">
                <a:solidFill>
                  <a:schemeClr val="tx1"/>
                </a:solidFill>
                <a:latin typeface="Times New Roman" panose="02020603050405020304" pitchFamily="18" charset="0"/>
              </a:defRPr>
            </a:lvl5pPr>
            <a:lvl6pPr marL="2514600" indent="-228600" defTabSz="96647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47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47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3A871-1D64-4FB0-A0BA-1CF97A4EC9C7}" type="slidenum">
              <a:rPr lang="en-US" altLang="en-US" sz="1300"/>
              <a:t>12</a:t>
            </a:fld>
            <a:endParaRPr lang="en-US" altLang="en-US" sz="1300"/>
          </a:p>
        </p:txBody>
      </p:sp>
      <p:sp>
        <p:nvSpPr>
          <p:cNvPr id="14339" name="Rectangle 2"/>
          <p:cNvSpPr>
            <a:spLocks noGrp="1" noRot="1" noChangeAspect="1" noChangeArrowheads="1" noTextEdit="1"/>
          </p:cNvSpPr>
          <p:nvPr>
            <p:ph type="sldImg"/>
          </p:nvPr>
        </p:nvSpPr>
        <p:spPr>
          <a:xfrm>
            <a:off x="685800" y="1143000"/>
            <a:ext cx="5486400" cy="30861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fld id="{834B57B1-3634-4B7D-9545-88867F5AC9CD}" type="slidenum">
              <a:rPr lang="en-US" altLang="en-US">
                <a:solidFill>
                  <a:prstClr val="black"/>
                </a:solidFill>
                <a:latin typeface="Arial" panose="020B0604020202020204" pitchFamily="34" charset="0"/>
                <a:ea typeface="Geneva"/>
                <a:cs typeface="Geneva"/>
              </a:rPr>
              <a:t>13</a:t>
            </a:fld>
            <a:endParaRPr lang="en-US" altLang="en-US">
              <a:solidFill>
                <a:prstClr val="black"/>
              </a:solidFill>
              <a:latin typeface="Arial" panose="020B0604020202020204" pitchFamily="34" charset="0"/>
              <a:ea typeface="Geneva"/>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fld id="{834B57B1-3634-4B7D-9545-88867F5AC9CD}" type="slidenum">
              <a:rPr lang="en-US" altLang="en-US">
                <a:solidFill>
                  <a:prstClr val="black"/>
                </a:solidFill>
                <a:latin typeface="Arial" panose="020B0604020202020204" pitchFamily="34" charset="0"/>
                <a:ea typeface="Geneva"/>
                <a:cs typeface="Geneva"/>
              </a:rPr>
              <a:t>14</a:t>
            </a:fld>
            <a:endParaRPr lang="en-US" altLang="en-US">
              <a:solidFill>
                <a:prstClr val="black"/>
              </a:solidFill>
              <a:latin typeface="Arial" panose="020B0604020202020204" pitchFamily="34" charset="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a:cs typeface="Geneva"/>
              </a:defRPr>
            </a:lvl1pPr>
            <a:lvl2pPr marL="748665" indent="-287655">
              <a:spcBef>
                <a:spcPct val="30000"/>
              </a:spcBef>
              <a:defRPr sz="1200">
                <a:solidFill>
                  <a:schemeClr val="tx1"/>
                </a:solidFill>
                <a:latin typeface="Calibri" panose="020F0502020204030204" pitchFamily="34" charset="0"/>
                <a:ea typeface="Geneva"/>
                <a:cs typeface="Geneva"/>
              </a:defRPr>
            </a:lvl2pPr>
            <a:lvl3pPr marL="1151255" indent="-230505">
              <a:spcBef>
                <a:spcPct val="30000"/>
              </a:spcBef>
              <a:defRPr sz="1200">
                <a:solidFill>
                  <a:schemeClr val="tx1"/>
                </a:solidFill>
                <a:latin typeface="Calibri" panose="020F0502020204030204" pitchFamily="34" charset="0"/>
                <a:ea typeface="Geneva"/>
                <a:cs typeface="Geneva"/>
              </a:defRPr>
            </a:lvl3pPr>
            <a:lvl4pPr marL="1612265" indent="-230505">
              <a:spcBef>
                <a:spcPct val="30000"/>
              </a:spcBef>
              <a:defRPr sz="1200">
                <a:solidFill>
                  <a:schemeClr val="tx1"/>
                </a:solidFill>
                <a:latin typeface="Calibri" panose="020F0502020204030204" pitchFamily="34" charset="0"/>
                <a:ea typeface="Geneva"/>
                <a:cs typeface="Geneva"/>
              </a:defRPr>
            </a:lvl4pPr>
            <a:lvl5pPr marL="2072640" indent="-230505">
              <a:spcBef>
                <a:spcPct val="30000"/>
              </a:spcBef>
              <a:defRPr sz="1200">
                <a:solidFill>
                  <a:schemeClr val="tx1"/>
                </a:solidFill>
                <a:latin typeface="Calibri" panose="020F0502020204030204" pitchFamily="34" charset="0"/>
                <a:ea typeface="Geneva"/>
                <a:cs typeface="Geneva"/>
              </a:defRPr>
            </a:lvl5pPr>
            <a:lvl6pPr marL="253301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9402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54400"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1477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eaLnBrk="1" hangingPunct="1">
              <a:spcBef>
                <a:spcPct val="0"/>
              </a:spcBef>
            </a:pPr>
            <a:fld id="{BB0FBFD8-325A-403F-99CF-AFEAF1D611DF}" type="slidenum">
              <a:rPr lang="en-US" altLang="en-US">
                <a:solidFill>
                  <a:srgbClr val="000000"/>
                </a:solidFill>
                <a:latin typeface="Arial" panose="020B0604020202020204" pitchFamily="34" charset="0"/>
                <a:ea typeface="MS PGothic" panose="020B0600070205080204" charset="-128"/>
                <a:cs typeface="Arial" panose="020B0604020202020204" pitchFamily="34" charset="0"/>
              </a:rPr>
              <a:t>18</a:t>
            </a:fld>
            <a:endParaRPr lang="en-US" altLang="en-US">
              <a:solidFill>
                <a:srgbClr val="000000"/>
              </a:solidFill>
              <a:latin typeface="Arial" panose="020B0604020202020204" pitchFamily="34" charset="0"/>
              <a:ea typeface="MS PGothic" panose="020B0600070205080204" charset="-128"/>
              <a:cs typeface="Arial" panose="020B0604020202020204"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latin typeface="Arial" panose="020B0604020202020204" pitchFamily="34" charset="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1727200" y="822325"/>
            <a:ext cx="95504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695452" y="3962400"/>
            <a:ext cx="5226049" cy="1752600"/>
          </a:xfrm>
        </p:spPr>
        <p:txBody>
          <a:bodyPr/>
          <a:lstStyle>
            <a:lvl1pPr marL="0" indent="0">
              <a:lnSpc>
                <a:spcPct val="90000"/>
              </a:lnSpc>
              <a:buFont typeface="Wingdings" panose="05000000000000000000" pitchFamily="2" charset="2"/>
              <a:buNone/>
              <a:defRPr sz="2200" b="1">
                <a:solidFill>
                  <a:schemeClr val="tx2"/>
                </a:solidFill>
              </a:defRPr>
            </a:lvl1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F23CE833-7969-4272-9288-528683B94749}" type="slidenum">
              <a:rPr lang="en-US"/>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93C6B1F-5EE3-4851-9F6C-65CECE485D11}" type="slidenum">
              <a:rPr lang="en-US"/>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61C03469-14AC-4B1C-8AC1-7F6D02D3DD38}" type="slidenum">
              <a:rPr lang="en-US"/>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1700" y="6096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01700" y="200025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35700" y="200025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35700" y="413385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89000" y="590550"/>
            <a:ext cx="104648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8128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468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28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68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055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2611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611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1700" y="6096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68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5"/>
            <a:ext cx="105156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t>‹#›</a:t>
            </a:fld>
            <a:endParaRPr lang="en-US" dirty="0"/>
          </a:p>
        </p:txBody>
      </p:sp>
      <p:sp>
        <p:nvSpPr>
          <p:cNvPr id="4" name="Text Placeholder 3"/>
          <p:cNvSpPr>
            <a:spLocks noGrp="1"/>
          </p:cNvSpPr>
          <p:nvPr>
            <p:ph type="body" sz="quarter" idx="15" hasCustomPrompt="1"/>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933495" y="1150964"/>
            <a:ext cx="10616800" cy="1143000"/>
          </a:xfrm>
        </p:spPr>
        <p:txBody>
          <a:bodyPr/>
          <a:lstStyle>
            <a:lvl1pPr>
              <a:lnSpc>
                <a:spcPct val="90000"/>
              </a:lnSpc>
              <a:defRPr sz="4400">
                <a:solidFill>
                  <a:srgbClr val="005582"/>
                </a:solidFill>
              </a:defRPr>
            </a:lvl1pPr>
          </a:lstStyle>
          <a:p>
            <a:r>
              <a:rPr lang="en-US" dirty="0"/>
              <a:t>Click to edit Master title style</a:t>
            </a:r>
          </a:p>
        </p:txBody>
      </p:sp>
      <p:sp>
        <p:nvSpPr>
          <p:cNvPr id="3075" name="Rectangle 3"/>
          <p:cNvSpPr>
            <a:spLocks noGrp="1" noChangeArrowheads="1"/>
          </p:cNvSpPr>
          <p:nvPr>
            <p:ph type="subTitle" idx="1"/>
          </p:nvPr>
        </p:nvSpPr>
        <p:spPr>
          <a:xfrm>
            <a:off x="940975" y="3297303"/>
            <a:ext cx="9013855" cy="1234440"/>
          </a:xfrm>
        </p:spPr>
        <p:txBody>
          <a:bodyPr/>
          <a:lstStyle>
            <a:lvl1pPr marL="0" indent="0">
              <a:lnSpc>
                <a:spcPct val="90000"/>
              </a:lnSpc>
              <a:buFont typeface="Wingdings" panose="05000000000000000000" pitchFamily="2" charset="2"/>
              <a:buNone/>
              <a:defRPr sz="2200" b="1">
                <a:solidFill>
                  <a:srgbClr val="808080"/>
                </a:solidFill>
              </a:defRPr>
            </a:lvl1pPr>
          </a:lstStyle>
          <a:p>
            <a:r>
              <a:rPr lang="en-US" dirty="0"/>
              <a:t>Click to edit Master subtitle style</a:t>
            </a: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939607" y="1155210"/>
            <a:ext cx="10464800"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940975" y="3297304"/>
            <a:ext cx="9013855" cy="1234440"/>
          </a:xfrm>
        </p:spPr>
        <p:txBody>
          <a:bodyPr/>
          <a:lstStyle>
            <a:lvl1pPr marL="0" indent="0">
              <a:lnSpc>
                <a:spcPct val="90000"/>
              </a:lnSpc>
              <a:buFont typeface="Wingdings" panose="05000000000000000000" pitchFamily="2" charset="2"/>
              <a:buNone/>
              <a:defRPr sz="2200" b="1">
                <a:solidFill>
                  <a:srgbClr val="808080"/>
                </a:solidFill>
              </a:defRPr>
            </a:lvl1pPr>
          </a:lstStyle>
          <a:p>
            <a:r>
              <a:rPr lang="en-US" dirty="0"/>
              <a:t>Click to edit Master subtitle style</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a:xfrm>
            <a:off x="0" y="6172201"/>
            <a:ext cx="914400" cy="365125"/>
          </a:xfrm>
        </p:spPr>
        <p:txBody>
          <a:bodyPr/>
          <a:lstStyle>
            <a:lvl1pPr>
              <a:defRPr/>
            </a:lvl1pPr>
          </a:lstStyle>
          <a:p>
            <a:pPr>
              <a:defRPr/>
            </a:pPr>
            <a:fld id="{A5B1E9C8-DB28-4CE8-909B-C1EAE1CB45AD}" type="slidenum">
              <a:rPr lang="en-US"/>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938784" y="1152144"/>
            <a:ext cx="10619232"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940975" y="3297304"/>
            <a:ext cx="9013855" cy="1234440"/>
          </a:xfrm>
        </p:spPr>
        <p:txBody>
          <a:bodyPr/>
          <a:lstStyle>
            <a:lvl1pPr marL="0" indent="0">
              <a:lnSpc>
                <a:spcPct val="90000"/>
              </a:lnSpc>
              <a:buFont typeface="Wingdings" panose="05000000000000000000" pitchFamily="2" charset="2"/>
              <a:buNone/>
              <a:defRPr sz="2200" b="1">
                <a:solidFill>
                  <a:srgbClr val="808080"/>
                </a:solidFill>
              </a:defRPr>
            </a:lvl1pPr>
          </a:lstStyle>
          <a:p>
            <a:r>
              <a:rPr lang="en-US" dirty="0"/>
              <a:t>Click to edit Master subtitle style</a:t>
            </a: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1727200" y="822325"/>
            <a:ext cx="95504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695452" y="3962400"/>
            <a:ext cx="5226049" cy="1752600"/>
          </a:xfrm>
        </p:spPr>
        <p:txBody>
          <a:bodyPr/>
          <a:lstStyle>
            <a:lvl1pPr marL="0" indent="0">
              <a:lnSpc>
                <a:spcPct val="90000"/>
              </a:lnSpc>
              <a:buFont typeface="Wingdings" panose="05000000000000000000" pitchFamily="2" charset="2"/>
              <a:buNone/>
              <a:defRPr sz="2200" b="1">
                <a:solidFill>
                  <a:schemeClr val="tx2"/>
                </a:solidFill>
              </a:defRPr>
            </a:lvl1pPr>
          </a:lstStyle>
          <a:p>
            <a:r>
              <a:rPr lang="en-US"/>
              <a:t>Click to edit Master subtitle style</a:t>
            </a:r>
            <a:endParaRPr lang="en-US" dirty="0"/>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a:xfrm>
            <a:off x="0" y="6172201"/>
            <a:ext cx="914400" cy="365125"/>
          </a:xfrm>
        </p:spPr>
        <p:txBody>
          <a:bodyPr/>
          <a:lstStyle>
            <a:lvl1pPr>
              <a:defRPr/>
            </a:lvl1pPr>
          </a:lstStyle>
          <a:p>
            <a:pPr>
              <a:defRPr/>
            </a:pPr>
            <a:fld id="{A5B1E9C8-DB28-4CE8-909B-C1EAE1CB45AD}" type="slidenum">
              <a:rPr lang="en-US"/>
              <a:t>‹#›</a:t>
            </a:fld>
            <a:endParaRPr lang="en-US" dirty="0"/>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3834" y="6172201"/>
            <a:ext cx="914400" cy="365125"/>
          </a:xfrm>
        </p:spPr>
        <p:txBody>
          <a:bodyPr/>
          <a:lstStyle>
            <a:lvl1pPr>
              <a:defRPr/>
            </a:lvl1pPr>
          </a:lstStyle>
          <a:p>
            <a:pPr>
              <a:defRPr/>
            </a:pPr>
            <a:fld id="{9A07C5C9-53A3-4E55-9F2B-5C34E35F336A}" type="slidenum">
              <a:rPr lang="en-US"/>
              <a:t>‹#›</a:t>
            </a:fld>
            <a:endParaRPr lang="en-US" dirty="0"/>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0" y="6172201"/>
            <a:ext cx="914400" cy="365125"/>
          </a:xfrm>
        </p:spPr>
        <p:txBody>
          <a:bodyPr/>
          <a:lstStyle>
            <a:lvl1pPr>
              <a:defRPr/>
            </a:lvl1pPr>
          </a:lstStyle>
          <a:p>
            <a:pPr>
              <a:defRPr/>
            </a:pPr>
            <a:fld id="{6434DF61-388D-4D2C-B02D-CC1A9F4E407E}" type="slidenum">
              <a:rPr lang="en-US"/>
              <a:t>‹#›</a:t>
            </a:fld>
            <a:endParaRPr lang="en-US" dirty="0"/>
          </a:p>
        </p:txBody>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a:xfrm>
            <a:off x="0" y="6172201"/>
            <a:ext cx="914400" cy="365125"/>
          </a:xfrm>
        </p:spPr>
        <p:txBody>
          <a:bodyPr/>
          <a:lstStyle>
            <a:lvl1pPr>
              <a:defRPr/>
            </a:lvl1pPr>
          </a:lstStyle>
          <a:p>
            <a:pPr>
              <a:defRPr/>
            </a:pPr>
            <a:fld id="{536F716F-CF63-45A2-93F8-83B56D35E4C4}" type="slidenum">
              <a:rPr lang="en-US"/>
              <a:t>‹#›</a:t>
            </a:fld>
            <a:endParaRPr lang="en-US" dirty="0"/>
          </a:p>
        </p:txBody>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8" name="Slide Number Placeholder 10"/>
          <p:cNvSpPr>
            <a:spLocks noGrp="1"/>
          </p:cNvSpPr>
          <p:nvPr>
            <p:ph type="sldNum" sz="quarter" idx="11"/>
          </p:nvPr>
        </p:nvSpPr>
        <p:spPr>
          <a:xfrm>
            <a:off x="0" y="6172201"/>
            <a:ext cx="914400" cy="365125"/>
          </a:xfrm>
        </p:spPr>
        <p:txBody>
          <a:bodyPr/>
          <a:lstStyle>
            <a:lvl1pPr>
              <a:defRPr/>
            </a:lvl1pPr>
          </a:lstStyle>
          <a:p>
            <a:pPr>
              <a:defRPr/>
            </a:pPr>
            <a:fld id="{F8F618D0-2B88-4E97-8789-513F0398ECBB}" type="slidenum">
              <a:rPr lang="en-US"/>
              <a:t>‹#›</a:t>
            </a:fld>
            <a:endParaRPr lang="en-US" dirty="0"/>
          </a:p>
        </p:txBody>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0" y="6172201"/>
            <a:ext cx="914400" cy="365125"/>
          </a:xfrm>
        </p:spPr>
        <p:txBody>
          <a:bodyPr/>
          <a:lstStyle>
            <a:lvl1pPr>
              <a:defRPr/>
            </a:lvl1pPr>
          </a:lstStyle>
          <a:p>
            <a:pPr>
              <a:defRPr/>
            </a:pPr>
            <a:fld id="{E5039A30-150A-4DA1-AC47-53FC8CEF9050}" type="slidenum">
              <a:rPr lang="en-US"/>
              <a:t>‹#›</a:t>
            </a:fld>
            <a:endParaRPr lang="en-US" dirty="0"/>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3" name="Slide Number Placeholder 10"/>
          <p:cNvSpPr>
            <a:spLocks noGrp="1"/>
          </p:cNvSpPr>
          <p:nvPr>
            <p:ph type="sldNum" sz="quarter" idx="11"/>
          </p:nvPr>
        </p:nvSpPr>
        <p:spPr>
          <a:xfrm>
            <a:off x="0" y="6172201"/>
            <a:ext cx="914400" cy="365125"/>
          </a:xfrm>
        </p:spPr>
        <p:txBody>
          <a:bodyPr/>
          <a:lstStyle>
            <a:lvl1pPr>
              <a:defRPr/>
            </a:lvl1pPr>
          </a:lstStyle>
          <a:p>
            <a:pPr>
              <a:defRPr/>
            </a:pPr>
            <a:fld id="{A4D019C0-20F9-4492-B562-0F701A6D1D8E}" type="slidenum">
              <a:rPr lang="en-US"/>
              <a:t>‹#›</a:t>
            </a:fld>
            <a:endParaRPr lang="en-US" dirty="0"/>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B760EBE6-E69E-4DA3-9DD9-E1B299AB6466}" type="slidenum">
              <a:rPr lang="en-US"/>
              <a:t>‹#›</a:t>
            </a:fld>
            <a:endParaRPr lang="en-US" dirty="0"/>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3834" y="6172201"/>
            <a:ext cx="914400" cy="365125"/>
          </a:xfrm>
        </p:spPr>
        <p:txBody>
          <a:bodyPr/>
          <a:lstStyle>
            <a:lvl1pPr>
              <a:defRPr/>
            </a:lvl1pPr>
          </a:lstStyle>
          <a:p>
            <a:pPr>
              <a:defRPr/>
            </a:pPr>
            <a:fld id="{9A07C5C9-53A3-4E55-9F2B-5C34E35F336A}" type="slidenum">
              <a:rPr lang="en-US"/>
              <a:t>‹#›</a:t>
            </a:fld>
            <a:endParaRPr lang="en-US" dirty="0"/>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F23CE833-7969-4272-9288-528683B94749}" type="slidenum">
              <a:rPr lang="en-US"/>
              <a:t>‹#›</a:t>
            </a:fld>
            <a:endParaRPr lang="en-US" dirty="0"/>
          </a:p>
        </p:txBody>
      </p: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93C6B1F-5EE3-4851-9F6C-65CECE485D11}" type="slidenum">
              <a:rPr lang="en-US"/>
              <a:t>‹#›</a:t>
            </a:fld>
            <a:endParaRPr lang="en-US" dirty="0"/>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61C03469-14AC-4B1C-8AC1-7F6D02D3DD38}" type="slidenum">
              <a:rPr lang="en-US"/>
              <a:t>‹#›</a:t>
            </a:fld>
            <a:endParaRPr lang="en-US" dirty="0"/>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1700" y="6096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01700" y="200025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35700" y="200025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35700" y="413385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89000" y="590550"/>
            <a:ext cx="104648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8128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468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28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68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055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2611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611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1700" y="6096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68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5"/>
            <a:ext cx="105156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t>‹#›</a:t>
            </a:fld>
            <a:endParaRPr lang="en-US" dirty="0"/>
          </a:p>
        </p:txBody>
      </p:sp>
      <p:sp>
        <p:nvSpPr>
          <p:cNvPr id="4" name="Text Placeholder 3"/>
          <p:cNvSpPr>
            <a:spLocks noGrp="1"/>
          </p:cNvSpPr>
          <p:nvPr>
            <p:ph type="body" sz="quarter" idx="15" hasCustomPrompt="1"/>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0" y="6172201"/>
            <a:ext cx="914400" cy="365125"/>
          </a:xfrm>
        </p:spPr>
        <p:txBody>
          <a:bodyPr/>
          <a:lstStyle>
            <a:lvl1pPr>
              <a:defRPr/>
            </a:lvl1pPr>
          </a:lstStyle>
          <a:p>
            <a:pPr>
              <a:defRPr/>
            </a:pPr>
            <a:fld id="{6434DF61-388D-4D2C-B02D-CC1A9F4E407E}" type="slidenum">
              <a:rPr lang="en-US"/>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a:xfrm>
            <a:off x="0" y="6172201"/>
            <a:ext cx="914400" cy="365125"/>
          </a:xfrm>
        </p:spPr>
        <p:txBody>
          <a:bodyPr/>
          <a:lstStyle>
            <a:lvl1pPr>
              <a:defRPr/>
            </a:lvl1pPr>
          </a:lstStyle>
          <a:p>
            <a:pPr>
              <a:defRPr/>
            </a:pPr>
            <a:fld id="{536F716F-CF63-45A2-93F8-83B56D35E4C4}" type="slidenum">
              <a:rPr lang="en-US"/>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8" name="Slide Number Placeholder 10"/>
          <p:cNvSpPr>
            <a:spLocks noGrp="1"/>
          </p:cNvSpPr>
          <p:nvPr>
            <p:ph type="sldNum" sz="quarter" idx="11"/>
          </p:nvPr>
        </p:nvSpPr>
        <p:spPr>
          <a:xfrm>
            <a:off x="0" y="6172201"/>
            <a:ext cx="914400" cy="365125"/>
          </a:xfrm>
        </p:spPr>
        <p:txBody>
          <a:bodyPr/>
          <a:lstStyle>
            <a:lvl1pPr>
              <a:defRPr/>
            </a:lvl1pPr>
          </a:lstStyle>
          <a:p>
            <a:pPr>
              <a:defRPr/>
            </a:pPr>
            <a:fld id="{F8F618D0-2B88-4E97-8789-513F0398ECBB}" type="slidenum">
              <a:rPr lang="en-US"/>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0" y="6172201"/>
            <a:ext cx="914400" cy="365125"/>
          </a:xfrm>
        </p:spPr>
        <p:txBody>
          <a:bodyPr/>
          <a:lstStyle>
            <a:lvl1pPr>
              <a:defRPr/>
            </a:lvl1pPr>
          </a:lstStyle>
          <a:p>
            <a:pPr>
              <a:defRPr/>
            </a:pPr>
            <a:fld id="{E5039A30-150A-4DA1-AC47-53FC8CEF9050}" type="slidenum">
              <a:rPr lang="en-US"/>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3" name="Slide Number Placeholder 10"/>
          <p:cNvSpPr>
            <a:spLocks noGrp="1"/>
          </p:cNvSpPr>
          <p:nvPr>
            <p:ph type="sldNum" sz="quarter" idx="11"/>
          </p:nvPr>
        </p:nvSpPr>
        <p:spPr>
          <a:xfrm>
            <a:off x="0" y="6172201"/>
            <a:ext cx="914400" cy="365125"/>
          </a:xfrm>
        </p:spPr>
        <p:txBody>
          <a:bodyPr/>
          <a:lstStyle>
            <a:lvl1pPr>
              <a:defRPr/>
            </a:lvl1pPr>
          </a:lstStyle>
          <a:p>
            <a:pPr>
              <a:defRPr/>
            </a:pPr>
            <a:fld id="{A4D019C0-20F9-4492-B562-0F701A6D1D8E}" type="slidenum">
              <a:rPr lang="en-US"/>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B760EBE6-E69E-4DA3-9DD9-E1B299AB6466}" type="slidenum">
              <a:rPr lang="en-US"/>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theme" Target="../theme/theme3.xml"/><Relationship Id="rId3" Type="http://schemas.openxmlformats.org/officeDocument/2006/relationships/slideLayout" Target="../slideLayouts/slideLayout23.xml"/><Relationship Id="rId21" Type="http://schemas.openxmlformats.org/officeDocument/2006/relationships/image" Target="../media/image3.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image" Target="../media/image1.png"/><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ln>
        </p:spPr>
        <p:txBody>
          <a:bodyPr vert="horz" wrap="square" lIns="91440" tIns="45720" rIns="91440" bIns="45720" numCol="1" anchor="t"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0" y="6172201"/>
            <a:ext cx="9144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fld id="{C4E1A38C-45E3-487D-988A-E8832D8E4C53}" type="slidenum">
              <a:rPr lang="en-US"/>
              <a:t>‹#›</a:t>
            </a:fld>
            <a:endParaRPr lang="en-US" dirty="0"/>
          </a:p>
        </p:txBody>
      </p:sp>
      <p:pic>
        <p:nvPicPr>
          <p:cNvPr id="1030" name="Picture 7" descr="IEEE_TAG_BLUE.png"/>
          <p:cNvPicPr>
            <a:picLocks noChangeAspect="1"/>
          </p:cNvPicPr>
          <p:nvPr/>
        </p:nvPicPr>
        <p:blipFill>
          <a:blip r:embed="rId20"/>
          <a:srcRect/>
          <a:stretch>
            <a:fillRect/>
          </a:stretch>
        </p:blipFill>
        <p:spPr bwMode="auto">
          <a:xfrm>
            <a:off x="10668000" y="5924551"/>
            <a:ext cx="12192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p:titleStyle>
    <p:bodyStyle>
      <a:lvl1pPr marL="342900" indent="-342900" algn="l" rtl="0" eaLnBrk="0" fontAlgn="base" hangingPunct="0">
        <a:spcBef>
          <a:spcPct val="20000"/>
        </a:spcBef>
        <a:spcAft>
          <a:spcPct val="0"/>
        </a:spcAft>
        <a:buClr>
          <a:schemeClr val="bg2"/>
        </a:buClr>
        <a:buSzPct val="80000"/>
        <a:buBlip>
          <a:blip r:embed="rId21"/>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9525">
            <a:noFill/>
            <a:miter lim="800000"/>
          </a:ln>
        </p:spPr>
        <p:txBody>
          <a:bodyPr vert="horz" wrap="square" lIns="91440" tIns="45720" rIns="91440" bIns="45720" numCol="1" anchor="t" anchorCtr="0" compatLnSpc="1"/>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Date Placeholder 9"/>
          <p:cNvSpPr>
            <a:spLocks noGrp="1"/>
          </p:cNvSpPr>
          <p:nvPr>
            <p:ph type="dt" sz="half" idx="2"/>
          </p:nvPr>
        </p:nvSpPr>
        <p:spPr>
          <a:xfrm>
            <a:off x="1625600" y="6172201"/>
            <a:ext cx="41656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endParaRPr lang="en-US" dirty="0"/>
          </a:p>
        </p:txBody>
      </p:sp>
      <p:sp>
        <p:nvSpPr>
          <p:cNvPr id="11" name="Slide Number Placeholder 10"/>
          <p:cNvSpPr>
            <a:spLocks noGrp="1"/>
          </p:cNvSpPr>
          <p:nvPr>
            <p:ph type="sldNum" sz="quarter" idx="4"/>
          </p:nvPr>
        </p:nvSpPr>
        <p:spPr>
          <a:xfrm>
            <a:off x="0" y="6172201"/>
            <a:ext cx="9144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fld id="{DE4633CE-5F0C-4318-9FCB-C38EF83E1BCA}" type="slidenum">
              <a:rPr lang="en-US"/>
              <a:t>‹#›</a:t>
            </a:fld>
            <a:endParaRPr lang="en-US" dirty="0"/>
          </a:p>
        </p:txBody>
      </p:sp>
      <p:pic>
        <p:nvPicPr>
          <p:cNvPr id="2054" name="Picture 7" descr="IEEE_TAG_BLUE.png"/>
          <p:cNvPicPr>
            <a:picLocks noChangeAspect="1"/>
          </p:cNvPicPr>
          <p:nvPr/>
        </p:nvPicPr>
        <p:blipFill>
          <a:blip r:embed="rId6"/>
          <a:srcRect/>
          <a:stretch>
            <a:fillRect/>
          </a:stretch>
        </p:blipFill>
        <p:spPr bwMode="auto">
          <a:xfrm>
            <a:off x="10668000" y="5924551"/>
            <a:ext cx="12192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ln>
        </p:spPr>
        <p:txBody>
          <a:bodyPr vert="horz" wrap="square" lIns="91440" tIns="45720" rIns="91440" bIns="45720" numCol="1" anchor="t"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0" y="6172201"/>
            <a:ext cx="9144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fld id="{C4E1A38C-45E3-487D-988A-E8832D8E4C53}" type="slidenum">
              <a:rPr lang="en-US"/>
              <a:t>‹#›</a:t>
            </a:fld>
            <a:endParaRPr lang="en-US" dirty="0"/>
          </a:p>
        </p:txBody>
      </p:sp>
      <p:pic>
        <p:nvPicPr>
          <p:cNvPr id="1030" name="Picture 7" descr="IEEE_TAG_BLUE.png"/>
          <p:cNvPicPr>
            <a:picLocks noChangeAspect="1"/>
          </p:cNvPicPr>
          <p:nvPr/>
        </p:nvPicPr>
        <p:blipFill>
          <a:blip r:embed="rId20"/>
          <a:srcRect/>
          <a:stretch>
            <a:fillRect/>
          </a:stretch>
        </p:blipFill>
        <p:spPr bwMode="auto">
          <a:xfrm>
            <a:off x="10668000" y="5924551"/>
            <a:ext cx="12192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hf hdr="0" ftr="0" dt="0"/>
  <p:txStyles>
    <p:title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p:titleStyle>
    <p:bodyStyle>
      <a:lvl1pPr marL="342900" indent="-342900" algn="l" rtl="0" eaLnBrk="0" fontAlgn="base" hangingPunct="0">
        <a:spcBef>
          <a:spcPct val="20000"/>
        </a:spcBef>
        <a:spcAft>
          <a:spcPct val="0"/>
        </a:spcAft>
        <a:buClr>
          <a:schemeClr val="bg2"/>
        </a:buClr>
        <a:buSzPct val="80000"/>
        <a:buBlip>
          <a:blip r:embed="rId21"/>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velopment.standards.ieee.org/myproject-web/app#mygrouplist" TargetMode="External"/><Relationship Id="rId2" Type="http://schemas.openxmlformats.org/officeDocument/2006/relationships/hyperlink" Target="http://sites.ieee.org/pes-edpgcom-wsppidsc/working-groups-and-task-forces/wind-and-solar-plant-interconnection-working-grou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about/sasb/patcom/material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patcom@ieee.or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faqs/copyrigh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K0yGy_k741A" TargetMode="External"/><Relationship Id="rId7" Type="http://schemas.openxmlformats.org/officeDocument/2006/relationships/hyperlink" Target="http://standards.ieee.org/about/sasb/audcom/bop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andards.ieee.org/develop/policies/opman/" TargetMode="External"/><Relationship Id="rId5" Type="http://schemas.openxmlformats.org/officeDocument/2006/relationships/hyperlink" Target="http://standards.ieee.org/develop/policies/bylaws/" TargetMode="External"/><Relationship Id="rId4" Type="http://schemas.openxmlformats.org/officeDocument/2006/relationships/hyperlink" Target="https://www.youtube.com/watch?v=FEd-xKu5rO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8_baseline_wg_entity%20p2938%20v1.do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velopment.standards.ieee.org/P1072400033/par?t=587200054" TargetMode="Externa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mailto:hup21@hb.sgcc.com.cn" TargetMode="External"/><Relationship Id="rId4" Type="http://schemas.openxmlformats.org/officeDocument/2006/relationships/hyperlink" Target="https://standards.ieee.org/faqs/cmm.html"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Dingka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hupaninwh@whu.edu.cn"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695453" y="3962400"/>
            <a:ext cx="8181792" cy="1752600"/>
          </a:xfrm>
          <a:ln>
            <a:noFill/>
          </a:ln>
        </p:spPr>
        <p:txBody>
          <a:bodyPr/>
          <a:lstStyle/>
          <a:p>
            <a:r>
              <a:rPr lang="en-US" b="1" dirty="0"/>
              <a:t>Pan Hu, WG Chair (acting)*</a:t>
            </a:r>
            <a:endParaRPr lang="en-US" dirty="0"/>
          </a:p>
          <a:p>
            <a:r>
              <a:rPr lang="en-US" dirty="0"/>
              <a:t>Vice-Chair(s): Y</a:t>
            </a:r>
            <a:r>
              <a:rPr lang="en-US" altLang="zh-CN" dirty="0"/>
              <a:t>ing Wang</a:t>
            </a:r>
            <a:r>
              <a:rPr lang="en-US" dirty="0"/>
              <a:t>.</a:t>
            </a:r>
          </a:p>
          <a:p>
            <a:r>
              <a:rPr lang="en-US" b="1" dirty="0"/>
              <a:t>Secretary: </a:t>
            </a:r>
            <a:r>
              <a:rPr lang="en-US" b="1" dirty="0" err="1"/>
              <a:t>K</a:t>
            </a:r>
            <a:r>
              <a:rPr lang="en-US" altLang="zh-CN" b="1" dirty="0" err="1"/>
              <a:t>e</a:t>
            </a:r>
            <a:r>
              <a:rPr lang="en-US" altLang="zh-CN" b="1" dirty="0"/>
              <a:t> Zhou</a:t>
            </a:r>
            <a:r>
              <a:rPr lang="en-US" b="1" dirty="0"/>
              <a:t>.</a:t>
            </a:r>
          </a:p>
          <a:p>
            <a:endParaRPr lang="en-US" dirty="0"/>
          </a:p>
          <a:p>
            <a:r>
              <a:rPr lang="en-US" b="1" dirty="0"/>
              <a:t>Conference Call</a:t>
            </a:r>
          </a:p>
          <a:p>
            <a:r>
              <a:rPr lang="en-US" dirty="0"/>
              <a:t>November 21, 2021</a:t>
            </a:r>
          </a:p>
        </p:txBody>
      </p:sp>
      <p:sp>
        <p:nvSpPr>
          <p:cNvPr id="3" name="Title 2"/>
          <p:cNvSpPr>
            <a:spLocks noGrp="1"/>
          </p:cNvSpPr>
          <p:nvPr>
            <p:ph type="ctrTitle" sz="quarter"/>
          </p:nvPr>
        </p:nvSpPr>
        <p:spPr>
          <a:ln>
            <a:noFill/>
          </a:ln>
        </p:spPr>
        <p:txBody>
          <a:bodyPr/>
          <a:lstStyle/>
          <a:p>
            <a:r>
              <a:rPr lang="en-US" dirty="0"/>
              <a:t>IEEE P2938 </a:t>
            </a:r>
            <a:r>
              <a:rPr lang="en-US" altLang="zh-CN" dirty="0"/>
              <a:t>draft 2.5</a:t>
            </a:r>
            <a:br>
              <a:rPr lang="en-US" dirty="0"/>
            </a:br>
            <a:r>
              <a:rPr lang="en-US" altLang="zh-CN" sz="3600" i="1" dirty="0">
                <a:solidFill>
                  <a:schemeClr val="bg1">
                    <a:lumMod val="95000"/>
                  </a:schemeClr>
                </a:solidFill>
              </a:rPr>
              <a:t>WG technique </a:t>
            </a:r>
            <a:r>
              <a:rPr lang="en-US" sz="3600" i="1" dirty="0">
                <a:solidFill>
                  <a:schemeClr val="bg1">
                    <a:lumMod val="95000"/>
                  </a:schemeClr>
                </a:solidFill>
              </a:rPr>
              <a:t>meeting</a:t>
            </a:r>
            <a:br>
              <a:rPr lang="en-US" sz="3600" i="1" dirty="0">
                <a:solidFill>
                  <a:schemeClr val="bg1">
                    <a:lumMod val="95000"/>
                  </a:schemeClr>
                </a:solidFill>
              </a:rPr>
            </a:br>
            <a:endParaRPr lang="en-US" sz="2800" i="1" dirty="0">
              <a:solidFill>
                <a:schemeClr val="bg1">
                  <a:lumMod val="95000"/>
                </a:schemeClr>
              </a:solidFill>
            </a:endParaRPr>
          </a:p>
        </p:txBody>
      </p:sp>
      <p:sp>
        <p:nvSpPr>
          <p:cNvPr id="4" name="Rectangle 3"/>
          <p:cNvSpPr/>
          <p:nvPr/>
        </p:nvSpPr>
        <p:spPr>
          <a:xfrm>
            <a:off x="5782574" y="5207168"/>
            <a:ext cx="4094671" cy="1015663"/>
          </a:xfrm>
          <a:prstGeom prst="rect">
            <a:avLst/>
          </a:prstGeom>
        </p:spPr>
        <p:txBody>
          <a:bodyPr wrap="square">
            <a:spAutoFit/>
          </a:bodyPr>
          <a:lstStyle/>
          <a:p>
            <a:r>
              <a:rPr lang="en-US" sz="2000" dirty="0"/>
              <a:t>W</a:t>
            </a:r>
            <a:r>
              <a:rPr lang="en-US" altLang="zh-CN" sz="2000" dirty="0"/>
              <a:t>orking group</a:t>
            </a:r>
            <a:r>
              <a:rPr lang="en-US" sz="2000" dirty="0"/>
              <a:t> </a:t>
            </a:r>
            <a:br>
              <a:rPr lang="en-US" sz="2000" dirty="0"/>
            </a:br>
            <a:r>
              <a:rPr lang="en-US" sz="2000" u="sng" dirty="0">
                <a:hlinkClick r:id="rId2"/>
              </a:rPr>
              <a:t>PE/T&amp;D/PQ/</a:t>
            </a:r>
            <a:r>
              <a:rPr lang="en-US" sz="2000" u="sng" dirty="0">
                <a:hlinkClick r:id="rId3"/>
              </a:rPr>
              <a:t>Economic Evaluation of Voltage Sags Working Grou</a:t>
            </a:r>
            <a:r>
              <a:rPr lang="en-US" sz="2000" u="sng" dirty="0">
                <a:hlinkClick r:id="rId2"/>
              </a:rPr>
              <a:t>p </a:t>
            </a:r>
            <a:endParaRPr lang="en-US" sz="2000"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a:t>Patent-related information</a:t>
            </a:r>
            <a:endParaRPr lang="en-US" altLang="en-US" dirty="0"/>
          </a:p>
        </p:txBody>
      </p:sp>
      <p:sp>
        <p:nvSpPr>
          <p:cNvPr id="3" name="Content Placeholder 2"/>
          <p:cNvSpPr>
            <a:spLocks noGrp="1"/>
          </p:cNvSpPr>
          <p:nvPr>
            <p:ph idx="1"/>
          </p:nvPr>
        </p:nvSpPr>
        <p:spPr/>
        <p:txBody>
          <a:bodyPr>
            <a:noAutofit/>
          </a:bodyPr>
          <a:lstStyle/>
          <a:p>
            <a:pPr marL="209550" lvl="1">
              <a:lnSpc>
                <a:spcPct val="90000"/>
              </a:lnSpc>
              <a:buNone/>
            </a:pPr>
            <a:r>
              <a:rPr lang="en-US" altLang="en-US" sz="1800" dirty="0">
                <a:latin typeface="+mj-lt"/>
                <a:cs typeface="Calibri" panose="020F0502020204030204" pitchFamily="34" charset="0"/>
              </a:rPr>
              <a:t>The patent policy and the procedures used to execute that policy are documented in the:</a:t>
            </a:r>
          </a:p>
          <a:p>
            <a:pPr marL="209550" lvl="2" indent="-209550">
              <a:lnSpc>
                <a:spcPct val="90000"/>
              </a:lnSpc>
              <a:buSzPct val="150000"/>
              <a:buFont typeface="Arial" panose="020B0604020202020204" pitchFamily="34" charset="0"/>
              <a:buChar char="•"/>
            </a:pPr>
            <a:r>
              <a:rPr lang="en-US" altLang="en-US" sz="1800" i="1" dirty="0">
                <a:latin typeface="+mj-lt"/>
                <a:cs typeface="Calibri" panose="020F0502020204030204" pitchFamily="34" charset="0"/>
              </a:rPr>
              <a:t>IEEE-SA Standards Board Bylaws</a:t>
            </a:r>
            <a:r>
              <a:rPr lang="en-US" altLang="en-US" sz="1800" dirty="0">
                <a:latin typeface="+mj-lt"/>
                <a:cs typeface="Calibri" panose="020F0502020204030204" pitchFamily="34" charset="0"/>
              </a:rPr>
              <a:t> </a:t>
            </a:r>
            <a:br>
              <a:rPr lang="en-US" altLang="en-US" sz="1800" dirty="0">
                <a:latin typeface="+mj-lt"/>
                <a:cs typeface="Calibri" panose="020F0502020204030204" pitchFamily="34" charset="0"/>
              </a:rPr>
            </a:br>
            <a:r>
              <a:rPr lang="en-US" altLang="en-US" sz="1400" dirty="0">
                <a:latin typeface="+mj-lt"/>
                <a:cs typeface="Calibri" panose="020F0502020204030204" pitchFamily="34" charset="0"/>
              </a:rPr>
              <a:t>(http://standards.ieee.org/develop/policies/bylaws/sect6-7.html#6) </a:t>
            </a:r>
          </a:p>
          <a:p>
            <a:pPr marL="209550" lvl="2" indent="-209550">
              <a:lnSpc>
                <a:spcPct val="90000"/>
              </a:lnSpc>
              <a:buSzPct val="150000"/>
              <a:buFont typeface="Arial" panose="020B0604020202020204" pitchFamily="34" charset="0"/>
              <a:buChar char="•"/>
            </a:pPr>
            <a:r>
              <a:rPr lang="en-US" altLang="en-US" sz="1800" i="1" dirty="0">
                <a:latin typeface="+mj-lt"/>
                <a:cs typeface="Calibri" panose="020F0502020204030204" pitchFamily="34" charset="0"/>
              </a:rPr>
              <a:t>IEEE-SA Standards Board Operations Manual</a:t>
            </a:r>
            <a:r>
              <a:rPr lang="en-US" altLang="en-US" sz="1800" dirty="0">
                <a:latin typeface="+mj-lt"/>
                <a:cs typeface="Calibri" panose="020F0502020204030204" pitchFamily="34" charset="0"/>
              </a:rPr>
              <a:t> </a:t>
            </a:r>
            <a:br>
              <a:rPr lang="en-US" altLang="en-US" sz="1800" dirty="0">
                <a:latin typeface="+mj-lt"/>
                <a:cs typeface="Calibri" panose="020F0502020204030204" pitchFamily="34" charset="0"/>
              </a:rPr>
            </a:br>
            <a:r>
              <a:rPr lang="en-US" altLang="en-US" sz="1400" dirty="0">
                <a:latin typeface="+mj-lt"/>
                <a:cs typeface="Calibri" panose="020F0502020204030204" pitchFamily="34" charset="0"/>
              </a:rPr>
              <a:t>(http://standards.ieee.org/develop/policies/opman/sect6.html#6.3)</a:t>
            </a:r>
          </a:p>
          <a:p>
            <a:pPr marL="209550" lvl="1">
              <a:lnSpc>
                <a:spcPct val="90000"/>
              </a:lnSpc>
              <a:buFont typeface="Monotype Sorts"/>
              <a:buNone/>
            </a:pPr>
            <a:endParaRPr lang="en-US" altLang="en-US" sz="1800" dirty="0">
              <a:latin typeface="+mj-lt"/>
            </a:endParaRPr>
          </a:p>
          <a:p>
            <a:pPr marL="209550" lvl="1">
              <a:lnSpc>
                <a:spcPct val="90000"/>
              </a:lnSpc>
              <a:buNone/>
            </a:pPr>
            <a:r>
              <a:rPr lang="en-US" altLang="en-US" sz="1800" dirty="0">
                <a:latin typeface="+mj-lt"/>
                <a:cs typeface="Calibri" panose="020F0502020204030204" pitchFamily="34" charset="0"/>
              </a:rPr>
              <a:t>Material about the patent policy is available at </a:t>
            </a:r>
          </a:p>
          <a:p>
            <a:pPr marL="209550" lvl="1">
              <a:lnSpc>
                <a:spcPct val="90000"/>
              </a:lnSpc>
              <a:buNone/>
            </a:pPr>
            <a:r>
              <a:rPr lang="en-US" altLang="en-US" sz="1800" i="1" dirty="0">
                <a:latin typeface="+mj-lt"/>
                <a:cs typeface="Calibri" panose="020F0502020204030204" pitchFamily="34" charset="0"/>
                <a:hlinkClick r:id="rId3"/>
              </a:rPr>
              <a:t>http://standards.ieee.org/about/sasb/patcom/materials.html</a:t>
            </a:r>
            <a:r>
              <a:rPr lang="en-US" altLang="en-US" sz="1800" i="1" dirty="0">
                <a:latin typeface="+mj-lt"/>
                <a:cs typeface="Calibri" panose="020F0502020204030204" pitchFamily="34" charset="0"/>
              </a:rPr>
              <a:t> </a:t>
            </a:r>
          </a:p>
        </p:txBody>
      </p:sp>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1828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505" indent="-23050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555"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1253705" y="4494074"/>
            <a:ext cx="9960634" cy="1754326"/>
          </a:xfrm>
          <a:prstGeom prst="rect">
            <a:avLst/>
          </a:prstGeom>
        </p:spPr>
        <p:txBody>
          <a:bodyPr wrap="square">
            <a:spAutoFit/>
          </a:bodyPr>
          <a:lstStyle/>
          <a:p>
            <a:pPr algn="ctr"/>
            <a:r>
              <a:rPr lang="en-US" altLang="en-US" sz="3600" kern="0" dirty="0">
                <a:solidFill>
                  <a:srgbClr val="000000"/>
                </a:solidFill>
                <a:latin typeface="Calibri" panose="020F0502020204030204" pitchFamily="34" charset="0"/>
                <a:ea typeface="MS PGothic" panose="020B0600070205080204" charset="-128"/>
                <a:cs typeface="Calibri" panose="020F0502020204030204" pitchFamily="34" charset="0"/>
              </a:rPr>
              <a:t>If you have questions, contact the IEEE-SA Standards Board Patent Committee Administrator at </a:t>
            </a:r>
            <a:r>
              <a:rPr lang="en-US" altLang="en-US" sz="3600" kern="0" dirty="0">
                <a:solidFill>
                  <a:srgbClr val="000000"/>
                </a:solidFill>
                <a:latin typeface="Calibri" panose="020F0502020204030204" pitchFamily="34" charset="0"/>
                <a:ea typeface="MS PGothic" panose="020B0600070205080204" charset="-128"/>
                <a:cs typeface="Calibri" panose="020F0502020204030204" pitchFamily="34" charset="0"/>
                <a:hlinkClick r:id="rId4"/>
              </a:rPr>
              <a:t>patcom@ieee.org</a:t>
            </a:r>
            <a:r>
              <a:rPr lang="en-US" altLang="en-US" i="1" kern="0" dirty="0">
                <a:solidFill>
                  <a:srgbClr val="000000"/>
                </a:solidFill>
                <a:latin typeface="Calibri" panose="020F0502020204030204" pitchFamily="34" charset="0"/>
                <a:ea typeface="MS PGothic" panose="020B0600070205080204" charset="-128"/>
                <a:cs typeface="Calibri" panose="020F0502020204030204" pitchFamily="34" charset="0"/>
              </a:rPr>
              <a:t> </a:t>
            </a:r>
            <a:endParaRPr lang="en-US" dirty="0"/>
          </a:p>
        </p:txBody>
      </p:sp>
      <p:sp>
        <p:nvSpPr>
          <p:cNvPr id="2" name="灯片编号占位符 1"/>
          <p:cNvSpPr>
            <a:spLocks noGrp="1"/>
          </p:cNvSpPr>
          <p:nvPr>
            <p:ph type="sldNum" sz="quarter" idx="11"/>
          </p:nvPr>
        </p:nvSpPr>
        <p:spPr/>
        <p:txBody>
          <a:bodyPr/>
          <a:lstStyle/>
          <a:p>
            <a:pPr>
              <a:defRPr/>
            </a:pPr>
            <a:fld id="{A5B1E9C8-DB28-4CE8-909B-C1EAE1CB45AD}" type="slidenum">
              <a:rPr lang="en-US"/>
              <a:t>10</a:t>
            </a:fld>
            <a:endParaRPr 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dirty="0"/>
              <a:t>IEEE SA Copyright Policy</a:t>
            </a:r>
            <a:endParaRPr lang="en-US" altLang="en-US" dirty="0"/>
          </a:p>
        </p:txBody>
      </p:sp>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1828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505" indent="-23050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555"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2" name="灯片编号占位符 1"/>
          <p:cNvSpPr>
            <a:spLocks noGrp="1"/>
          </p:cNvSpPr>
          <p:nvPr>
            <p:ph type="sldNum" sz="quarter" idx="11"/>
          </p:nvPr>
        </p:nvSpPr>
        <p:spPr/>
        <p:txBody>
          <a:bodyPr/>
          <a:lstStyle/>
          <a:p>
            <a:pPr>
              <a:defRPr/>
            </a:pPr>
            <a:fld id="{A5B1E9C8-DB28-4CE8-909B-C1EAE1CB45AD}" type="slidenum">
              <a:rPr lang="en-US"/>
              <a:t>11</a:t>
            </a:fld>
            <a:endParaRPr lang="en-US" dirty="0"/>
          </a:p>
        </p:txBody>
      </p:sp>
      <p:sp>
        <p:nvSpPr>
          <p:cNvPr id="6" name="内容占位符 5"/>
          <p:cNvSpPr>
            <a:spLocks noGrp="1"/>
          </p:cNvSpPr>
          <p:nvPr>
            <p:ph idx="1"/>
          </p:nvPr>
        </p:nvSpPr>
        <p:spPr/>
        <p:txBody>
          <a:bodyPr/>
          <a:lstStyle/>
          <a:p>
            <a:r>
              <a:rPr lang="en-US" altLang="en-US" sz="1800" dirty="0"/>
              <a:t>By participating in this activity, you agree to </a:t>
            </a:r>
            <a:r>
              <a:rPr lang="en-US" altLang="en-US" sz="1800" b="1" dirty="0"/>
              <a:t>comply with the IEEE Code of Ethics</a:t>
            </a:r>
            <a:r>
              <a:rPr lang="en-US" altLang="en-US" sz="1800" dirty="0"/>
              <a:t>, all applicable laws, and all IEEE policies and procedures including, but not limited to, the </a:t>
            </a:r>
            <a:r>
              <a:rPr lang="en-US" altLang="en-US" sz="1800" b="1" dirty="0"/>
              <a:t>IEEE SA Copyright Policy</a:t>
            </a:r>
            <a:r>
              <a:rPr lang="en-US" altLang="en-US" sz="1800" dirty="0"/>
              <a:t>. </a:t>
            </a:r>
          </a:p>
          <a:p>
            <a:pPr lvl="0">
              <a:spcBef>
                <a:spcPts val="0"/>
              </a:spcBef>
              <a:spcAft>
                <a:spcPts val="0"/>
              </a:spcAft>
              <a:buClr>
                <a:srgbClr val="CC3300"/>
              </a:buClr>
              <a:buSzPct val="50000"/>
            </a:pPr>
            <a:endParaRPr lang="en-US" altLang="en-US" sz="2200" dirty="0">
              <a:latin typeface="Calibri" panose="020F0502020204030204" pitchFamily="34" charset="0"/>
              <a:cs typeface="Calibri" panose="020F0502020204030204" pitchFamily="34" charset="0"/>
            </a:endParaRPr>
          </a:p>
          <a:p>
            <a:pPr lvl="2">
              <a:buSzPct val="150000"/>
            </a:pPr>
            <a:r>
              <a:rPr lang="en-US" altLang="en-US" sz="1600" b="1" dirty="0"/>
              <a:t>Previously Published material </a:t>
            </a:r>
            <a:r>
              <a:rPr lang="en-US" altLang="en-US" sz="1600" dirty="0"/>
              <a:t>(copyright assertion indicated) shall not be presented/submitted to the Working Group nor incorporated into a Working Group draft unless permission is granted. </a:t>
            </a:r>
          </a:p>
          <a:p>
            <a:pPr lvl="2">
              <a:buSzPct val="150000"/>
            </a:pPr>
            <a:r>
              <a:rPr lang="en-US" altLang="en-US" sz="1600" b="1" dirty="0"/>
              <a:t>Prior to presentation or submission</a:t>
            </a:r>
            <a:r>
              <a:rPr lang="en-US" altLang="en-US" sz="1600" dirty="0"/>
              <a:t>, you shall notify the Working Group Chair of previously Published material and should assist the Chair in obtaining copyright permission acceptable to IEEE SA.</a:t>
            </a:r>
          </a:p>
          <a:p>
            <a:pPr lvl="2">
              <a:buSzPct val="150000"/>
            </a:pPr>
            <a:r>
              <a:rPr lang="en-US" altLang="en-US" sz="1600" dirty="0"/>
              <a:t>For material that is not previously Published, </a:t>
            </a:r>
            <a:r>
              <a:rPr lang="en-US" altLang="en-US" sz="1600" b="1" dirty="0"/>
              <a:t>IEEE is automatically granted a license </a:t>
            </a:r>
            <a:r>
              <a:rPr lang="en-US" altLang="en-US" sz="1600" dirty="0"/>
              <a:t>to use any material that is presented or submitted.</a:t>
            </a:r>
          </a:p>
          <a:p>
            <a:endParaRPr lang="zh-CN" alt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7714" y="546003"/>
            <a:ext cx="10363200" cy="1143000"/>
          </a:xfrm>
        </p:spPr>
        <p:txBody>
          <a:bodyPr/>
          <a:lstStyle/>
          <a:p>
            <a:r>
              <a:rPr lang="en-GB" altLang="en-US" dirty="0"/>
              <a:t>Copyright-related information</a:t>
            </a:r>
            <a:endParaRPr lang="en-US" altLang="en-US" dirty="0"/>
          </a:p>
        </p:txBody>
      </p:sp>
      <p:sp>
        <p:nvSpPr>
          <p:cNvPr id="3" name="Content Placeholder 2"/>
          <p:cNvSpPr>
            <a:spLocks noGrp="1"/>
          </p:cNvSpPr>
          <p:nvPr>
            <p:ph idx="1"/>
          </p:nvPr>
        </p:nvSpPr>
        <p:spPr>
          <a:xfrm>
            <a:off x="107853" y="1312399"/>
            <a:ext cx="11622923" cy="5593081"/>
          </a:xfrm>
        </p:spPr>
        <p:txBody>
          <a:bodyPr>
            <a:noAutofit/>
          </a:bodyPr>
          <a:lstStyle/>
          <a:p>
            <a:pPr lvl="2">
              <a:buSzPct val="150000"/>
            </a:pPr>
            <a:r>
              <a:rPr lang="en-US" altLang="zh-CN" sz="1800" dirty="0"/>
              <a:t>The IEEE SA Copyright Policy is described as:</a:t>
            </a:r>
          </a:p>
          <a:p>
            <a:pPr lvl="3">
              <a:buSzPct val="150000"/>
            </a:pPr>
            <a:r>
              <a:rPr lang="en-US" altLang="zh-CN" sz="1700" dirty="0"/>
              <a:t>IEEE SA Copyright Policy, </a:t>
            </a:r>
            <a:br>
              <a:rPr lang="en-US" altLang="zh-CN" sz="1700" dirty="0"/>
            </a:br>
            <a:r>
              <a:rPr lang="en-US" altLang="zh-CN" sz="1700" dirty="0"/>
              <a:t>	Clause 7 of the IEEE SA Standards Board Bylaws</a:t>
            </a:r>
            <a:br>
              <a:rPr lang="en-US" altLang="zh-CN" sz="1700" dirty="0"/>
            </a:br>
            <a:r>
              <a:rPr lang="en-US" altLang="zh-CN" sz="1700" dirty="0"/>
              <a:t> 	</a:t>
            </a:r>
            <a:r>
              <a:rPr lang="en-US" altLang="zh-CN" sz="1400" dirty="0">
                <a:hlinkClick r:id="rId3"/>
              </a:rPr>
              <a:t>https://standards.ieee.org/about/policies/bylaws/sect6-7.html#7</a:t>
            </a:r>
            <a:br>
              <a:rPr lang="en-US" altLang="zh-CN" sz="1400" dirty="0"/>
            </a:br>
            <a:r>
              <a:rPr lang="en-US" altLang="zh-CN" sz="1700" dirty="0"/>
              <a:t>	Clause 6 of the IEEE SA Standards Board Operations Manual</a:t>
            </a:r>
            <a:br>
              <a:rPr lang="en-US" altLang="zh-CN" sz="1700" dirty="0"/>
            </a:br>
            <a:r>
              <a:rPr lang="en-US" altLang="zh-CN" sz="1700" dirty="0"/>
              <a:t>	</a:t>
            </a:r>
            <a:r>
              <a:rPr lang="en-US" altLang="zh-CN" sz="1400" dirty="0">
                <a:hlinkClick r:id="rId4"/>
              </a:rPr>
              <a:t>https://standards.ieee.org/about/policies/opman/sect6.html</a:t>
            </a:r>
            <a:br>
              <a:rPr lang="en-US" altLang="zh-CN" sz="1400" dirty="0"/>
            </a:br>
            <a:endParaRPr lang="en-US" altLang="zh-CN" sz="1400" dirty="0"/>
          </a:p>
          <a:p>
            <a:pPr lvl="2">
              <a:buSzPct val="150000"/>
            </a:pPr>
            <a:r>
              <a:rPr lang="en-US" altLang="zh-CN" sz="1800" dirty="0"/>
              <a:t>IEEE SA Copyright Permission</a:t>
            </a:r>
            <a:r>
              <a:rPr lang="zh-CN" altLang="en-US" sz="1800" dirty="0"/>
              <a:t>（</a:t>
            </a:r>
            <a:r>
              <a:rPr lang="en-US" altLang="zh-CN" sz="1800" dirty="0"/>
              <a:t>letter template</a:t>
            </a:r>
            <a:r>
              <a:rPr lang="zh-CN" altLang="en-US" sz="1800" dirty="0"/>
              <a:t>）</a:t>
            </a:r>
            <a:endParaRPr lang="en-US" altLang="zh-CN" sz="1800" dirty="0"/>
          </a:p>
          <a:p>
            <a:pPr lvl="3">
              <a:buSzPct val="150000"/>
            </a:pPr>
            <a:r>
              <a:rPr lang="en-US" altLang="zh-CN" sz="1400" dirty="0">
                <a:hlinkClick r:id="rId5"/>
              </a:rPr>
              <a:t>https://standards.ieee.org/content/dam/ieee-standards/standards/web/documents/other/permissionltrs.zip</a:t>
            </a:r>
            <a:br>
              <a:rPr lang="en-US" altLang="zh-CN" sz="1400" dirty="0"/>
            </a:br>
            <a:endParaRPr lang="en-US" altLang="zh-CN" sz="1400" dirty="0"/>
          </a:p>
          <a:p>
            <a:pPr lvl="2">
              <a:buSzPct val="150000"/>
            </a:pPr>
            <a:r>
              <a:rPr lang="en-US" altLang="zh-CN" sz="1800" dirty="0"/>
              <a:t>IEEE SA Best Practices for IEEE Standards Development </a:t>
            </a:r>
          </a:p>
          <a:p>
            <a:pPr lvl="3">
              <a:buSzPct val="150000"/>
            </a:pPr>
            <a:r>
              <a:rPr lang="en-US" altLang="zh-CN" sz="1400" dirty="0">
                <a:hlinkClick r:id="rId6"/>
              </a:rPr>
              <a:t>http://standards.ieee.org/develop/policies/best_practices_for_ieee_standards_development_051215.pdf</a:t>
            </a:r>
            <a:br>
              <a:rPr lang="en-US" altLang="zh-CN" sz="1400" dirty="0"/>
            </a:br>
            <a:endParaRPr lang="en-US" altLang="zh-CN" sz="1400" dirty="0"/>
          </a:p>
          <a:p>
            <a:pPr lvl="2">
              <a:buSzPct val="150000"/>
            </a:pPr>
            <a:r>
              <a:rPr lang="en-US" altLang="zh-CN" sz="1800" dirty="0"/>
              <a:t>Distribution of Draft Standards (see 6.1.3 of the SASB Operations Manual)</a:t>
            </a:r>
          </a:p>
          <a:p>
            <a:pPr lvl="3">
              <a:buSzPct val="150000"/>
            </a:pPr>
            <a:r>
              <a:rPr lang="en-US" altLang="zh-CN" sz="1400" dirty="0">
                <a:hlinkClick r:id="rId4"/>
              </a:rPr>
              <a:t>https://standards.ieee.org/about/policies/opman/sect6.html</a:t>
            </a:r>
            <a:endParaRPr lang="en-US" altLang="zh-CN" sz="1400" dirty="0"/>
          </a:p>
          <a:p>
            <a:pPr lvl="2">
              <a:buSzPct val="150000"/>
            </a:pPr>
            <a:r>
              <a:rPr lang="en-US" altLang="zh-CN" sz="1800" dirty="0"/>
              <a:t>IEEE SA Copyright FAQs</a:t>
            </a:r>
          </a:p>
          <a:p>
            <a:pPr lvl="3">
              <a:buSzPct val="150000"/>
            </a:pPr>
            <a:r>
              <a:rPr lang="en-US" altLang="zh-CN" sz="1400" dirty="0">
                <a:hlinkClick r:id="rId7"/>
              </a:rPr>
              <a:t>http://standards.ieee.org/faqs/copyrights.html/</a:t>
            </a:r>
            <a:endParaRPr lang="en-US" altLang="zh-CN" sz="1400" dirty="0"/>
          </a:p>
        </p:txBody>
      </p:sp>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1636542" y="869853"/>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505" indent="-23050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555"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2" name="灯片编号占位符 1"/>
          <p:cNvSpPr>
            <a:spLocks noGrp="1"/>
          </p:cNvSpPr>
          <p:nvPr>
            <p:ph type="sldNum" sz="quarter" idx="11"/>
          </p:nvPr>
        </p:nvSpPr>
        <p:spPr/>
        <p:txBody>
          <a:bodyPr/>
          <a:lstStyle/>
          <a:p>
            <a:pPr>
              <a:defRPr/>
            </a:pPr>
            <a:fld id="{A5B1E9C8-DB28-4CE8-909B-C1EAE1CB45AD}" type="slidenum">
              <a:rPr lang="en-US"/>
              <a:t>12</a:t>
            </a:fld>
            <a:endParaRPr lang="en-US"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panose="020B0600070205080204" charset="-128"/>
                <a:cs typeface="Times New Roman" panose="02020603050405020304" pitchFamily="18" charset="0"/>
              </a:rPr>
              <a:t>Resources</a:t>
            </a:r>
            <a:endParaRPr lang="en-US" dirty="0"/>
          </a:p>
        </p:txBody>
      </p:sp>
      <p:sp>
        <p:nvSpPr>
          <p:cNvPr id="4099" name="Content Placeholder 2"/>
          <p:cNvSpPr>
            <a:spLocks noGrp="1"/>
          </p:cNvSpPr>
          <p:nvPr>
            <p:ph idx="1"/>
          </p:nvPr>
        </p:nvSpPr>
        <p:spPr/>
        <p:txBody>
          <a:bodyPr/>
          <a:lstStyle/>
          <a:p>
            <a:pPr>
              <a:buFont typeface="Arial" panose="020B0604020202020204" pitchFamily="34" charset="0"/>
              <a:buChar char="•"/>
            </a:pPr>
            <a:r>
              <a:rPr lang="en-US" altLang="en-US" sz="2400" b="1" dirty="0"/>
              <a:t>Training Videos</a:t>
            </a:r>
          </a:p>
          <a:p>
            <a:pPr lvl="1">
              <a:buFont typeface="Arial" panose="020B0604020202020204" pitchFamily="34" charset="0"/>
              <a:buChar char="•"/>
            </a:pPr>
            <a:r>
              <a:rPr lang="en-US" altLang="en-US" sz="1800" dirty="0">
                <a:hlinkClick r:id="rId3"/>
              </a:rPr>
              <a:t>How to Run an Individual Working Group</a:t>
            </a:r>
            <a:endParaRPr lang="en-US" altLang="en-US" sz="1800" dirty="0"/>
          </a:p>
          <a:p>
            <a:pPr lvl="1">
              <a:buFont typeface="Arial" panose="020B0604020202020204" pitchFamily="34" charset="0"/>
              <a:buChar char="•"/>
            </a:pPr>
            <a:r>
              <a:rPr lang="en-US" altLang="en-US" sz="1800" dirty="0">
                <a:hlinkClick r:id="rId4"/>
              </a:rPr>
              <a:t>How to Run an Entity Working Group</a:t>
            </a:r>
            <a:endParaRPr lang="en-US" altLang="en-US" sz="1800" dirty="0"/>
          </a:p>
          <a:p>
            <a:pPr marL="457200" lvl="1" indent="0" eaLnBrk="1" hangingPunct="1">
              <a:lnSpc>
                <a:spcPct val="90000"/>
              </a:lnSpc>
              <a:spcBef>
                <a:spcPts val="0"/>
              </a:spcBef>
              <a:buNone/>
            </a:pPr>
            <a:endParaRPr lang="en-US" sz="1600" dirty="0">
              <a:cs typeface="Times New Roman" panose="02020603050405020304" pitchFamily="18" charset="0"/>
            </a:endParaRPr>
          </a:p>
          <a:p>
            <a:pPr eaLnBrk="1" hangingPunct="1">
              <a:lnSpc>
                <a:spcPct val="90000"/>
              </a:lnSpc>
              <a:spcBef>
                <a:spcPts val="0"/>
              </a:spcBef>
              <a:buFont typeface="Arial" panose="020B0604020202020204" pitchFamily="34" charset="0"/>
              <a:buChar char="•"/>
            </a:pPr>
            <a:endParaRPr lang="en-US" sz="2400" dirty="0">
              <a:cs typeface="Times New Roman" panose="02020603050405020304" pitchFamily="18" charset="0"/>
            </a:endParaRPr>
          </a:p>
          <a:p>
            <a:pPr eaLnBrk="1" hangingPunct="1">
              <a:lnSpc>
                <a:spcPct val="90000"/>
              </a:lnSpc>
              <a:spcBef>
                <a:spcPts val="0"/>
              </a:spcBef>
              <a:buFont typeface="Arial" panose="020B0604020202020204" pitchFamily="34" charset="0"/>
              <a:buChar char="•"/>
            </a:pPr>
            <a:r>
              <a:rPr lang="en-US" sz="2400" b="1" dirty="0">
                <a:cs typeface="Times New Roman" panose="02020603050405020304" pitchFamily="18" charset="0"/>
              </a:rPr>
              <a:t>Bylaws and Procedures</a:t>
            </a:r>
          </a:p>
          <a:p>
            <a:pPr lvl="1" eaLnBrk="1" hangingPunct="1">
              <a:lnSpc>
                <a:spcPct val="90000"/>
              </a:lnSpc>
              <a:spcBef>
                <a:spcPts val="0"/>
              </a:spcBef>
              <a:buFont typeface="Arial" panose="020B0604020202020204" pitchFamily="34" charset="0"/>
              <a:buChar char="•"/>
            </a:pPr>
            <a:r>
              <a:rPr lang="en-US" sz="1800" dirty="0">
                <a:cs typeface="Times New Roman" panose="02020603050405020304" pitchFamily="18" charset="0"/>
              </a:rPr>
              <a:t>IEEE-SA Standards Board Bylaws</a:t>
            </a:r>
          </a:p>
          <a:p>
            <a:pPr marL="857250" lvl="3" indent="0" eaLnBrk="1" hangingPunct="1">
              <a:lnSpc>
                <a:spcPct val="90000"/>
              </a:lnSpc>
              <a:spcBef>
                <a:spcPts val="0"/>
              </a:spcBef>
            </a:pPr>
            <a:r>
              <a:rPr lang="en-US" sz="1800" dirty="0">
                <a:cs typeface="Times New Roman" panose="02020603050405020304" pitchFamily="18" charset="0"/>
                <a:hlinkClick r:id="rId5"/>
              </a:rPr>
              <a:t>http://standards.ieee.org/develop/policies/bylaws/</a:t>
            </a: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r>
              <a:rPr lang="en-US" sz="1800" dirty="0">
                <a:cs typeface="Times New Roman" panose="02020603050405020304" pitchFamily="18" charset="0"/>
              </a:rPr>
              <a:t>IEEE-SA Standards Board Operations Manual</a:t>
            </a:r>
          </a:p>
          <a:p>
            <a:pPr marL="857250" lvl="3" indent="0" eaLnBrk="1" hangingPunct="1">
              <a:lnSpc>
                <a:spcPct val="90000"/>
              </a:lnSpc>
              <a:spcBef>
                <a:spcPts val="0"/>
              </a:spcBef>
            </a:pPr>
            <a:r>
              <a:rPr lang="en-US" sz="1800" dirty="0">
                <a:cs typeface="Times New Roman" panose="02020603050405020304" pitchFamily="18" charset="0"/>
                <a:hlinkClick r:id="rId6"/>
              </a:rPr>
              <a:t>http://standards.ieee.org/develop/policies/opman/</a:t>
            </a: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r>
              <a:rPr lang="en-US" sz="1800" dirty="0">
                <a:cs typeface="Times New Roman" panose="02020603050405020304" pitchFamily="18" charset="0"/>
              </a:rPr>
              <a:t>IEEE Baseline Operational Procedures</a:t>
            </a:r>
          </a:p>
          <a:p>
            <a:pPr marL="800100" lvl="2" indent="0" eaLnBrk="1" hangingPunct="1">
              <a:lnSpc>
                <a:spcPct val="90000"/>
              </a:lnSpc>
              <a:spcBef>
                <a:spcPts val="0"/>
              </a:spcBef>
              <a:buNone/>
            </a:pPr>
            <a:r>
              <a:rPr lang="en-US" sz="1800" dirty="0">
                <a:cs typeface="Times New Roman" panose="02020603050405020304" pitchFamily="18" charset="0"/>
                <a:hlinkClick r:id="rId7"/>
              </a:rPr>
              <a:t>http://standards.ieee.org/about/sasb/audcom/bops.html</a:t>
            </a:r>
            <a:endParaRPr lang="en-US" sz="1800" dirty="0">
              <a:cs typeface="Times New Roman" panose="02020603050405020304" pitchFamily="18" charset="0"/>
            </a:endParaRPr>
          </a:p>
          <a:p>
            <a:pPr marL="457200" lvl="1" indent="0" eaLnBrk="1" hangingPunct="1">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1"/>
          </p:nvPr>
        </p:nvSpPr>
        <p:spPr/>
        <p:txBody>
          <a:bodyPr/>
          <a:lstStyle/>
          <a:p>
            <a:pPr>
              <a:defRPr/>
            </a:pPr>
            <a:fld id="{A5B1E9C8-DB28-4CE8-909B-C1EAE1CB45AD}" type="slidenum">
              <a:rPr lang="en-US"/>
              <a:t>13</a:t>
            </a:fld>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4"/>
            <a:ext cx="10363200" cy="1143000"/>
          </a:xfrm>
        </p:spPr>
        <p:txBody>
          <a:bodyPr/>
          <a:lstStyle/>
          <a:p>
            <a:r>
              <a:rPr lang="en-US" dirty="0">
                <a:ea typeface="MS PGothic" panose="020B0600070205080204" charset="-128"/>
                <a:cs typeface="Times New Roman" panose="02020603050405020304" pitchFamily="18" charset="0"/>
              </a:rPr>
              <a:t>WG Policies and Procedure</a:t>
            </a:r>
            <a:endParaRPr lang="en-US" dirty="0"/>
          </a:p>
        </p:txBody>
      </p:sp>
      <p:sp>
        <p:nvSpPr>
          <p:cNvPr id="3" name="灯片编号占位符 2"/>
          <p:cNvSpPr>
            <a:spLocks noGrp="1"/>
          </p:cNvSpPr>
          <p:nvPr>
            <p:ph type="sldNum" sz="quarter" idx="11"/>
          </p:nvPr>
        </p:nvSpPr>
        <p:spPr/>
        <p:txBody>
          <a:bodyPr/>
          <a:lstStyle/>
          <a:p>
            <a:pPr>
              <a:defRPr/>
            </a:pPr>
            <a:fld id="{A5B1E9C8-DB28-4CE8-909B-C1EAE1CB45AD}" type="slidenum">
              <a:rPr lang="en-US"/>
              <a:t>14</a:t>
            </a:fld>
            <a:endParaRPr lang="en-US" dirty="0"/>
          </a:p>
        </p:txBody>
      </p:sp>
      <p:pic>
        <p:nvPicPr>
          <p:cNvPr id="4" name="图片 3">
            <a:hlinkClick r:id="rId3" action="ppaction://hlinkfile"/>
          </p:cNvPr>
          <p:cNvPicPr>
            <a:picLocks noChangeAspect="1"/>
          </p:cNvPicPr>
          <p:nvPr/>
        </p:nvPicPr>
        <p:blipFill>
          <a:blip r:embed="rId4"/>
          <a:stretch>
            <a:fillRect/>
          </a:stretch>
        </p:blipFill>
        <p:spPr>
          <a:xfrm>
            <a:off x="4227550" y="1228606"/>
            <a:ext cx="3610021" cy="4400788"/>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4"/>
            <a:ext cx="10363200" cy="1143000"/>
          </a:xfrm>
        </p:spPr>
        <p:txBody>
          <a:bodyPr/>
          <a:lstStyle/>
          <a:p>
            <a:r>
              <a:rPr lang="en-US" dirty="0"/>
              <a:t>Agenda</a:t>
            </a:r>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15</a:t>
            </a:fld>
            <a:endParaRPr lang="en-US" dirty="0"/>
          </a:p>
        </p:txBody>
      </p:sp>
      <p:sp>
        <p:nvSpPr>
          <p:cNvPr id="6" name="内容占位符 5"/>
          <p:cNvSpPr>
            <a:spLocks noGrp="1"/>
          </p:cNvSpPr>
          <p:nvPr>
            <p:ph idx="1"/>
          </p:nvPr>
        </p:nvSpPr>
        <p:spPr/>
        <p:txBody>
          <a:bodyPr/>
          <a:lstStyle/>
          <a:p>
            <a:endParaRPr lang="zh-CN" altLang="en-US"/>
          </a:p>
        </p:txBody>
      </p:sp>
      <p:sp>
        <p:nvSpPr>
          <p:cNvPr id="7" name="Content Placeholder 2"/>
          <p:cNvSpPr txBox="1"/>
          <p:nvPr/>
        </p:nvSpPr>
        <p:spPr bwMode="auto">
          <a:xfrm>
            <a:off x="834500" y="1580162"/>
            <a:ext cx="10363200" cy="41148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bg2"/>
              </a:buClr>
              <a:buSzPct val="80000"/>
              <a:buFontTx/>
              <a:buBlip>
                <a:blip r:embed="rId2"/>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chemeClr val="tx1">
                  <a:lumMod val="65000"/>
                  <a:lumOff val="35000"/>
                </a:schemeClr>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chemeClr val="tx1">
                  <a:lumMod val="65000"/>
                  <a:lumOff val="35000"/>
                </a:schemeClr>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a:lstStyle>
          <a:p>
            <a:pPr fontAlgn="ctr"/>
            <a:r>
              <a:rPr lang="en-US" kern="0" dirty="0"/>
              <a:t>IEEE Patent Policy and Copyright Policy</a:t>
            </a:r>
          </a:p>
          <a:p>
            <a:pPr fontAlgn="ctr"/>
            <a:r>
              <a:rPr lang="en-US" kern="0" dirty="0"/>
              <a:t>WG Policies and Procedures (P&amp;P) R</a:t>
            </a:r>
            <a:r>
              <a:rPr lang="en-US" altLang="zh-CN" kern="0" dirty="0"/>
              <a:t>eview</a:t>
            </a:r>
            <a:endParaRPr lang="en-US" kern="0" dirty="0"/>
          </a:p>
          <a:p>
            <a:pPr fontAlgn="ctr"/>
            <a:r>
              <a:rPr lang="en-US" kern="0" dirty="0">
                <a:solidFill>
                  <a:srgbClr val="FF0000"/>
                </a:solidFill>
              </a:rPr>
              <a:t>Introductions of standard background and outline</a:t>
            </a:r>
          </a:p>
          <a:p>
            <a:pPr fontAlgn="ctr"/>
            <a:r>
              <a:rPr lang="de-DE" altLang="zh-CN" kern="0" dirty="0"/>
              <a:t>T</a:t>
            </a:r>
            <a:r>
              <a:rPr lang="en-US" altLang="zh-CN" kern="0" dirty="0" err="1"/>
              <a:t>echnique</a:t>
            </a:r>
            <a:r>
              <a:rPr lang="en-US" altLang="zh-CN" kern="0" dirty="0"/>
              <a:t> </a:t>
            </a:r>
            <a:r>
              <a:rPr lang="de-DE" altLang="zh-CN" kern="0" dirty="0"/>
              <a:t>Discussion </a:t>
            </a:r>
          </a:p>
          <a:p>
            <a:pPr lvl="1" fontAlgn="ctr"/>
            <a:r>
              <a:rPr lang="en-US" altLang="zh-CN" kern="0" dirty="0"/>
              <a:t>Consolidated comments discussion on P2938</a:t>
            </a:r>
          </a:p>
          <a:p>
            <a:pPr lvl="1" fontAlgn="ctr"/>
            <a:r>
              <a:rPr lang="en-US" altLang="zh-CN" kern="0" dirty="0"/>
              <a:t>Introduction of P2938 draft 2.5</a:t>
            </a:r>
          </a:p>
          <a:p>
            <a:pPr fontAlgn="ctr"/>
            <a:r>
              <a:rPr lang="en-US" kern="0" dirty="0"/>
              <a:t>Next steps/ </a:t>
            </a:r>
            <a:r>
              <a:rPr lang="en-US" altLang="zh-CN" kern="0" dirty="0"/>
              <a:t>web or </a:t>
            </a:r>
            <a:r>
              <a:rPr lang="en-US" kern="0" dirty="0"/>
              <a:t>in-person meeting</a:t>
            </a:r>
          </a:p>
          <a:p>
            <a:pPr fontAlgn="ctr"/>
            <a:r>
              <a:rPr lang="en-US" kern="0" dirty="0"/>
              <a:t>Adjournment</a:t>
            </a:r>
          </a:p>
          <a:p>
            <a:endParaRPr lang="en-US" kern="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14400" y="1863305"/>
          <a:ext cx="10558732" cy="3524621"/>
        </p:xfrm>
        <a:graphic>
          <a:graphicData uri="http://schemas.openxmlformats.org/drawingml/2006/table">
            <a:tbl>
              <a:tblPr firstRow="1" firstCol="1" bandRow="1"/>
              <a:tblGrid>
                <a:gridCol w="2419025">
                  <a:extLst>
                    <a:ext uri="{9D8B030D-6E8A-4147-A177-3AD203B41FA5}">
                      <a16:colId xmlns:a16="http://schemas.microsoft.com/office/drawing/2014/main" val="20000"/>
                    </a:ext>
                  </a:extLst>
                </a:gridCol>
                <a:gridCol w="1114733">
                  <a:extLst>
                    <a:ext uri="{9D8B030D-6E8A-4147-A177-3AD203B41FA5}">
                      <a16:colId xmlns:a16="http://schemas.microsoft.com/office/drawing/2014/main" val="20001"/>
                    </a:ext>
                  </a:extLst>
                </a:gridCol>
                <a:gridCol w="827227">
                  <a:extLst>
                    <a:ext uri="{9D8B030D-6E8A-4147-A177-3AD203B41FA5}">
                      <a16:colId xmlns:a16="http://schemas.microsoft.com/office/drawing/2014/main" val="20002"/>
                    </a:ext>
                  </a:extLst>
                </a:gridCol>
                <a:gridCol w="1752815">
                  <a:extLst>
                    <a:ext uri="{9D8B030D-6E8A-4147-A177-3AD203B41FA5}">
                      <a16:colId xmlns:a16="http://schemas.microsoft.com/office/drawing/2014/main" val="20003"/>
                    </a:ext>
                  </a:extLst>
                </a:gridCol>
                <a:gridCol w="2222466">
                  <a:extLst>
                    <a:ext uri="{9D8B030D-6E8A-4147-A177-3AD203B41FA5}">
                      <a16:colId xmlns:a16="http://schemas.microsoft.com/office/drawing/2014/main" val="20004"/>
                    </a:ext>
                  </a:extLst>
                </a:gridCol>
                <a:gridCol w="2222466">
                  <a:extLst>
                    <a:ext uri="{9D8B030D-6E8A-4147-A177-3AD203B41FA5}">
                      <a16:colId xmlns:a16="http://schemas.microsoft.com/office/drawing/2014/main" val="20005"/>
                    </a:ext>
                  </a:extLst>
                </a:gridCol>
              </a:tblGrid>
              <a:tr h="440578">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Project</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Scope</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Status</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Lead</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Joint Sponsors / Liaisons</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Next Steps</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084043">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P2938 - Guide for Economic Loss Evaluation of Sensitive Industrial Customers Caused by</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Voltage Sags </a:t>
                      </a:r>
                    </a:p>
                    <a:p>
                      <a:pPr marL="0" marR="0">
                        <a:spcBef>
                          <a:spcPts val="0"/>
                        </a:spcBef>
                        <a:spcAft>
                          <a:spcPts val="0"/>
                        </a:spcAft>
                      </a:pPr>
                      <a:r>
                        <a:rPr lang="en-US" sz="1600" u="sng" dirty="0">
                          <a:solidFill>
                            <a:srgbClr val="0563C1"/>
                          </a:solidFill>
                          <a:effectLst/>
                          <a:latin typeface="Calibri" panose="020F0502020204030204" pitchFamily="34" charset="0"/>
                          <a:ea typeface="Calibri" panose="020F0502020204030204" pitchFamily="34" charset="0"/>
                          <a:hlinkClick r:id="rId3"/>
                        </a:rPr>
                        <a:t>Link on myProject</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Guide</a:t>
                      </a:r>
                      <a:r>
                        <a:rPr lang="en-US" sz="1600" dirty="0">
                          <a:effectLst/>
                          <a:latin typeface="Calibri" panose="020F0502020204030204" pitchFamily="34" charset="0"/>
                          <a:ea typeface="Calibri" panose="020F0502020204030204" pitchFamily="34" charset="0"/>
                        </a:rPr>
                        <a:t> on Economic Evaluating and Testing</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a:t>
                      </a:r>
                      <a:r>
                        <a:rPr lang="en-US" sz="1600" b="1" u="sng" dirty="0">
                          <a:solidFill>
                            <a:srgbClr val="0563C1"/>
                          </a:solidFill>
                          <a:effectLst/>
                          <a:latin typeface="Calibri" panose="020F0502020204030204" pitchFamily="34" charset="0"/>
                          <a:ea typeface="Calibri" panose="020F0502020204030204" pitchFamily="34" charset="0"/>
                          <a:hlinkClick r:id="rId4"/>
                        </a:rPr>
                        <a:t>Entity</a:t>
                      </a:r>
                      <a:r>
                        <a:rPr lang="en-US" sz="1600" u="sng" dirty="0">
                          <a:solidFill>
                            <a:srgbClr val="0563C1"/>
                          </a:solidFill>
                          <a:effectLst/>
                          <a:latin typeface="Calibri" panose="020F0502020204030204" pitchFamily="34" charset="0"/>
                          <a:ea typeface="Calibri" panose="020F0502020204030204" pitchFamily="34" charset="0"/>
                          <a:hlinkClick r:id="rId4"/>
                        </a:rPr>
                        <a:t> Project</a:t>
                      </a:r>
                      <a:r>
                        <a:rPr lang="en-US" sz="1600" dirty="0">
                          <a:effectLst/>
                          <a:latin typeface="Calibri" panose="020F0502020204030204" pitchFamily="34" charset="0"/>
                          <a:ea typeface="Calibri" panose="020F0502020204030204" pitchFamily="34" charset="0"/>
                        </a:rPr>
                        <a:t>)</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Approved by NESCOM/SASB on 9/2</a:t>
                      </a:r>
                      <a:r>
                        <a:rPr lang="en-US" altLang="zh-CN" sz="1600" dirty="0">
                          <a:effectLst/>
                          <a:latin typeface="Calibri" panose="020F0502020204030204" pitchFamily="34" charset="0"/>
                          <a:ea typeface="Calibri" panose="020F0502020204030204" pitchFamily="34" charset="0"/>
                        </a:rPr>
                        <a:t>4</a:t>
                      </a:r>
                      <a:r>
                        <a:rPr lang="en-US" sz="1600" dirty="0">
                          <a:effectLst/>
                          <a:latin typeface="Calibri" panose="020F0502020204030204" pitchFamily="34" charset="0"/>
                          <a:ea typeface="Calibri" panose="020F0502020204030204" pitchFamily="34" charset="0"/>
                        </a:rPr>
                        <a:t>/</a:t>
                      </a:r>
                      <a:r>
                        <a:rPr lang="en-US" altLang="zh-CN" sz="1600" dirty="0">
                          <a:effectLst/>
                          <a:latin typeface="Calibri" panose="020F0502020204030204" pitchFamily="34" charset="0"/>
                          <a:ea typeface="Calibri" panose="020F0502020204030204" pitchFamily="34" charset="0"/>
                        </a:rPr>
                        <a:t>2020</a:t>
                      </a:r>
                      <a:r>
                        <a:rPr lang="en-US" sz="1600" dirty="0">
                          <a:effectLst/>
                          <a:latin typeface="Calibri" panose="020F0502020204030204" pitchFamily="34" charset="0"/>
                          <a:ea typeface="Calibri" panose="020F0502020204030204" pitchFamily="34" charset="0"/>
                        </a:rPr>
                        <a:t>.</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c/o China State Grid</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Dr. P</a:t>
                      </a:r>
                      <a:r>
                        <a:rPr lang="en-US" altLang="zh-CN" sz="1600" dirty="0">
                          <a:effectLst/>
                          <a:latin typeface="Calibri" panose="020F0502020204030204" pitchFamily="34" charset="0"/>
                          <a:ea typeface="Calibri" panose="020F0502020204030204" pitchFamily="34" charset="0"/>
                        </a:rPr>
                        <a:t>an Hu</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Hubei Electric Power Company Limited  Research Institute</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+86 </a:t>
                      </a:r>
                      <a:r>
                        <a:rPr lang="en-US" altLang="zh-CN" sz="1600" dirty="0">
                          <a:effectLst/>
                          <a:latin typeface="Calibri" panose="020F0502020204030204" pitchFamily="34" charset="0"/>
                          <a:ea typeface="Calibri" panose="020F0502020204030204" pitchFamily="34" charset="0"/>
                        </a:rPr>
                        <a:t>15629060628</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altLang="zh-CN" sz="1600" u="sng" dirty="0">
                          <a:solidFill>
                            <a:srgbClr val="0563C1"/>
                          </a:solidFill>
                          <a:effectLst/>
                          <a:latin typeface="Calibri" panose="020F0502020204030204" pitchFamily="34" charset="0"/>
                          <a:ea typeface="Calibri" panose="020F0502020204030204" pitchFamily="34" charset="0"/>
                          <a:hlinkClick r:id="rId5"/>
                        </a:rPr>
                        <a:t>hup21</a:t>
                      </a:r>
                      <a:r>
                        <a:rPr lang="en-US" sz="1600" u="sng" dirty="0">
                          <a:solidFill>
                            <a:srgbClr val="0563C1"/>
                          </a:solidFill>
                          <a:effectLst/>
                          <a:latin typeface="Calibri" panose="020F0502020204030204" pitchFamily="34" charset="0"/>
                          <a:ea typeface="Calibri" panose="020F0502020204030204" pitchFamily="34" charset="0"/>
                          <a:hlinkClick r:id="rId5"/>
                        </a:rPr>
                        <a:t>@</a:t>
                      </a:r>
                      <a:r>
                        <a:rPr lang="en-US" altLang="zh-CN" sz="1600" u="sng" dirty="0">
                          <a:solidFill>
                            <a:srgbClr val="0563C1"/>
                          </a:solidFill>
                          <a:effectLst/>
                          <a:latin typeface="Calibri" panose="020F0502020204030204" pitchFamily="34" charset="0"/>
                          <a:ea typeface="Calibri" panose="020F0502020204030204" pitchFamily="34" charset="0"/>
                          <a:hlinkClick r:id="rId5"/>
                        </a:rPr>
                        <a:t>hb</a:t>
                      </a:r>
                      <a:r>
                        <a:rPr lang="en-US" sz="1600" u="sng" dirty="0">
                          <a:solidFill>
                            <a:srgbClr val="0563C1"/>
                          </a:solidFill>
                          <a:effectLst/>
                          <a:latin typeface="Calibri" panose="020F0502020204030204" pitchFamily="34" charset="0"/>
                          <a:ea typeface="Calibri" panose="020F0502020204030204" pitchFamily="34" charset="0"/>
                          <a:hlinkClick r:id="rId5"/>
                        </a:rPr>
                        <a:t>.sgcc.com.cn</a:t>
                      </a:r>
                      <a:endParaRPr lang="en-US" sz="1600" u="sng" dirty="0">
                        <a:solidFill>
                          <a:srgbClr val="0563C1"/>
                        </a:solidFill>
                        <a:effectLst/>
                        <a:latin typeface="Calibri" panose="020F0502020204030204" pitchFamily="34" charset="0"/>
                        <a:ea typeface="Calibri" panose="020F0502020204030204" pitchFamily="34" charset="0"/>
                      </a:endParaRPr>
                    </a:p>
                    <a:p>
                      <a:pPr marL="0" marR="0" algn="l" defTabSz="457200" rtl="0" eaLnBrk="1" latinLnBrk="0" hangingPunct="1">
                        <a:spcBef>
                          <a:spcPts val="0"/>
                        </a:spcBef>
                        <a:spcAft>
                          <a:spcPts val="0"/>
                        </a:spcAft>
                      </a:pPr>
                      <a:r>
                        <a:rPr lang="en-US" altLang="zh-CN" sz="1600" u="sng" kern="1200" dirty="0">
                          <a:solidFill>
                            <a:srgbClr val="0563C1"/>
                          </a:solidFill>
                          <a:effectLst/>
                          <a:latin typeface="Calibri" panose="020F0502020204030204" pitchFamily="34" charset="0"/>
                          <a:ea typeface="Calibri" panose="020F0502020204030204" pitchFamily="34" charset="0"/>
                          <a:cs typeface="+mn-cs"/>
                        </a:rPr>
                        <a:t>hupanwin@whu.edu.cn</a:t>
                      </a:r>
                      <a:endParaRPr lang="en-US" sz="1600" u="sng" kern="1200" dirty="0">
                        <a:solidFill>
                          <a:srgbClr val="0563C1"/>
                        </a:solidFill>
                        <a:effectLst/>
                        <a:latin typeface="Calibri" panose="020F0502020204030204" pitchFamily="34" charset="0"/>
                        <a:ea typeface="Calibri" panose="020F0502020204030204" pitchFamily="34" charset="0"/>
                        <a:cs typeface="+mn-cs"/>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T</a:t>
                      </a:r>
                      <a:r>
                        <a:rPr lang="en-US" altLang="zh-CN" sz="1600" dirty="0">
                          <a:effectLst/>
                          <a:latin typeface="Calibri" panose="020F0502020204030204" pitchFamily="34" charset="0"/>
                          <a:ea typeface="Calibri" panose="020F0502020204030204" pitchFamily="34" charset="0"/>
                        </a:rPr>
                        <a:t>&amp;D-Sponsor</a:t>
                      </a:r>
                      <a:endParaRPr lang="en-US" sz="1600" dirty="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Convene </a:t>
                      </a:r>
                      <a:r>
                        <a:rPr lang="en-US" altLang="zh-CN" sz="1600" dirty="0">
                          <a:effectLst/>
                          <a:latin typeface="Calibri" panose="020F0502020204030204" pitchFamily="34" charset="0"/>
                          <a:ea typeface="Calibri" panose="020F0502020204030204" pitchFamily="34" charset="0"/>
                        </a:rPr>
                        <a:t>four </a:t>
                      </a:r>
                      <a:r>
                        <a:rPr lang="en-US" sz="1600" dirty="0">
                          <a:effectLst/>
                          <a:latin typeface="Calibri" panose="020F0502020204030204" pitchFamily="34" charset="0"/>
                          <a:ea typeface="Calibri" panose="020F0502020204030204" pitchFamily="34" charset="0"/>
                        </a:rPr>
                        <a:t>WG </a:t>
                      </a:r>
                      <a:r>
                        <a:rPr lang="en-US" altLang="zh-CN" sz="1600" dirty="0">
                          <a:effectLst/>
                          <a:latin typeface="Calibri" panose="020F0502020204030204" pitchFamily="34" charset="0"/>
                          <a:ea typeface="Calibri" panose="020F0502020204030204" pitchFamily="34" charset="0"/>
                        </a:rPr>
                        <a:t>meetings </a:t>
                      </a:r>
                      <a:r>
                        <a:rPr lang="en-US" sz="1600" dirty="0">
                          <a:effectLst/>
                          <a:latin typeface="Calibri" panose="020F0502020204030204" pitchFamily="34" charset="0"/>
                          <a:ea typeface="Calibri" panose="020F0502020204030204" pitchFamily="34" charset="0"/>
                        </a:rPr>
                        <a:t>at 20</a:t>
                      </a:r>
                      <a:r>
                        <a:rPr lang="en-US" altLang="zh-CN" sz="1600" dirty="0">
                          <a:effectLst/>
                          <a:latin typeface="Calibri" panose="020F0502020204030204" pitchFamily="34" charset="0"/>
                          <a:ea typeface="Calibri" panose="020F0502020204030204" pitchFamily="34" charset="0"/>
                        </a:rPr>
                        <a:t>21</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sz="3600" dirty="0"/>
              <a:t>New IEEE Project Authorization Requests</a:t>
            </a:r>
          </a:p>
        </p:txBody>
      </p:sp>
      <p:graphicFrame>
        <p:nvGraphicFramePr>
          <p:cNvPr id="9" name="Object 8"/>
          <p:cNvGraphicFramePr>
            <a:graphicFrameLocks noChangeAspect="1"/>
          </p:cNvGraphicFramePr>
          <p:nvPr/>
        </p:nvGraphicFramePr>
        <p:xfrm>
          <a:off x="2218007" y="4301916"/>
          <a:ext cx="1222607" cy="1031575"/>
        </p:xfrm>
        <a:graphic>
          <a:graphicData uri="http://schemas.openxmlformats.org/presentationml/2006/ole">
            <mc:AlternateContent xmlns:mc="http://schemas.openxmlformats.org/markup-compatibility/2006">
              <mc:Choice xmlns:v="urn:schemas-microsoft-com:vml" Requires="v">
                <p:oleObj spid="_x0000_s1030" name="Acrobat Document" showAsIcon="1" r:id="rId6" imgW="914400" imgH="771525" progId="AcroExch.Document.7">
                  <p:embed/>
                </p:oleObj>
              </mc:Choice>
              <mc:Fallback>
                <p:oleObj name="Acrobat Document" showAsIcon="1" r:id="rId6" imgW="914400" imgH="771525" progId="AcroExch.Document.7">
                  <p:embed/>
                  <p:pic>
                    <p:nvPicPr>
                      <p:cNvPr id="0" name="图片 1272"/>
                      <p:cNvPicPr/>
                      <p:nvPr/>
                    </p:nvPicPr>
                    <p:blipFill>
                      <a:blip r:embed="rId7"/>
                      <a:stretch>
                        <a:fillRect/>
                      </a:stretch>
                    </p:blipFill>
                    <p:spPr>
                      <a:xfrm>
                        <a:off x="2218007" y="4301916"/>
                        <a:ext cx="1222607" cy="1031575"/>
                      </a:xfrm>
                      <a:prstGeom prst="rect">
                        <a:avLst/>
                      </a:prstGeom>
                    </p:spPr>
                  </p:pic>
                </p:oleObj>
              </mc:Fallback>
            </mc:AlternateContent>
          </a:graphicData>
        </a:graphic>
      </p:graphicFrame>
      <p:sp>
        <p:nvSpPr>
          <p:cNvPr id="4" name="灯片编号占位符 3"/>
          <p:cNvSpPr>
            <a:spLocks noGrp="1"/>
          </p:cNvSpPr>
          <p:nvPr>
            <p:ph type="sldNum" sz="quarter" idx="11"/>
          </p:nvPr>
        </p:nvSpPr>
        <p:spPr/>
        <p:txBody>
          <a:bodyPr/>
          <a:lstStyle/>
          <a:p>
            <a:pPr>
              <a:defRPr/>
            </a:pPr>
            <a:fld id="{E5039A30-150A-4DA1-AC47-53FC8CEF9050}" type="slidenum">
              <a:rPr lang="en-US"/>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4" y="320674"/>
            <a:ext cx="10714892" cy="942535"/>
          </a:xfrm>
        </p:spPr>
        <p:txBody>
          <a:bodyPr anchor="t">
            <a:noAutofit/>
          </a:bodyPr>
          <a:lstStyle/>
          <a:p>
            <a:r>
              <a:rPr lang="en-US" sz="2400" u="sng" dirty="0"/>
              <a:t>IEEE P2938:</a:t>
            </a:r>
            <a:r>
              <a:rPr lang="en-US" sz="2400" dirty="0"/>
              <a:t> Guide for Economic Loss Evaluation of Sensitive Industrial Customers Caused by Voltage Sags </a:t>
            </a:r>
            <a:br>
              <a:rPr lang="en-US" sz="2400" dirty="0"/>
            </a:br>
            <a:endParaRPr lang="en-US" sz="2400" dirty="0"/>
          </a:p>
        </p:txBody>
      </p:sp>
      <p:sp>
        <p:nvSpPr>
          <p:cNvPr id="3" name="Content Placeholder 2"/>
          <p:cNvSpPr>
            <a:spLocks noGrp="1"/>
          </p:cNvSpPr>
          <p:nvPr>
            <p:ph idx="1"/>
          </p:nvPr>
        </p:nvSpPr>
        <p:spPr>
          <a:xfrm>
            <a:off x="914400" y="1296572"/>
            <a:ext cx="10363200" cy="4114800"/>
          </a:xfrm>
        </p:spPr>
        <p:txBody>
          <a:bodyPr>
            <a:noAutofit/>
          </a:bodyPr>
          <a:lstStyle/>
          <a:p>
            <a:pPr marL="0" indent="0">
              <a:buNone/>
            </a:pPr>
            <a:r>
              <a:rPr lang="en-US" sz="1550" b="1" dirty="0"/>
              <a:t>Scope: </a:t>
            </a:r>
          </a:p>
          <a:p>
            <a:pPr marL="0" indent="0">
              <a:lnSpc>
                <a:spcPct val="150000"/>
              </a:lnSpc>
              <a:buNone/>
            </a:pPr>
            <a:r>
              <a:rPr lang="en-US" sz="1800" dirty="0"/>
              <a:t>This guide provides a method to </a:t>
            </a:r>
            <a:r>
              <a:rPr lang="en-US" sz="1800" b="1" dirty="0"/>
              <a:t>evaluate the economic loss </a:t>
            </a:r>
            <a:r>
              <a:rPr lang="en-US" sz="1800" dirty="0"/>
              <a:t>impact of voltage sags on </a:t>
            </a:r>
            <a:r>
              <a:rPr lang="en-US" sz="1800" b="1" dirty="0"/>
              <a:t>sensitive industrial customers</a:t>
            </a:r>
            <a:r>
              <a:rPr lang="en-US" sz="1800" dirty="0"/>
              <a:t>. It describes how to carry out cost and loss economic-assessment of voltage sags, what </a:t>
            </a:r>
            <a:r>
              <a:rPr lang="en-US" sz="1800" b="1" dirty="0"/>
              <a:t>economic indexes and assessment flowcharts</a:t>
            </a:r>
            <a:r>
              <a:rPr lang="en-US" sz="1800" dirty="0"/>
              <a:t> can be considered, how to efficiently </a:t>
            </a:r>
            <a:r>
              <a:rPr lang="en-US" sz="1800" b="1" dirty="0"/>
              <a:t>collect useful data </a:t>
            </a:r>
            <a:r>
              <a:rPr lang="en-US" sz="1800" dirty="0"/>
              <a:t>for evaluation, and </a:t>
            </a:r>
            <a:r>
              <a:rPr lang="en-US" sz="1800" b="1" dirty="0"/>
              <a:t>recommended experimental method </a:t>
            </a:r>
            <a:r>
              <a:rPr lang="en-US" sz="1800" dirty="0"/>
              <a:t>for testing </a:t>
            </a:r>
            <a:r>
              <a:rPr lang="en-US" sz="1800" b="1" dirty="0"/>
              <a:t>users’ equipment and production line</a:t>
            </a:r>
            <a:r>
              <a:rPr lang="en-US" sz="1800" dirty="0"/>
              <a:t>.</a:t>
            </a:r>
          </a:p>
          <a:p>
            <a:pPr marL="0" indent="0">
              <a:lnSpc>
                <a:spcPct val="150000"/>
              </a:lnSpc>
              <a:buNone/>
            </a:pPr>
            <a:endParaRPr lang="en-US" sz="1800" dirty="0"/>
          </a:p>
          <a:p>
            <a:pPr marL="0" indent="0">
              <a:buNone/>
            </a:pPr>
            <a:r>
              <a:rPr lang="en-US" sz="1800" b="1" dirty="0"/>
              <a:t>Related activities</a:t>
            </a:r>
            <a:r>
              <a:rPr lang="en-US" sz="1600" b="1" dirty="0"/>
              <a:t>: </a:t>
            </a:r>
            <a:r>
              <a:rPr lang="en-US" sz="1600" dirty="0"/>
              <a:t>IEC TR 63222-100 (Impact of poor power quality on electrical equipment and power system), Contact: Kai ding, </a:t>
            </a:r>
            <a:r>
              <a:rPr lang="en-US" sz="1600" dirty="0">
                <a:hlinkClick r:id="rId2"/>
              </a:rPr>
              <a:t>Dingkay@</a:t>
            </a:r>
            <a:r>
              <a:rPr lang="en-US" sz="1600" dirty="0"/>
              <a:t>sina.com, TC 8</a:t>
            </a:r>
            <a:r>
              <a:rPr lang="en-US" sz="1550" dirty="0"/>
              <a:t>.</a:t>
            </a:r>
          </a:p>
        </p:txBody>
      </p:sp>
      <p:sp>
        <p:nvSpPr>
          <p:cNvPr id="4" name="灯片编号占位符 3"/>
          <p:cNvSpPr>
            <a:spLocks noGrp="1"/>
          </p:cNvSpPr>
          <p:nvPr>
            <p:ph type="sldNum" sz="quarter" idx="11"/>
          </p:nvPr>
        </p:nvSpPr>
        <p:spPr/>
        <p:txBody>
          <a:bodyPr/>
          <a:lstStyle/>
          <a:p>
            <a:pPr>
              <a:defRPr/>
            </a:pPr>
            <a:fld id="{A5B1E9C8-DB28-4CE8-909B-C1EAE1CB45AD}" type="slidenum">
              <a:rPr lang="en-US"/>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371570" y="411707"/>
            <a:ext cx="10026586" cy="1431926"/>
          </a:xfrm>
        </p:spPr>
        <p:txBody>
          <a:bodyPr/>
          <a:lstStyle/>
          <a:p>
            <a:pPr eaLnBrk="1" hangingPunct="1"/>
            <a:r>
              <a:rPr lang="en-US" altLang="en-US" sz="2800" dirty="0">
                <a:solidFill>
                  <a:srgbClr val="003F7E"/>
                </a:solidFill>
                <a:ea typeface="+mj-ea"/>
              </a:rPr>
              <a:t> O</a:t>
            </a:r>
            <a:r>
              <a:rPr lang="en-US" altLang="zh-CN" sz="2800" dirty="0">
                <a:solidFill>
                  <a:srgbClr val="003F7E"/>
                </a:solidFill>
                <a:ea typeface="+mj-ea"/>
              </a:rPr>
              <a:t>utline of P2938</a:t>
            </a:r>
            <a:endParaRPr lang="zh-CN" altLang="en-US" sz="2800" dirty="0">
              <a:solidFill>
                <a:srgbClr val="003F7E"/>
              </a:solidFill>
              <a:ea typeface="+mj-ea"/>
            </a:endParaRPr>
          </a:p>
        </p:txBody>
      </p:sp>
      <p:sp>
        <p:nvSpPr>
          <p:cNvPr id="13" name="矩形 12"/>
          <p:cNvSpPr/>
          <p:nvPr/>
        </p:nvSpPr>
        <p:spPr bwMode="auto">
          <a:xfrm>
            <a:off x="221478" y="1231499"/>
            <a:ext cx="11749045" cy="2528992"/>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11" name="矩形: 圆角 10"/>
          <p:cNvSpPr/>
          <p:nvPr/>
        </p:nvSpPr>
        <p:spPr>
          <a:xfrm rot="10800000">
            <a:off x="457196" y="990468"/>
            <a:ext cx="2651763" cy="484221"/>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14" name="矩形: 圆角 4"/>
          <p:cNvSpPr txBox="1"/>
          <p:nvPr/>
        </p:nvSpPr>
        <p:spPr>
          <a:xfrm>
            <a:off x="549834" y="1017400"/>
            <a:ext cx="2651763"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zh-CN" b="1" dirty="0">
                <a:solidFill>
                  <a:srgbClr val="003F7E"/>
                </a:solidFill>
                <a:ea typeface="+mj-ea"/>
              </a:rPr>
              <a:t>1. </a:t>
            </a:r>
            <a:r>
              <a:rPr lang="en-US" altLang="en-US" b="1" dirty="0">
                <a:solidFill>
                  <a:srgbClr val="003F7E"/>
                </a:solidFill>
                <a:ea typeface="+mj-ea"/>
              </a:rPr>
              <a:t>Overview</a:t>
            </a:r>
            <a:endParaRPr lang="en-US" b="1" kern="1200" dirty="0">
              <a:solidFill>
                <a:schemeClr val="tx2"/>
              </a:solidFill>
            </a:endParaRPr>
          </a:p>
        </p:txBody>
      </p:sp>
      <p:sp>
        <p:nvSpPr>
          <p:cNvPr id="45" name="文本框 44"/>
          <p:cNvSpPr txBox="1"/>
          <p:nvPr/>
        </p:nvSpPr>
        <p:spPr>
          <a:xfrm>
            <a:off x="266699" y="1400031"/>
            <a:ext cx="12047141" cy="2370008"/>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Scope--</a:t>
            </a:r>
            <a:r>
              <a:rPr lang="en-US" altLang="zh-CN" sz="1800" dirty="0"/>
              <a:t>This guide provides a method to </a:t>
            </a:r>
            <a:r>
              <a:rPr lang="en-US" altLang="zh-CN" sz="1800" b="1" dirty="0"/>
              <a:t>evaluate the economic loss </a:t>
            </a:r>
            <a:r>
              <a:rPr lang="en-US" altLang="zh-CN" sz="1800" dirty="0"/>
              <a:t>impact of voltage sags on </a:t>
            </a:r>
            <a:r>
              <a:rPr lang="en-US" altLang="zh-CN" sz="1800" b="1" dirty="0"/>
              <a:t>sensitive industrial customers</a:t>
            </a:r>
            <a:r>
              <a:rPr lang="en-US" altLang="zh-CN" sz="1800" dirty="0"/>
              <a:t>. It describes how to carry out cost and loss economic-assessment of voltage sags, what </a:t>
            </a:r>
            <a:r>
              <a:rPr lang="en-US" altLang="zh-CN" sz="1800" b="1" dirty="0"/>
              <a:t>economic indexes and assessment flowcharts</a:t>
            </a:r>
            <a:r>
              <a:rPr lang="en-US" altLang="zh-CN" sz="1800" dirty="0"/>
              <a:t> can be considered, how to efficiently </a:t>
            </a:r>
            <a:r>
              <a:rPr lang="en-US" altLang="zh-CN" sz="1800" b="1" dirty="0"/>
              <a:t>collect useful data </a:t>
            </a:r>
            <a:r>
              <a:rPr lang="en-US" altLang="zh-CN" sz="1800" dirty="0"/>
              <a:t>for evaluation,</a:t>
            </a:r>
            <a:r>
              <a:rPr lang="en-US" altLang="zh-CN" sz="1800" b="1" dirty="0"/>
              <a:t> </a:t>
            </a:r>
            <a:r>
              <a:rPr lang="en-US" altLang="zh-CN" sz="1800" dirty="0"/>
              <a:t>etc..</a:t>
            </a:r>
          </a:p>
          <a:p>
            <a:pPr marL="285750" indent="-285750">
              <a:lnSpc>
                <a:spcPct val="140000"/>
              </a:lnSpc>
              <a:buFont typeface="Wingdings" panose="05000000000000000000" pitchFamily="2" charset="2"/>
              <a:buChar char="l"/>
            </a:pPr>
            <a:r>
              <a:rPr lang="en-US" altLang="zh-CN" sz="1800" b="1" kern="0" dirty="0">
                <a:latin typeface="+mn-lt"/>
              </a:rPr>
              <a:t>Purpose</a:t>
            </a:r>
            <a:r>
              <a:rPr lang="en-US" altLang="zh-CN" sz="1800" kern="0" dirty="0">
                <a:latin typeface="+mn-lt"/>
              </a:rPr>
              <a:t>--This guide provides a method to </a:t>
            </a:r>
            <a:r>
              <a:rPr lang="en-US" altLang="zh-CN" sz="1800" b="1" kern="0" dirty="0">
                <a:solidFill>
                  <a:srgbClr val="006096"/>
                </a:solidFill>
                <a:latin typeface="+mn-lt"/>
              </a:rPr>
              <a:t>evaluate the economic loss impact </a:t>
            </a:r>
            <a:r>
              <a:rPr lang="en-US" altLang="zh-CN" sz="1800" kern="0" dirty="0">
                <a:latin typeface="+mn-lt"/>
              </a:rPr>
              <a:t>of voltage sags on </a:t>
            </a:r>
            <a:r>
              <a:rPr lang="en-US" altLang="zh-CN" sz="1800" b="1" kern="0" dirty="0">
                <a:solidFill>
                  <a:srgbClr val="006096"/>
                </a:solidFill>
                <a:latin typeface="+mn-lt"/>
              </a:rPr>
              <a:t>sensitive industrial customers</a:t>
            </a:r>
            <a:r>
              <a:rPr lang="en-US" altLang="zh-CN" sz="1800" kern="0" dirty="0">
                <a:latin typeface="+mn-lt"/>
              </a:rPr>
              <a:t>. </a:t>
            </a:r>
          </a:p>
        </p:txBody>
      </p:sp>
      <p:sp>
        <p:nvSpPr>
          <p:cNvPr id="50" name="矩形 49"/>
          <p:cNvSpPr/>
          <p:nvPr/>
        </p:nvSpPr>
        <p:spPr bwMode="auto">
          <a:xfrm>
            <a:off x="221478" y="4135003"/>
            <a:ext cx="11749045" cy="653774"/>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51" name="矩形: 圆角 50"/>
          <p:cNvSpPr/>
          <p:nvPr/>
        </p:nvSpPr>
        <p:spPr>
          <a:xfrm rot="10800000">
            <a:off x="457196" y="3893973"/>
            <a:ext cx="4754883" cy="484221"/>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52" name="矩形: 圆角 4"/>
          <p:cNvSpPr txBox="1"/>
          <p:nvPr/>
        </p:nvSpPr>
        <p:spPr>
          <a:xfrm>
            <a:off x="275508" y="3910560"/>
            <a:ext cx="5033091"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altLang="zh-CN" sz="2400" b="1" dirty="0">
                <a:solidFill>
                  <a:srgbClr val="003F7E"/>
                </a:solidFill>
                <a:ea typeface="+mj-ea"/>
              </a:rPr>
              <a:t>2. </a:t>
            </a:r>
            <a:r>
              <a:rPr lang="en-US" altLang="en-US" sz="2400" b="1" dirty="0">
                <a:solidFill>
                  <a:srgbClr val="003F7E"/>
                </a:solidFill>
                <a:ea typeface="+mj-ea"/>
              </a:rPr>
              <a:t>Normative References </a:t>
            </a:r>
            <a:endParaRPr lang="en-US" altLang="zh-CN" sz="2400" b="1" kern="1200" dirty="0">
              <a:solidFill>
                <a:schemeClr val="tx2"/>
              </a:solidFill>
            </a:endParaRPr>
          </a:p>
        </p:txBody>
      </p:sp>
      <p:sp>
        <p:nvSpPr>
          <p:cNvPr id="53" name="矩形 52"/>
          <p:cNvSpPr/>
          <p:nvPr/>
        </p:nvSpPr>
        <p:spPr bwMode="auto">
          <a:xfrm>
            <a:off x="221478" y="5177095"/>
            <a:ext cx="11749045" cy="951562"/>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54" name="矩形: 圆角 53"/>
          <p:cNvSpPr/>
          <p:nvPr/>
        </p:nvSpPr>
        <p:spPr>
          <a:xfrm rot="10800000">
            <a:off x="457195" y="4936064"/>
            <a:ext cx="2841031" cy="484221"/>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55" name="矩形: 圆角 4"/>
          <p:cNvSpPr txBox="1"/>
          <p:nvPr/>
        </p:nvSpPr>
        <p:spPr>
          <a:xfrm>
            <a:off x="493287" y="4939153"/>
            <a:ext cx="2651764"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en-US" sz="2400" b="1" dirty="0">
                <a:solidFill>
                  <a:srgbClr val="003F7E"/>
                </a:solidFill>
                <a:ea typeface="+mj-ea"/>
              </a:rPr>
              <a:t> </a:t>
            </a:r>
            <a:r>
              <a:rPr lang="en-US" altLang="zh-CN" sz="2400" b="1" dirty="0">
                <a:solidFill>
                  <a:srgbClr val="003F7E"/>
                </a:solidFill>
                <a:ea typeface="+mj-ea"/>
              </a:rPr>
              <a:t>3. </a:t>
            </a:r>
            <a:r>
              <a:rPr lang="en-US" altLang="en-US" sz="2400" b="1" dirty="0">
                <a:solidFill>
                  <a:srgbClr val="003F7E"/>
                </a:solidFill>
                <a:ea typeface="+mj-ea"/>
              </a:rPr>
              <a:t>Definitions</a:t>
            </a:r>
            <a:endParaRPr lang="en-US" altLang="zh-CN" sz="2400" b="1" kern="1200" dirty="0">
              <a:solidFill>
                <a:schemeClr val="tx2"/>
              </a:solidFill>
            </a:endParaRPr>
          </a:p>
        </p:txBody>
      </p:sp>
      <p:sp>
        <p:nvSpPr>
          <p:cNvPr id="56" name="文本框 55"/>
          <p:cNvSpPr txBox="1"/>
          <p:nvPr/>
        </p:nvSpPr>
        <p:spPr>
          <a:xfrm>
            <a:off x="4213247" y="4312019"/>
            <a:ext cx="3389164" cy="43101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IEEE Std. 1159-2019</a:t>
            </a:r>
          </a:p>
        </p:txBody>
      </p:sp>
      <p:sp>
        <p:nvSpPr>
          <p:cNvPr id="57" name="文本框 56"/>
          <p:cNvSpPr txBox="1"/>
          <p:nvPr/>
        </p:nvSpPr>
        <p:spPr>
          <a:xfrm>
            <a:off x="7947609" y="4316820"/>
            <a:ext cx="3252678" cy="43101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IEEE Std. 1366-2012</a:t>
            </a:r>
          </a:p>
        </p:txBody>
      </p:sp>
      <p:sp>
        <p:nvSpPr>
          <p:cNvPr id="59" name="文本框 58"/>
          <p:cNvSpPr txBox="1"/>
          <p:nvPr/>
        </p:nvSpPr>
        <p:spPr>
          <a:xfrm>
            <a:off x="249897" y="5309843"/>
            <a:ext cx="11692206" cy="818814"/>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Technical terms </a:t>
            </a:r>
            <a:r>
              <a:rPr lang="en-US" altLang="zh-CN" sz="1800" kern="0" dirty="0">
                <a:latin typeface="+mn-lt"/>
              </a:rPr>
              <a:t>used in this guide</a:t>
            </a:r>
          </a:p>
          <a:p>
            <a:pPr marL="285750" indent="-285750">
              <a:lnSpc>
                <a:spcPct val="140000"/>
              </a:lnSpc>
              <a:buFont typeface="Wingdings" panose="05000000000000000000" pitchFamily="2" charset="2"/>
              <a:buChar char="l"/>
            </a:pPr>
            <a:r>
              <a:rPr lang="en-US" altLang="zh-CN" sz="1800" b="1" kern="0" dirty="0">
                <a:latin typeface="+mn-lt"/>
              </a:rPr>
              <a:t>Financial terms </a:t>
            </a:r>
            <a:r>
              <a:rPr lang="en-US" altLang="zh-CN" sz="1800" kern="0" dirty="0">
                <a:latin typeface="+mn-lt"/>
              </a:rPr>
              <a:t>used in this guide</a:t>
            </a:r>
          </a:p>
        </p:txBody>
      </p:sp>
      <p:sp>
        <p:nvSpPr>
          <p:cNvPr id="20" name="文本框 19"/>
          <p:cNvSpPr txBox="1"/>
          <p:nvPr/>
        </p:nvSpPr>
        <p:spPr>
          <a:xfrm>
            <a:off x="221477" y="4342662"/>
            <a:ext cx="4477945" cy="43101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IEEE Std. 1564-2014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00485" y="199742"/>
            <a:ext cx="8702215" cy="59816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3F7E"/>
                </a:solidFill>
                <a:effectLst/>
                <a:uLnTx/>
                <a:uFillTx/>
                <a:latin typeface="Verdana" panose="020B0604030504040204"/>
                <a:ea typeface="MS PGothic" panose="020B0600070205080204" charset="-128"/>
              </a:rPr>
              <a:t> O</a:t>
            </a:r>
            <a:r>
              <a:rPr kumimoji="0" lang="en-US" altLang="zh-CN" sz="2800" b="1" i="0" u="none" strike="noStrike" kern="1200" cap="none" spc="0" normalizeH="0" baseline="0" noProof="0" dirty="0">
                <a:ln>
                  <a:noFill/>
                </a:ln>
                <a:solidFill>
                  <a:srgbClr val="003F7E"/>
                </a:solidFill>
                <a:effectLst/>
                <a:uLnTx/>
                <a:uFillTx/>
                <a:latin typeface="Verdana" panose="020B0604030504040204"/>
                <a:ea typeface="微软雅黑" panose="020B0503020204020204" pitchFamily="34" charset="-122"/>
              </a:rPr>
              <a:t>utline of P2938</a:t>
            </a:r>
            <a:endParaRPr kumimoji="0" lang="zh-CN" altLang="en-US" sz="2800" b="1" i="0" u="none" strike="noStrike" kern="0" cap="none" spc="0" normalizeH="0" baseline="0" noProof="0" dirty="0">
              <a:ln>
                <a:noFill/>
              </a:ln>
              <a:solidFill>
                <a:srgbClr val="003F7E"/>
              </a:solidFill>
              <a:effectLst/>
              <a:uLnTx/>
              <a:uFillTx/>
              <a:latin typeface="Verdana" panose="020B0604030504040204"/>
              <a:ea typeface="微软雅黑" panose="020B0503020204020204" pitchFamily="34" charset="-122"/>
            </a:endParaRPr>
          </a:p>
        </p:txBody>
      </p:sp>
      <p:sp>
        <p:nvSpPr>
          <p:cNvPr id="10" name="矩形 9"/>
          <p:cNvSpPr/>
          <p:nvPr/>
        </p:nvSpPr>
        <p:spPr bwMode="auto">
          <a:xfrm>
            <a:off x="281347" y="1686756"/>
            <a:ext cx="11555058" cy="1640813"/>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1" name="矩形: 圆角 10"/>
          <p:cNvSpPr/>
          <p:nvPr/>
        </p:nvSpPr>
        <p:spPr>
          <a:xfrm rot="10800000">
            <a:off x="200660" y="811530"/>
            <a:ext cx="11550650" cy="791210"/>
          </a:xfrm>
          <a:prstGeom prst="roundRect">
            <a:avLst>
              <a:gd name="adj" fmla="val 50000"/>
            </a:avLst>
          </a:prstGeom>
          <a:effectLst>
            <a:outerShdw blurRad="50800" dist="38100" dir="16200000" rotWithShape="0">
              <a:prstClr val="black">
                <a:alpha val="40000"/>
              </a:prstClr>
            </a:outerShdw>
          </a:effectLst>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12" name="矩形: 圆角 4"/>
          <p:cNvSpPr txBox="1"/>
          <p:nvPr/>
        </p:nvSpPr>
        <p:spPr>
          <a:xfrm>
            <a:off x="276860" y="932815"/>
            <a:ext cx="11474450" cy="53594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marR="0" lvl="0" indent="0" algn="l" defTabSz="1244600" rtl="0" eaLnBrk="1" fontAlgn="base" latinLnBrk="0" hangingPunct="1">
              <a:lnSpc>
                <a:spcPct val="90000"/>
              </a:lnSpc>
              <a:spcBef>
                <a:spcPct val="0"/>
              </a:spcBef>
              <a:spcAft>
                <a:spcPct val="35000"/>
              </a:spcAft>
              <a:buClrTx/>
              <a:buSzTx/>
              <a:buFontTx/>
              <a:buNone/>
              <a:defRPr/>
            </a:pPr>
            <a:r>
              <a:rPr kumimoji="0" lang="en-US" altLang="en-US" sz="2800" b="1" i="0" u="none" strike="noStrike" kern="1200" cap="none" spc="0" normalizeH="0" baseline="0" noProof="0" dirty="0">
                <a:ln>
                  <a:noFill/>
                </a:ln>
                <a:solidFill>
                  <a:srgbClr val="FF0000"/>
                </a:solidFill>
                <a:effectLst/>
                <a:uLnTx/>
                <a:uFillTx/>
                <a:latin typeface="Verdana" panose="020B0604030504040204"/>
                <a:ea typeface="+mn-ea"/>
                <a:cs typeface="+mn-cs"/>
              </a:rPr>
              <a:t>4</a:t>
            </a:r>
            <a:r>
              <a:rPr kumimoji="0" lang="en-US" altLang="en-US" sz="2400" b="1" i="0" u="none" strike="noStrike" kern="1200" cap="none" spc="0" normalizeH="0" baseline="0" noProof="0" dirty="0">
                <a:ln>
                  <a:noFill/>
                </a:ln>
                <a:solidFill>
                  <a:srgbClr val="FF0000"/>
                </a:solidFill>
                <a:effectLst/>
                <a:uLnTx/>
                <a:uFillTx/>
                <a:latin typeface="Verdana" panose="020B0604030504040204"/>
                <a:ea typeface="+mn-ea"/>
                <a:cs typeface="+mn-cs"/>
              </a:rPr>
              <a:t>. Principles and process of economic loss evaluation for voltage sag management</a:t>
            </a:r>
          </a:p>
        </p:txBody>
      </p:sp>
      <p:sp>
        <p:nvSpPr>
          <p:cNvPr id="2" name="文本框 1"/>
          <p:cNvSpPr txBox="1"/>
          <p:nvPr/>
        </p:nvSpPr>
        <p:spPr>
          <a:xfrm>
            <a:off x="319405" y="1438910"/>
            <a:ext cx="11432540" cy="5262245"/>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a:p>
            <a:pPr marL="0" marR="0" lvl="0" indent="0" algn="l" defTabSz="914400" rtl="0" eaLnBrk="1" fontAlgn="base" latinLnBrk="0" hangingPunct="1">
              <a:lnSpc>
                <a:spcPct val="100000"/>
              </a:lnSpc>
              <a:spcBef>
                <a:spcPct val="0"/>
              </a:spcBef>
              <a:spcAft>
                <a:spcPct val="0"/>
              </a:spcAft>
              <a:buClr>
                <a:srgbClr val="005582"/>
              </a:buClr>
              <a:buSzTx/>
              <a:buFontTx/>
              <a:buNone/>
              <a:defRPr/>
            </a:pP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This section </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shows the </a:t>
            </a: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procedures</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 for the economic loss evaluation. </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4.1 General</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2400" b="1" i="0" u="none" strike="noStrike" kern="1200" cap="none" spc="0" normalizeH="0" baseline="0" noProof="0" dirty="0">
                <a:ln>
                  <a:noFill/>
                </a:ln>
                <a:solidFill>
                  <a:srgbClr val="FF0000"/>
                </a:solidFill>
                <a:effectLst/>
                <a:uLnTx/>
                <a:uFillTx/>
                <a:latin typeface="Verdana" panose="020B0604030504040204"/>
                <a:ea typeface="MS PGothic" panose="020B0600070205080204" charset="-128"/>
              </a:rPr>
              <a:t>4.2</a:t>
            </a:r>
            <a:r>
              <a:rPr kumimoji="0" lang="en-US" altLang="zh-CN" sz="2400" b="0" i="0" u="none" strike="noStrike" kern="1200" cap="none" spc="0" normalizeH="0" baseline="0" noProof="0" dirty="0">
                <a:ln>
                  <a:noFill/>
                </a:ln>
                <a:solidFill>
                  <a:srgbClr val="FF0000"/>
                </a:solidFill>
                <a:effectLst/>
                <a:uLnTx/>
                <a:uFillTx/>
                <a:latin typeface="Verdana" panose="020B0604030504040204"/>
                <a:ea typeface="MS PGothic" panose="020B0600070205080204" charset="-128"/>
              </a:rPr>
              <a:t> </a:t>
            </a:r>
            <a:r>
              <a:rPr kumimoji="0" lang="en-US" altLang="zh-CN" sz="2400" b="1" i="0" u="none" strike="noStrike" kern="1200" cap="none" spc="0" normalizeH="0" baseline="0" noProof="0" dirty="0">
                <a:ln>
                  <a:noFill/>
                </a:ln>
                <a:solidFill>
                  <a:srgbClr val="FF0000"/>
                </a:solidFill>
                <a:effectLst/>
                <a:uLnTx/>
                <a:uFillTx/>
                <a:latin typeface="Verdana" panose="020B0604030504040204"/>
                <a:ea typeface="MS PGothic" panose="020B0600070205080204" charset="-128"/>
              </a:rPr>
              <a:t>Process</a:t>
            </a:r>
            <a:r>
              <a:rPr kumimoji="0" lang="en-US" altLang="zh-CN" sz="2400" i="0" u="none" strike="noStrike" kern="1200" cap="none" spc="0" normalizeH="0" baseline="0" noProof="0" dirty="0">
                <a:ln>
                  <a:noFill/>
                </a:ln>
                <a:solidFill>
                  <a:srgbClr val="FF0000"/>
                </a:solidFill>
                <a:effectLst/>
                <a:uLnTx/>
                <a:uFillTx/>
                <a:latin typeface="Verdana" panose="020B0604030504040204"/>
                <a:ea typeface="MS PGothic" panose="020B0600070205080204" charset="-128"/>
              </a:rPr>
              <a:t> of economic loss evaluation for voltage sag management</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a:p>
            <a:pPr marL="0" marR="0" lvl="0" indent="0" algn="l" defTabSz="914400" rtl="0" eaLnBrk="1" fontAlgn="base" latinLnBrk="0" hangingPunct="1">
              <a:lnSpc>
                <a:spcPct val="100000"/>
              </a:lnSpc>
              <a:spcBef>
                <a:spcPct val="0"/>
              </a:spcBef>
              <a:spcAft>
                <a:spcPct val="0"/>
              </a:spcAft>
              <a:buClr>
                <a:srgbClr val="005582"/>
              </a:buClr>
              <a:buSzTx/>
              <a:buFontTx/>
              <a:buNone/>
              <a:defRPr/>
            </a:pP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This section </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presents the data and the information which may be useful for economic evaluation.</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5.1</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 General </a:t>
            </a: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database</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 for economic loss evaluation</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5.2</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 The information and data collection from </a:t>
            </a:r>
            <a:r>
              <a:rPr kumimoji="0" lang="en-US" altLang="zh-CN" sz="24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user side</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endPar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p:txBody>
      </p:sp>
      <p:grpSp>
        <p:nvGrpSpPr>
          <p:cNvPr id="3" name="组合 2"/>
          <p:cNvGrpSpPr/>
          <p:nvPr/>
        </p:nvGrpSpPr>
        <p:grpSpPr>
          <a:xfrm>
            <a:off x="200485" y="3791915"/>
            <a:ext cx="8128841" cy="535980"/>
            <a:chOff x="200483" y="2419369"/>
            <a:chExt cx="8128841" cy="535980"/>
          </a:xfrm>
        </p:grpSpPr>
        <p:sp>
          <p:nvSpPr>
            <p:cNvPr id="7" name="矩形: 圆角 6"/>
            <p:cNvSpPr/>
            <p:nvPr/>
          </p:nvSpPr>
          <p:spPr>
            <a:xfrm rot="10800000">
              <a:off x="238585" y="2420287"/>
              <a:ext cx="8090739" cy="509248"/>
            </a:xfrm>
            <a:prstGeom prst="roundRect">
              <a:avLst>
                <a:gd name="adj" fmla="val 50000"/>
              </a:avLst>
            </a:prstGeom>
            <a:effectLst>
              <a:outerShdw blurRad="50800" dist="38100" dir="16200000" rotWithShape="0">
                <a:prstClr val="black">
                  <a:alpha val="40000"/>
                </a:prstClr>
              </a:outerShdw>
            </a:effectLst>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8" name="矩形: 圆角 4"/>
            <p:cNvSpPr txBox="1"/>
            <p:nvPr/>
          </p:nvSpPr>
          <p:spPr>
            <a:xfrm>
              <a:off x="200483" y="2419369"/>
              <a:ext cx="8047980" cy="5359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marR="0" lvl="0" indent="0" algn="ctr" defTabSz="1244600" rtl="0" eaLnBrk="1" fontAlgn="base" latinLnBrk="0" hangingPunct="1">
                <a:lnSpc>
                  <a:spcPct val="90000"/>
                </a:lnSpc>
                <a:spcBef>
                  <a:spcPct val="0"/>
                </a:spcBef>
                <a:spcAft>
                  <a:spcPct val="35000"/>
                </a:spcAft>
                <a:buClrTx/>
                <a:buSzTx/>
                <a:buFontTx/>
                <a:buNone/>
                <a:defRPr/>
              </a:pPr>
              <a:r>
                <a:rPr kumimoji="0" lang="en-US" altLang="en-US" sz="2800" b="1" i="0" u="none" strike="noStrike" kern="1200" cap="none" spc="0" normalizeH="0" baseline="0" noProof="0" dirty="0">
                  <a:ln>
                    <a:noFill/>
                  </a:ln>
                  <a:solidFill>
                    <a:srgbClr val="003F7E"/>
                  </a:solidFill>
                  <a:effectLst/>
                  <a:uLnTx/>
                  <a:uFillTx/>
                  <a:latin typeface="Verdana" panose="020B0604030504040204"/>
                  <a:ea typeface="+mn-ea"/>
                  <a:cs typeface="+mn-cs"/>
                </a:rPr>
                <a:t>5. </a:t>
              </a:r>
              <a:r>
                <a:rPr kumimoji="0" lang="en-US" altLang="en-US" sz="2400" b="1" i="0" u="none" strike="noStrike" kern="1200" cap="none" spc="0" normalizeH="0" baseline="0" noProof="0" dirty="0">
                  <a:ln>
                    <a:noFill/>
                  </a:ln>
                  <a:solidFill>
                    <a:srgbClr val="003F7E"/>
                  </a:solidFill>
                  <a:effectLst/>
                  <a:uLnTx/>
                  <a:uFillTx/>
                  <a:latin typeface="Verdana" panose="020B0604030504040204"/>
                  <a:ea typeface="+mn-ea"/>
                  <a:cs typeface="+mn-cs"/>
                </a:rPr>
                <a:t>Method of data and information collection</a:t>
              </a:r>
              <a:endParaRPr kumimoji="0" lang="en-US" altLang="zh-CN" sz="2400" b="1" i="0" u="none" strike="noStrike" kern="1200" cap="none" spc="0" normalizeH="0" baseline="0" noProof="0" dirty="0">
                <a:ln>
                  <a:noFill/>
                </a:ln>
                <a:solidFill>
                  <a:srgbClr val="005582"/>
                </a:solidFill>
                <a:effectLst/>
                <a:uLnTx/>
                <a:uFillTx/>
                <a:latin typeface="Verdana" panose="020B0604030504040204"/>
                <a:ea typeface="微软雅黑" panose="020B0503020204020204" pitchFamily="34" charset="-122"/>
                <a:cs typeface="+mn-cs"/>
              </a:endParaRPr>
            </a:p>
          </p:txBody>
        </p:sp>
      </p:grpSp>
      <p:sp>
        <p:nvSpPr>
          <p:cNvPr id="16" name="矩形 15"/>
          <p:cNvSpPr/>
          <p:nvPr/>
        </p:nvSpPr>
        <p:spPr bwMode="auto">
          <a:xfrm>
            <a:off x="277412" y="4428540"/>
            <a:ext cx="11555058" cy="1887253"/>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ltLang="en-US" sz="3600" dirty="0">
                <a:solidFill>
                  <a:srgbClr val="003F7E"/>
                </a:solidFill>
                <a:ea typeface="+mj-ea"/>
              </a:rPr>
              <a:t>Welcome Speech</a:t>
            </a:r>
            <a:endParaRPr lang="zh-CN" altLang="en-US" sz="3600" dirty="0">
              <a:solidFill>
                <a:srgbClr val="003F7E"/>
              </a:solidFill>
              <a:ea typeface="+mj-ea"/>
            </a:endParaRPr>
          </a:p>
        </p:txBody>
      </p:sp>
      <p:graphicFrame>
        <p:nvGraphicFramePr>
          <p:cNvPr id="6" name="Content Placeholder 3"/>
          <p:cNvGraphicFramePr/>
          <p:nvPr/>
        </p:nvGraphicFramePr>
        <p:xfrm>
          <a:off x="584331" y="1752600"/>
          <a:ext cx="10940560" cy="441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1"/>
          </p:nvPr>
        </p:nvSpPr>
        <p:spPr/>
        <p:txBody>
          <a:bodyPr/>
          <a:lstStyle/>
          <a:p>
            <a:pPr>
              <a:defRPr/>
            </a:pPr>
            <a:fld id="{A5B1E9C8-DB28-4CE8-909B-C1EAE1CB45AD}" type="slidenum">
              <a:rPr lang="en-US"/>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00485" y="199742"/>
            <a:ext cx="8702215" cy="59816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dirty="0">
                <a:solidFill>
                  <a:srgbClr val="003F7E"/>
                </a:solidFill>
                <a:ea typeface="+mj-ea"/>
              </a:rPr>
              <a:t> O</a:t>
            </a:r>
            <a:r>
              <a:rPr lang="en-US" altLang="zh-CN" sz="2800" dirty="0">
                <a:solidFill>
                  <a:srgbClr val="003F7E"/>
                </a:solidFill>
                <a:ea typeface="+mj-ea"/>
              </a:rPr>
              <a:t>utline of P2938</a:t>
            </a:r>
            <a:endParaRPr lang="zh-CN" altLang="en-US" sz="2800" kern="0" dirty="0">
              <a:solidFill>
                <a:srgbClr val="003F7E"/>
              </a:solidFill>
              <a:ea typeface="+mj-ea"/>
            </a:endParaRPr>
          </a:p>
        </p:txBody>
      </p:sp>
      <p:sp>
        <p:nvSpPr>
          <p:cNvPr id="10" name="矩形 9"/>
          <p:cNvSpPr/>
          <p:nvPr/>
        </p:nvSpPr>
        <p:spPr bwMode="auto">
          <a:xfrm>
            <a:off x="281347" y="1686756"/>
            <a:ext cx="11783406" cy="4376693"/>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2" name="文本框 1"/>
          <p:cNvSpPr txBox="1"/>
          <p:nvPr/>
        </p:nvSpPr>
        <p:spPr>
          <a:xfrm>
            <a:off x="319449" y="1439226"/>
            <a:ext cx="11872551" cy="4154170"/>
          </a:xfrm>
          <a:prstGeom prst="rect">
            <a:avLst/>
          </a:prstGeom>
          <a:noFill/>
        </p:spPr>
        <p:txBody>
          <a:bodyPr wrap="square" rtlCol="0">
            <a:spAutoFit/>
          </a:bodyPr>
          <a:lstStyle/>
          <a:p>
            <a:pPr marL="342900" indent="-342900">
              <a:buClr>
                <a:srgbClr val="005582"/>
              </a:buClr>
              <a:buFont typeface="Wingdings" panose="05000000000000000000" pitchFamily="2" charset="2"/>
              <a:buChar char="p"/>
            </a:pPr>
            <a:endParaRPr lang="en-US" altLang="zh-CN" dirty="0">
              <a:latin typeface="+mn-lt"/>
            </a:endParaRPr>
          </a:p>
          <a:p>
            <a:pPr>
              <a:buClr>
                <a:srgbClr val="005582"/>
              </a:buClr>
            </a:pPr>
            <a:r>
              <a:rPr lang="en-US" altLang="zh-CN" dirty="0">
                <a:latin typeface="+mn-lt"/>
              </a:rPr>
              <a:t>The </a:t>
            </a:r>
            <a:r>
              <a:rPr lang="en-US" altLang="zh-CN" b="1" dirty="0">
                <a:latin typeface="+mn-lt"/>
              </a:rPr>
              <a:t>indices of costs </a:t>
            </a:r>
            <a:r>
              <a:rPr lang="en-US" altLang="zh-CN" dirty="0">
                <a:latin typeface="+mn-lt"/>
              </a:rPr>
              <a:t>for sensitive industrial </a:t>
            </a:r>
            <a:r>
              <a:rPr lang="en-US" altLang="zh-CN" b="1" dirty="0">
                <a:latin typeface="+mn-lt"/>
              </a:rPr>
              <a:t>customers </a:t>
            </a:r>
            <a:r>
              <a:rPr lang="en-US" altLang="zh-CN" dirty="0">
                <a:latin typeface="+mn-lt"/>
              </a:rPr>
              <a:t>are listed</a:t>
            </a:r>
          </a:p>
          <a:p>
            <a:pPr>
              <a:buClr>
                <a:srgbClr val="005582"/>
              </a:buClr>
            </a:pPr>
            <a:r>
              <a:rPr lang="en-US" altLang="zh-CN" dirty="0">
                <a:latin typeface="+mn-lt"/>
              </a:rPr>
              <a:t> </a:t>
            </a:r>
          </a:p>
          <a:p>
            <a:pPr marL="342900" indent="-342900">
              <a:buClr>
                <a:srgbClr val="005582"/>
              </a:buClr>
              <a:buFont typeface="Wingdings" panose="05000000000000000000" pitchFamily="2" charset="2"/>
              <a:buChar char="p"/>
            </a:pPr>
            <a:r>
              <a:rPr lang="en-US" altLang="zh-CN" b="1" dirty="0">
                <a:latin typeface="+mn-lt"/>
              </a:rPr>
              <a:t>6.1 General</a:t>
            </a:r>
          </a:p>
          <a:p>
            <a:pPr marL="342900" indent="-342900">
              <a:buClr>
                <a:srgbClr val="005582"/>
              </a:buClr>
              <a:buFont typeface="Wingdings" panose="05000000000000000000" pitchFamily="2" charset="2"/>
              <a:buChar char="p"/>
            </a:pPr>
            <a:endParaRPr lang="en-US" altLang="zh-CN" dirty="0">
              <a:latin typeface="+mn-lt"/>
            </a:endParaRPr>
          </a:p>
          <a:p>
            <a:pPr marL="342900" indent="-342900">
              <a:buClr>
                <a:srgbClr val="005582"/>
              </a:buClr>
              <a:buFont typeface="Wingdings" panose="05000000000000000000" pitchFamily="2" charset="2"/>
              <a:buChar char="p"/>
            </a:pPr>
            <a:r>
              <a:rPr lang="en-US" altLang="zh-CN" b="1" dirty="0">
                <a:solidFill>
                  <a:schemeClr val="tx1"/>
                </a:solidFill>
                <a:latin typeface="+mn-lt"/>
              </a:rPr>
              <a:t>6.2</a:t>
            </a:r>
            <a:r>
              <a:rPr lang="en-US" altLang="zh-CN" dirty="0">
                <a:solidFill>
                  <a:schemeClr val="tx1"/>
                </a:solidFill>
                <a:latin typeface="+mn-lt"/>
              </a:rPr>
              <a:t> Cost of </a:t>
            </a:r>
            <a:r>
              <a:rPr lang="en-US" altLang="zh-CN" b="1" dirty="0">
                <a:solidFill>
                  <a:schemeClr val="tx1"/>
                </a:solidFill>
                <a:latin typeface="+mn-lt"/>
              </a:rPr>
              <a:t>power quality monitoring</a:t>
            </a:r>
            <a:endParaRPr lang="en-US" altLang="zh-CN" dirty="0">
              <a:solidFill>
                <a:schemeClr val="tx1"/>
              </a:solidFill>
              <a:latin typeface="+mn-lt"/>
            </a:endParaRPr>
          </a:p>
          <a:p>
            <a:pPr marL="0" indent="0">
              <a:buClr>
                <a:srgbClr val="005582"/>
              </a:buClr>
              <a:buFont typeface="Wingdings" panose="05000000000000000000" pitchFamily="2" charset="2"/>
              <a:buNone/>
            </a:pPr>
            <a:endParaRPr lang="en-US" altLang="zh-CN" b="1" dirty="0">
              <a:solidFill>
                <a:schemeClr val="tx1"/>
              </a:solidFill>
              <a:latin typeface="+mn-lt"/>
            </a:endParaRPr>
          </a:p>
          <a:p>
            <a:pPr marL="342900" indent="-342900">
              <a:buClr>
                <a:srgbClr val="005582"/>
              </a:buClr>
              <a:buFont typeface="Wingdings" panose="05000000000000000000" pitchFamily="2" charset="2"/>
              <a:buChar char="p"/>
            </a:pPr>
            <a:r>
              <a:rPr lang="en-US" altLang="zh-CN" b="1" dirty="0">
                <a:solidFill>
                  <a:schemeClr val="tx1"/>
                </a:solidFill>
                <a:latin typeface="+mn-lt"/>
              </a:rPr>
              <a:t>6.3</a:t>
            </a:r>
            <a:r>
              <a:rPr lang="en-US" altLang="zh-CN" dirty="0">
                <a:solidFill>
                  <a:schemeClr val="tx1"/>
                </a:solidFill>
                <a:latin typeface="+mn-lt"/>
              </a:rPr>
              <a:t> Cost of </a:t>
            </a:r>
            <a:r>
              <a:rPr lang="en-US" altLang="zh-CN" b="1" dirty="0">
                <a:solidFill>
                  <a:schemeClr val="tx1"/>
                </a:solidFill>
                <a:latin typeface="+mn-lt"/>
              </a:rPr>
              <a:t>voltage sag mitigation</a:t>
            </a:r>
            <a:endParaRPr lang="en-US" altLang="zh-CN" dirty="0">
              <a:solidFill>
                <a:schemeClr val="tx1"/>
              </a:solidFill>
              <a:latin typeface="+mn-lt"/>
            </a:endParaRPr>
          </a:p>
          <a:p>
            <a:pPr marL="342900" indent="-342900">
              <a:buClr>
                <a:srgbClr val="005582"/>
              </a:buClr>
              <a:buFont typeface="Wingdings" panose="05000000000000000000" pitchFamily="2" charset="2"/>
              <a:buChar char="p"/>
            </a:pPr>
            <a:endParaRPr lang="en-US" altLang="zh-CN" dirty="0">
              <a:latin typeface="+mn-lt"/>
            </a:endParaRPr>
          </a:p>
          <a:p>
            <a:pPr marL="0" indent="0">
              <a:buClr>
                <a:srgbClr val="005582"/>
              </a:buClr>
              <a:buFont typeface="Wingdings" panose="05000000000000000000" pitchFamily="2" charset="2"/>
              <a:buNone/>
            </a:pPr>
            <a:endParaRPr lang="en-US" altLang="zh-CN" dirty="0">
              <a:latin typeface="+mn-lt"/>
            </a:endParaRPr>
          </a:p>
          <a:p>
            <a:endParaRPr lang="en-US" altLang="zh-CN" dirty="0">
              <a:latin typeface="+mn-lt"/>
            </a:endParaRPr>
          </a:p>
        </p:txBody>
      </p:sp>
      <p:sp>
        <p:nvSpPr>
          <p:cNvPr id="18" name="矩形: 圆角 17"/>
          <p:cNvSpPr/>
          <p:nvPr/>
        </p:nvSpPr>
        <p:spPr>
          <a:xfrm rot="10800000">
            <a:off x="215265" y="916305"/>
            <a:ext cx="11329670" cy="673100"/>
          </a:xfrm>
          <a:prstGeom prst="roundRect">
            <a:avLst>
              <a:gd name="adj" fmla="val 50000"/>
            </a:avLst>
          </a:prstGeom>
          <a:effectLst>
            <a:outerShdw blurRad="50800" dist="38100" dir="16200000" rotWithShape="0">
              <a:prstClr val="black">
                <a:alpha val="40000"/>
              </a:prstClr>
            </a:outerShdw>
          </a:effectLst>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pPr algn="l"/>
            <a:endParaRPr lang="zh-CN" altLang="en-US" dirty="0"/>
          </a:p>
        </p:txBody>
      </p:sp>
      <p:sp>
        <p:nvSpPr>
          <p:cNvPr id="19" name="矩形: 圆角 4"/>
          <p:cNvSpPr txBox="1"/>
          <p:nvPr/>
        </p:nvSpPr>
        <p:spPr>
          <a:xfrm>
            <a:off x="425450" y="916305"/>
            <a:ext cx="11644630" cy="72199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en-US" sz="2800" b="1" dirty="0">
                <a:solidFill>
                  <a:srgbClr val="003F7E"/>
                </a:solidFill>
                <a:ea typeface="+mj-ea"/>
              </a:rPr>
              <a:t>6</a:t>
            </a:r>
            <a:r>
              <a:rPr lang="en-US" altLang="en-US" b="1" dirty="0">
                <a:solidFill>
                  <a:srgbClr val="003F7E"/>
                </a:solidFill>
                <a:ea typeface="+mj-ea"/>
              </a:rPr>
              <a:t>. The items of costs for voltage sag management </a:t>
            </a:r>
            <a:r>
              <a:rPr lang="en-US" altLang="en-US" b="1" dirty="0">
                <a:solidFill>
                  <a:srgbClr val="FF0000"/>
                </a:solidFill>
                <a:ea typeface="+mj-ea"/>
              </a:rPr>
              <a:t>of economic loss evaluation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97092" y="1029640"/>
            <a:ext cx="11710171" cy="5532788"/>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11" name="矩形: 圆角 10"/>
          <p:cNvSpPr/>
          <p:nvPr/>
        </p:nvSpPr>
        <p:spPr>
          <a:xfrm rot="10800000">
            <a:off x="200483" y="779040"/>
            <a:ext cx="11287222" cy="736847"/>
          </a:xfrm>
          <a:prstGeom prst="roundRect">
            <a:avLst>
              <a:gd name="adj" fmla="val 50000"/>
            </a:avLst>
          </a:prstGeom>
          <a:effectLst>
            <a:outerShdw blurRad="50800" dist="38100" dir="16200000" rotWithShape="0">
              <a:prstClr val="black">
                <a:alpha val="40000"/>
              </a:prstClr>
            </a:outerShdw>
          </a:effectLst>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12" name="矩形: 圆角 4"/>
          <p:cNvSpPr txBox="1"/>
          <p:nvPr/>
        </p:nvSpPr>
        <p:spPr>
          <a:xfrm>
            <a:off x="448133" y="850744"/>
            <a:ext cx="10346189" cy="5359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zh-CN" sz="2800" b="1" dirty="0">
                <a:solidFill>
                  <a:srgbClr val="003F7E"/>
                </a:solidFill>
                <a:ea typeface="+mj-ea"/>
              </a:rPr>
              <a:t>7. </a:t>
            </a:r>
            <a:r>
              <a:rPr lang="en-US" altLang="en-US" b="1" dirty="0">
                <a:solidFill>
                  <a:srgbClr val="003F7E"/>
                </a:solidFill>
                <a:ea typeface="+mj-ea"/>
              </a:rPr>
              <a:t> The indexes of the cost and economic loss of voltage sag management</a:t>
            </a:r>
            <a:endParaRPr lang="en-US" altLang="en-US" b="1" kern="1200" dirty="0">
              <a:solidFill>
                <a:srgbClr val="003F7E"/>
              </a:solidFill>
              <a:ea typeface="+mj-ea"/>
            </a:endParaRPr>
          </a:p>
        </p:txBody>
      </p:sp>
      <p:sp>
        <p:nvSpPr>
          <p:cNvPr id="2" name="文本框 1"/>
          <p:cNvSpPr txBox="1"/>
          <p:nvPr/>
        </p:nvSpPr>
        <p:spPr>
          <a:xfrm>
            <a:off x="393699" y="1604534"/>
            <a:ext cx="11516956" cy="5324535"/>
          </a:xfrm>
          <a:prstGeom prst="rect">
            <a:avLst/>
          </a:prstGeom>
          <a:noFill/>
        </p:spPr>
        <p:txBody>
          <a:bodyPr wrap="square" rtlCol="0">
            <a:spAutoFit/>
          </a:bodyPr>
          <a:lstStyle/>
          <a:p>
            <a:pPr>
              <a:buClr>
                <a:srgbClr val="005582"/>
              </a:buClr>
            </a:pPr>
            <a:r>
              <a:rPr lang="en-US" altLang="zh-CN" sz="2000" dirty="0">
                <a:latin typeface="+mn-lt"/>
              </a:rPr>
              <a:t>Proposes the </a:t>
            </a:r>
            <a:r>
              <a:rPr lang="en-US" altLang="zh-CN" sz="2000" b="1" dirty="0">
                <a:latin typeface="+mn-lt"/>
              </a:rPr>
              <a:t>indices of economic loss </a:t>
            </a:r>
            <a:r>
              <a:rPr lang="en-US" altLang="zh-CN" sz="2000" dirty="0">
                <a:latin typeface="+mn-lt"/>
              </a:rPr>
              <a:t>of the sensitive industrial customers.</a:t>
            </a:r>
          </a:p>
          <a:p>
            <a:pPr marL="342900" indent="-342900">
              <a:buClr>
                <a:srgbClr val="005582"/>
              </a:buClr>
              <a:buFont typeface="Wingdings" panose="05000000000000000000" pitchFamily="2" charset="2"/>
              <a:buChar char="p"/>
            </a:pPr>
            <a:endParaRPr lang="en-US" altLang="zh-CN" dirty="0">
              <a:latin typeface="+mn-lt"/>
            </a:endParaRPr>
          </a:p>
          <a:p>
            <a:pPr marL="342900" indent="-342900">
              <a:buClr>
                <a:srgbClr val="005582"/>
              </a:buClr>
              <a:buFont typeface="Wingdings" panose="05000000000000000000" pitchFamily="2" charset="2"/>
              <a:buChar char="p"/>
            </a:pPr>
            <a:r>
              <a:rPr lang="en-US" altLang="zh-CN" sz="1600" b="1" dirty="0">
                <a:latin typeface="+mn-lt"/>
              </a:rPr>
              <a:t>7.1 General</a:t>
            </a:r>
          </a:p>
          <a:p>
            <a:pPr marL="342900" indent="-342900">
              <a:buClr>
                <a:srgbClr val="005582"/>
              </a:buClr>
              <a:buFont typeface="Wingdings" panose="05000000000000000000" pitchFamily="2" charset="2"/>
              <a:buChar char="p"/>
            </a:pPr>
            <a:endParaRPr lang="en-US" altLang="zh-CN" sz="1600" dirty="0">
              <a:latin typeface="+mn-lt"/>
            </a:endParaRPr>
          </a:p>
          <a:p>
            <a:pPr marL="342900" indent="-342900">
              <a:buClr>
                <a:srgbClr val="005582"/>
              </a:buClr>
              <a:buFont typeface="Wingdings" panose="05000000000000000000" pitchFamily="2" charset="2"/>
              <a:buChar char="p"/>
            </a:pPr>
            <a:r>
              <a:rPr lang="en-US" altLang="zh-CN" sz="1600" b="1" dirty="0">
                <a:latin typeface="+mn-lt"/>
              </a:rPr>
              <a:t>7.2</a:t>
            </a:r>
            <a:r>
              <a:rPr lang="en-US" altLang="zh-CN" sz="1600" dirty="0">
                <a:latin typeface="+mn-lt"/>
              </a:rPr>
              <a:t> </a:t>
            </a:r>
            <a:r>
              <a:rPr lang="en-US" altLang="zh-CN" sz="1600" b="1" dirty="0">
                <a:latin typeface="+mn-lt"/>
              </a:rPr>
              <a:t>Annual cost </a:t>
            </a:r>
            <a:r>
              <a:rPr lang="en-US" altLang="zh-CN" sz="1600" dirty="0">
                <a:latin typeface="+mn-lt"/>
              </a:rPr>
              <a:t>of the </a:t>
            </a:r>
            <a:r>
              <a:rPr lang="en-US" altLang="zh-CN" sz="1600" b="1" dirty="0">
                <a:latin typeface="+mn-lt"/>
              </a:rPr>
              <a:t>monitor</a:t>
            </a:r>
            <a:r>
              <a:rPr lang="en-US" altLang="zh-CN" sz="1600" dirty="0">
                <a:latin typeface="+mn-lt"/>
              </a:rPr>
              <a:t> project</a:t>
            </a:r>
          </a:p>
          <a:p>
            <a:pPr marL="342900" indent="-342900">
              <a:buClr>
                <a:srgbClr val="005582"/>
              </a:buClr>
              <a:buFont typeface="Wingdings" panose="05000000000000000000" pitchFamily="2" charset="2"/>
              <a:buChar char="p"/>
            </a:pPr>
            <a:endParaRPr lang="en-US" altLang="zh-CN" sz="1600" dirty="0">
              <a:latin typeface="+mn-lt"/>
            </a:endParaRPr>
          </a:p>
          <a:p>
            <a:pPr marL="342900" indent="-342900">
              <a:buClr>
                <a:srgbClr val="005582"/>
              </a:buClr>
              <a:buFont typeface="Wingdings" panose="05000000000000000000" pitchFamily="2" charset="2"/>
              <a:buChar char="p"/>
            </a:pPr>
            <a:r>
              <a:rPr lang="en-US" altLang="zh-CN" sz="1600" b="1" dirty="0">
                <a:latin typeface="+mn-lt"/>
              </a:rPr>
              <a:t>7.3</a:t>
            </a:r>
            <a:r>
              <a:rPr lang="en-US" altLang="zh-CN" sz="1600" dirty="0">
                <a:latin typeface="+mn-lt"/>
              </a:rPr>
              <a:t> </a:t>
            </a:r>
            <a:r>
              <a:rPr lang="en-US" altLang="zh-CN" sz="1600" b="1" dirty="0">
                <a:latin typeface="+mn-lt"/>
              </a:rPr>
              <a:t>Annual cost </a:t>
            </a:r>
            <a:r>
              <a:rPr lang="en-US" altLang="zh-CN" sz="1600" dirty="0">
                <a:latin typeface="+mn-lt"/>
              </a:rPr>
              <a:t>of the </a:t>
            </a:r>
            <a:r>
              <a:rPr lang="en-US" altLang="zh-CN" sz="1600" b="1" dirty="0">
                <a:latin typeface="+mn-lt"/>
              </a:rPr>
              <a:t>mitigation</a:t>
            </a:r>
            <a:r>
              <a:rPr lang="en-US" altLang="zh-CN" sz="1600" dirty="0">
                <a:latin typeface="+mn-lt"/>
              </a:rPr>
              <a:t> project </a:t>
            </a:r>
          </a:p>
          <a:p>
            <a:pPr marL="342900" indent="-342900">
              <a:buClr>
                <a:srgbClr val="005582"/>
              </a:buClr>
              <a:buFont typeface="Wingdings" panose="05000000000000000000" pitchFamily="2" charset="2"/>
              <a:buChar char="p"/>
            </a:pPr>
            <a:endParaRPr lang="en-US" altLang="zh-CN" sz="1600" dirty="0">
              <a:latin typeface="+mn-lt"/>
            </a:endParaRPr>
          </a:p>
          <a:p>
            <a:pPr marL="342900" indent="-342900">
              <a:buClr>
                <a:srgbClr val="005582"/>
              </a:buClr>
              <a:buFont typeface="Wingdings" panose="05000000000000000000" pitchFamily="2" charset="2"/>
              <a:buChar char="p"/>
            </a:pPr>
            <a:r>
              <a:rPr lang="en-US" altLang="zh-CN" sz="1600" b="1" dirty="0">
                <a:latin typeface="+mn-lt"/>
              </a:rPr>
              <a:t>7.4</a:t>
            </a:r>
            <a:r>
              <a:rPr lang="en-US" altLang="zh-CN" sz="1600" dirty="0">
                <a:latin typeface="+mn-lt"/>
              </a:rPr>
              <a:t> </a:t>
            </a:r>
            <a:r>
              <a:rPr lang="en-US" altLang="zh-CN" sz="1600" b="1" dirty="0">
                <a:latin typeface="+mn-lt"/>
              </a:rPr>
              <a:t>Severity</a:t>
            </a:r>
            <a:r>
              <a:rPr lang="en-US" altLang="zh-CN" sz="1600" dirty="0">
                <a:latin typeface="+mn-lt"/>
              </a:rPr>
              <a:t> of single industrial process consequence</a:t>
            </a:r>
          </a:p>
          <a:p>
            <a:pPr marL="342900" indent="-342900">
              <a:buClr>
                <a:srgbClr val="005582"/>
              </a:buClr>
              <a:buFont typeface="Wingdings" panose="05000000000000000000" pitchFamily="2" charset="2"/>
              <a:buChar char="p"/>
            </a:pPr>
            <a:endParaRPr lang="en-US" altLang="zh-CN" sz="1600" dirty="0">
              <a:latin typeface="+mn-lt"/>
            </a:endParaRPr>
          </a:p>
          <a:p>
            <a:pPr marL="342900" indent="-342900">
              <a:buClr>
                <a:srgbClr val="005582"/>
              </a:buClr>
              <a:buFont typeface="Wingdings" panose="05000000000000000000" pitchFamily="2" charset="2"/>
              <a:buChar char="p"/>
            </a:pPr>
            <a:r>
              <a:rPr lang="en-US" altLang="zh-CN" sz="1600" b="1" dirty="0">
                <a:latin typeface="+mn-lt"/>
              </a:rPr>
              <a:t>7.5</a:t>
            </a:r>
            <a:r>
              <a:rPr lang="en-US" altLang="zh-CN" sz="1600" dirty="0">
                <a:latin typeface="+mn-lt"/>
              </a:rPr>
              <a:t> </a:t>
            </a:r>
            <a:r>
              <a:rPr lang="en-US" altLang="zh-CN" sz="1600" b="1" dirty="0">
                <a:latin typeface="+mn-lt"/>
              </a:rPr>
              <a:t>Economic loss </a:t>
            </a:r>
            <a:r>
              <a:rPr lang="en-US" altLang="zh-CN" sz="1600" dirty="0">
                <a:latin typeface="+mn-lt"/>
              </a:rPr>
              <a:t>for single trip of industry process</a:t>
            </a:r>
          </a:p>
          <a:p>
            <a:pPr marL="342900" indent="-342900">
              <a:buClr>
                <a:srgbClr val="005582"/>
              </a:buClr>
              <a:buFont typeface="Wingdings" panose="05000000000000000000" pitchFamily="2" charset="2"/>
              <a:buChar char="p"/>
            </a:pPr>
            <a:endParaRPr lang="en-US" altLang="zh-CN" sz="1600" dirty="0">
              <a:latin typeface="+mn-lt"/>
            </a:endParaRPr>
          </a:p>
          <a:p>
            <a:pPr marL="342900" indent="-342900">
              <a:buClr>
                <a:srgbClr val="005582"/>
              </a:buClr>
              <a:buFont typeface="Wingdings" panose="05000000000000000000" pitchFamily="2" charset="2"/>
              <a:buChar char="p"/>
            </a:pPr>
            <a:r>
              <a:rPr lang="en-US" altLang="zh-CN" sz="1600" b="1" dirty="0">
                <a:latin typeface="+mn-lt"/>
              </a:rPr>
              <a:t>7.6</a:t>
            </a:r>
            <a:r>
              <a:rPr lang="en-US" altLang="zh-CN" sz="1600" dirty="0">
                <a:latin typeface="+mn-lt"/>
              </a:rPr>
              <a:t> </a:t>
            </a:r>
            <a:r>
              <a:rPr lang="en-US" altLang="zh-CN" sz="1600" b="1" dirty="0">
                <a:latin typeface="+mn-lt"/>
              </a:rPr>
              <a:t>Annual economic loss </a:t>
            </a:r>
            <a:r>
              <a:rPr lang="en-US" altLang="zh-CN" sz="1600" dirty="0">
                <a:latin typeface="+mn-lt"/>
              </a:rPr>
              <a:t>for industry process</a:t>
            </a:r>
          </a:p>
          <a:p>
            <a:pPr marL="342900" indent="-342900">
              <a:buClr>
                <a:srgbClr val="005582"/>
              </a:buClr>
              <a:buFont typeface="Wingdings" panose="05000000000000000000" pitchFamily="2" charset="2"/>
              <a:buChar char="p"/>
            </a:pPr>
            <a:endParaRPr lang="en-US" altLang="zh-CN" sz="1600" dirty="0">
              <a:latin typeface="+mn-lt"/>
            </a:endParaRPr>
          </a:p>
          <a:p>
            <a:pPr marL="342900" indent="-342900">
              <a:buClr>
                <a:srgbClr val="005582"/>
              </a:buClr>
              <a:buFont typeface="Wingdings" panose="05000000000000000000" pitchFamily="2" charset="2"/>
              <a:buChar char="p"/>
            </a:pPr>
            <a:r>
              <a:rPr lang="en-US" altLang="zh-CN" sz="1600" b="1" dirty="0">
                <a:latin typeface="+mn-lt"/>
              </a:rPr>
              <a:t>7.7</a:t>
            </a:r>
            <a:r>
              <a:rPr lang="en-US" altLang="zh-CN" sz="1600" dirty="0">
                <a:latin typeface="+mn-lt"/>
              </a:rPr>
              <a:t> </a:t>
            </a:r>
            <a:r>
              <a:rPr lang="en-US" altLang="zh-CN" sz="1600" b="1" dirty="0">
                <a:latin typeface="+mn-lt"/>
              </a:rPr>
              <a:t>User annual total cost</a:t>
            </a:r>
          </a:p>
          <a:p>
            <a:pPr marL="342900" indent="-342900">
              <a:buClr>
                <a:srgbClr val="005582"/>
              </a:buClr>
              <a:buFont typeface="Wingdings" panose="05000000000000000000" pitchFamily="2" charset="2"/>
              <a:buChar char="p"/>
            </a:pPr>
            <a:endParaRPr lang="en-US" altLang="zh-CN" sz="1600" b="1" dirty="0">
              <a:latin typeface="+mn-lt"/>
            </a:endParaRPr>
          </a:p>
          <a:p>
            <a:pPr marL="342900" indent="-342900">
              <a:buClr>
                <a:srgbClr val="005582"/>
              </a:buClr>
              <a:buFont typeface="Wingdings" panose="05000000000000000000" pitchFamily="2" charset="2"/>
              <a:buChar char="p"/>
            </a:pPr>
            <a:r>
              <a:rPr lang="en-US" altLang="zh-CN" sz="1600" b="1" dirty="0">
                <a:latin typeface="+mn-lt"/>
              </a:rPr>
              <a:t>7.8 Unit output cost</a:t>
            </a:r>
          </a:p>
          <a:p>
            <a:pPr marL="342900" indent="-342900">
              <a:buClr>
                <a:srgbClr val="005582"/>
              </a:buClr>
              <a:buFont typeface="Wingdings" panose="05000000000000000000" pitchFamily="2" charset="2"/>
              <a:buChar char="p"/>
            </a:pPr>
            <a:endParaRPr lang="en-US" altLang="zh-CN" sz="1600" b="1" dirty="0">
              <a:latin typeface="+mn-lt"/>
            </a:endParaRPr>
          </a:p>
          <a:p>
            <a:pPr marL="342900" indent="-342900">
              <a:buClr>
                <a:srgbClr val="005582"/>
              </a:buClr>
              <a:buFont typeface="Wingdings" panose="05000000000000000000" pitchFamily="2" charset="2"/>
              <a:buChar char="p"/>
            </a:pPr>
            <a:r>
              <a:rPr lang="en-US" altLang="zh-CN" sz="1600" b="1" dirty="0">
                <a:latin typeface="+mn-lt"/>
              </a:rPr>
              <a:t>7.9 Unit electricity cost</a:t>
            </a:r>
          </a:p>
          <a:p>
            <a:endParaRPr lang="zh-CN" altLang="en-US" dirty="0">
              <a:latin typeface="+mn-lt"/>
            </a:endParaRPr>
          </a:p>
        </p:txBody>
      </p:sp>
      <p:sp>
        <p:nvSpPr>
          <p:cNvPr id="16" name="Rectangle 2"/>
          <p:cNvSpPr txBox="1">
            <a:spLocks noChangeArrowheads="1"/>
          </p:cNvSpPr>
          <p:nvPr/>
        </p:nvSpPr>
        <p:spPr bwMode="auto">
          <a:xfrm>
            <a:off x="200483" y="252561"/>
            <a:ext cx="8702215" cy="59816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dirty="0">
                <a:solidFill>
                  <a:srgbClr val="003F7E"/>
                </a:solidFill>
                <a:ea typeface="+mj-ea"/>
              </a:rPr>
              <a:t> O</a:t>
            </a:r>
            <a:r>
              <a:rPr lang="en-US" altLang="zh-CN" sz="2800" dirty="0">
                <a:solidFill>
                  <a:srgbClr val="003F7E"/>
                </a:solidFill>
                <a:ea typeface="+mj-ea"/>
              </a:rPr>
              <a:t>utline of P2938</a:t>
            </a:r>
            <a:endParaRPr lang="zh-CN" altLang="en-US" sz="2800" kern="0" dirty="0">
              <a:solidFill>
                <a:srgbClr val="003F7E"/>
              </a:solidFill>
              <a:ea typeface="+mj-e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bwMode="auto">
          <a:xfrm>
            <a:off x="297180" y="1029335"/>
            <a:ext cx="11119485" cy="2282190"/>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charset="-128"/>
              <a:cs typeface="MS PGothic" panose="020B0600070205080204" charset="-128"/>
            </a:endParaRPr>
          </a:p>
        </p:txBody>
      </p:sp>
      <p:sp>
        <p:nvSpPr>
          <p:cNvPr id="11" name="矩形: 圆角 10"/>
          <p:cNvSpPr/>
          <p:nvPr/>
        </p:nvSpPr>
        <p:spPr>
          <a:xfrm rot="10800000">
            <a:off x="200660" y="724535"/>
            <a:ext cx="11327765" cy="795020"/>
          </a:xfrm>
          <a:prstGeom prst="roundRect">
            <a:avLst>
              <a:gd name="adj" fmla="val 50000"/>
            </a:avLst>
          </a:prstGeom>
          <a:effectLst>
            <a:outerShdw blurRad="50800" dist="38100" dir="16200000" rotWithShape="0">
              <a:prstClr val="black">
                <a:alpha val="40000"/>
              </a:prstClr>
            </a:outerShdw>
          </a:effectLst>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Verdana" panose="020B0604030504040204"/>
              <a:ea typeface="微软雅黑" panose="020B0503020204020204" pitchFamily="34" charset="-122"/>
              <a:cs typeface="+mn-cs"/>
            </a:endParaRPr>
          </a:p>
        </p:txBody>
      </p:sp>
      <p:sp>
        <p:nvSpPr>
          <p:cNvPr id="12" name="矩形: 圆角 4"/>
          <p:cNvSpPr txBox="1"/>
          <p:nvPr/>
        </p:nvSpPr>
        <p:spPr>
          <a:xfrm>
            <a:off x="440055" y="935990"/>
            <a:ext cx="11171555" cy="37211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marR="0" lvl="0" indent="0" algn="l" defTabSz="1244600" rtl="0" eaLnBrk="1" fontAlgn="base" latinLnBrk="0" hangingPunct="1">
              <a:lnSpc>
                <a:spcPct val="90000"/>
              </a:lnSpc>
              <a:spcBef>
                <a:spcPct val="0"/>
              </a:spcBef>
              <a:spcAft>
                <a:spcPct val="35000"/>
              </a:spcAft>
              <a:buClrTx/>
              <a:buSzTx/>
              <a:buFontTx/>
              <a:buNone/>
              <a:defRPr/>
            </a:pPr>
            <a:r>
              <a:rPr lang="en-US" altLang="zh-CN" sz="2800" b="1" dirty="0">
                <a:solidFill>
                  <a:srgbClr val="003F7E"/>
                </a:solidFill>
                <a:latin typeface="Verdana" panose="020B0604030504040204"/>
                <a:ea typeface="微软雅黑" panose="020B0503020204020204" pitchFamily="34" charset="-122"/>
              </a:rPr>
              <a:t>8.</a:t>
            </a:r>
            <a:r>
              <a:rPr kumimoji="0" lang="en-US" altLang="en-US" sz="2400" b="1" i="0" u="none" strike="noStrike" kern="1200" cap="none" spc="0" normalizeH="0" baseline="0" noProof="0" dirty="0">
                <a:ln>
                  <a:noFill/>
                </a:ln>
                <a:solidFill>
                  <a:srgbClr val="003F7E"/>
                </a:solidFill>
                <a:effectLst/>
                <a:uLnTx/>
                <a:uFillTx/>
                <a:latin typeface="Verdana" panose="020B0604030504040204"/>
                <a:ea typeface="+mn-ea"/>
                <a:cs typeface="+mn-cs"/>
              </a:rPr>
              <a:t> </a:t>
            </a:r>
            <a:r>
              <a:rPr kumimoji="0" lang="en-US" altLang="en-US" sz="2400" b="1" i="0" u="none" strike="noStrike" kern="1200" cap="none" spc="0" normalizeH="0" baseline="0" noProof="0" dirty="0">
                <a:ln>
                  <a:noFill/>
                </a:ln>
                <a:solidFill>
                  <a:srgbClr val="FF0000"/>
                </a:solidFill>
                <a:effectLst/>
                <a:uLnTx/>
                <a:uFillTx/>
                <a:latin typeface="Verdana" panose="020B0604030504040204"/>
                <a:ea typeface="+mn-ea"/>
                <a:cs typeface="+mn-cs"/>
              </a:rPr>
              <a:t>Economy of cost-investment evaluation methods for voltage sag management</a:t>
            </a:r>
          </a:p>
        </p:txBody>
      </p:sp>
      <p:sp>
        <p:nvSpPr>
          <p:cNvPr id="2" name="文本框 1"/>
          <p:cNvSpPr txBox="1"/>
          <p:nvPr/>
        </p:nvSpPr>
        <p:spPr>
          <a:xfrm>
            <a:off x="393699" y="1604534"/>
            <a:ext cx="11516956" cy="193802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
                <a:srgbClr val="005582"/>
              </a:buClr>
              <a:buSzTx/>
              <a:buFontTx/>
              <a:buNone/>
              <a:defRPr/>
            </a:pP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The evaluation methods for economic loss are in </a:t>
            </a:r>
            <a:r>
              <a:rPr kumimoji="0" lang="en-US" altLang="zh-CN" sz="2400" b="1" i="0" u="none" strike="noStrike" kern="1200" cap="none" spc="0" normalizeH="0" baseline="0" noProof="0" dirty="0">
                <a:ln>
                  <a:noFill/>
                </a:ln>
                <a:solidFill>
                  <a:srgbClr val="006096"/>
                </a:solidFill>
                <a:effectLst>
                  <a:outerShdw blurRad="38100" dist="38100" dir="2700000" algn="tl">
                    <a:srgbClr val="000000">
                      <a:alpha val="43137"/>
                    </a:srgbClr>
                  </a:outerShdw>
                </a:effectLst>
                <a:uLnTx/>
                <a:uFillTx/>
                <a:latin typeface="Verdana" panose="020B0604030504040204"/>
                <a:ea typeface="MS PGothic" panose="020B0600070205080204" charset="-128"/>
              </a:rPr>
              <a:t>Clause 8</a:t>
            </a:r>
            <a:r>
              <a:rPr kumimoji="0" lang="en-US" altLang="zh-CN"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rPr>
              <a:t>.</a:t>
            </a: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1800" i="0" u="none" strike="noStrike" kern="1200" cap="none" spc="0" normalizeH="0" baseline="0" noProof="0" dirty="0">
                <a:ln>
                  <a:noFill/>
                </a:ln>
                <a:uLnTx/>
                <a:uFillTx/>
                <a:latin typeface="Verdana" panose="020B0604030504040204"/>
              </a:rPr>
              <a:t>8.1 General</a:t>
            </a:r>
            <a:endParaRPr kumimoji="0" lang="en-US" altLang="zh-CN" sz="1800" i="0" u="none" strike="noStrike" kern="1200" cap="none" spc="0" normalizeH="0" baseline="0" noProof="0" dirty="0">
              <a:ln>
                <a:noFill/>
              </a:ln>
              <a:effectLst/>
              <a:uLnTx/>
              <a:uFillTx/>
              <a:latin typeface="Verdana" panose="020B0604030504040204"/>
              <a:ea typeface="MS PGothic" panose="020B0600070205080204" charset="-128"/>
            </a:endParaRP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1800" i="0" u="none" strike="noStrike" kern="1200" cap="none" spc="0" normalizeH="0" baseline="0" noProof="0" dirty="0">
                <a:ln>
                  <a:noFill/>
                </a:ln>
                <a:effectLst/>
                <a:uLnTx/>
                <a:uFillTx/>
                <a:latin typeface="Verdana" panose="020B0604030504040204"/>
                <a:ea typeface="MS PGothic" panose="020B0600070205080204" charset="-128"/>
              </a:rPr>
              <a:t>8.2 Equipment life cycle cost analysis (LCC)</a:t>
            </a:r>
            <a:endParaRPr lang="en-US" altLang="zh-CN" sz="1800" dirty="0">
              <a:latin typeface="Verdana" panose="020B0604030504040204"/>
            </a:endParaRP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nl-NL" altLang="zh-CN" sz="1800" i="0" u="none" strike="noStrike" kern="1200" cap="none" spc="0" normalizeH="0" baseline="0" noProof="0" dirty="0">
                <a:ln>
                  <a:noFill/>
                </a:ln>
                <a:effectLst/>
                <a:uLnTx/>
                <a:uFillTx/>
                <a:latin typeface="Verdana" panose="020B0604030504040204"/>
                <a:ea typeface="MS PGothic" panose="020B0600070205080204" charset="-128"/>
              </a:rPr>
              <a:t>8.3 Net present value method (NPV)</a:t>
            </a:r>
            <a:endParaRPr lang="nl-NL" altLang="zh-CN" sz="1800" dirty="0">
              <a:latin typeface="Verdana" panose="020B0604030504040204"/>
            </a:endParaRPr>
          </a:p>
          <a:p>
            <a:pPr marL="342900" marR="0" lvl="0" indent="-342900" algn="l" defTabSz="914400" rtl="0" eaLnBrk="1" fontAlgn="base" latinLnBrk="0" hangingPunct="1">
              <a:lnSpc>
                <a:spcPct val="100000"/>
              </a:lnSpc>
              <a:spcBef>
                <a:spcPct val="0"/>
              </a:spcBef>
              <a:spcAft>
                <a:spcPct val="0"/>
              </a:spcAft>
              <a:buClr>
                <a:srgbClr val="005582"/>
              </a:buClr>
              <a:buSzTx/>
              <a:buFont typeface="Wingdings" panose="05000000000000000000" pitchFamily="2" charset="2"/>
              <a:buChar char="p"/>
              <a:defRPr/>
            </a:pPr>
            <a:r>
              <a:rPr kumimoji="0" lang="en-US" altLang="zh-CN" sz="1800" i="0" u="none" strike="noStrike" kern="1200" cap="none" spc="0" normalizeH="0" baseline="0" noProof="0" dirty="0">
                <a:ln>
                  <a:noFill/>
                </a:ln>
                <a:effectLst/>
                <a:uLnTx/>
                <a:uFillTx/>
                <a:latin typeface="Verdana" panose="020B0604030504040204"/>
                <a:ea typeface="MS PGothic" panose="020B0600070205080204" charset="-128"/>
              </a:rPr>
              <a:t>8.4 Payback period method (PP)</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endParaRPr>
          </a:p>
        </p:txBody>
      </p:sp>
      <p:sp>
        <p:nvSpPr>
          <p:cNvPr id="16" name="Rectangle 2"/>
          <p:cNvSpPr txBox="1">
            <a:spLocks noChangeArrowheads="1"/>
          </p:cNvSpPr>
          <p:nvPr/>
        </p:nvSpPr>
        <p:spPr bwMode="auto">
          <a:xfrm>
            <a:off x="200483" y="237956"/>
            <a:ext cx="8702215" cy="59816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2800" b="1" i="0" u="none" strike="noStrike" kern="1200" cap="none" spc="0" normalizeH="0" baseline="0" noProof="0" dirty="0">
                <a:ln>
                  <a:noFill/>
                </a:ln>
                <a:solidFill>
                  <a:srgbClr val="003F7E"/>
                </a:solidFill>
                <a:effectLst/>
                <a:uLnTx/>
                <a:uFillTx/>
                <a:latin typeface="Verdana" panose="020B0604030504040204"/>
                <a:ea typeface="MS PGothic" panose="020B0600070205080204" charset="-128"/>
              </a:rPr>
              <a:t> O</a:t>
            </a:r>
            <a:r>
              <a:rPr kumimoji="0" lang="en-US" altLang="zh-CN" sz="2800" b="1" i="0" u="none" strike="noStrike" kern="1200" cap="none" spc="0" normalizeH="0" baseline="0" noProof="0" dirty="0">
                <a:ln>
                  <a:noFill/>
                </a:ln>
                <a:solidFill>
                  <a:srgbClr val="003F7E"/>
                </a:solidFill>
                <a:effectLst/>
                <a:uLnTx/>
                <a:uFillTx/>
                <a:latin typeface="Verdana" panose="020B0604030504040204"/>
                <a:ea typeface="微软雅黑" panose="020B0503020204020204" pitchFamily="34" charset="-122"/>
              </a:rPr>
              <a:t>utline of P2938</a:t>
            </a:r>
            <a:endParaRPr kumimoji="0" lang="zh-CN" altLang="en-US" sz="2800" b="1" i="0" u="none" strike="noStrike" kern="0" cap="none" spc="0" normalizeH="0" baseline="0" noProof="0" dirty="0">
              <a:ln>
                <a:noFill/>
              </a:ln>
              <a:solidFill>
                <a:srgbClr val="003F7E"/>
              </a:solidFill>
              <a:effectLst/>
              <a:uLnTx/>
              <a:uFillTx/>
              <a:latin typeface="Verdana" panose="020B0604030504040204"/>
              <a:ea typeface="微软雅黑" panose="020B0503020204020204" pitchFamily="34" charset="-122"/>
            </a:endParaRPr>
          </a:p>
        </p:txBody>
      </p:sp>
      <p:sp>
        <p:nvSpPr>
          <p:cNvPr id="14" name="矩形: 圆角 4"/>
          <p:cNvSpPr txBox="1"/>
          <p:nvPr/>
        </p:nvSpPr>
        <p:spPr>
          <a:xfrm>
            <a:off x="297180" y="3029585"/>
            <a:ext cx="10276205" cy="415988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marR="0" lvl="0" indent="0" defTabSz="1244600" rtl="0" eaLnBrk="1" fontAlgn="base" latinLnBrk="0" hangingPunct="1">
              <a:lnSpc>
                <a:spcPct val="90000"/>
              </a:lnSpc>
              <a:spcBef>
                <a:spcPct val="0"/>
              </a:spcBef>
              <a:spcAft>
                <a:spcPct val="35000"/>
              </a:spcAft>
              <a:buClrTx/>
              <a:buSzTx/>
              <a:buFontTx/>
              <a:buNone/>
              <a:defRPr/>
            </a:pPr>
            <a:r>
              <a:rPr lang="en-US" altLang="en-US" sz="1600" b="1" noProof="0" dirty="0">
                <a:ln>
                  <a:noFill/>
                </a:ln>
                <a:solidFill>
                  <a:srgbClr val="003F7E"/>
                </a:solidFill>
                <a:effectLst/>
                <a:uLnTx/>
                <a:uFillTx/>
                <a:latin typeface="Verdana" panose="020B0604030504040204"/>
                <a:sym typeface="+mn-ea"/>
              </a:rPr>
              <a:t>Annex A :</a:t>
            </a: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SIC code list</a:t>
            </a:r>
          </a:p>
          <a:p>
            <a:pPr marL="0" marR="0" lvl="0" indent="0" defTabSz="1244600" rtl="0" eaLnBrk="1" fontAlgn="base" latinLnBrk="0" hangingPunct="1">
              <a:lnSpc>
                <a:spcPct val="90000"/>
              </a:lnSpc>
              <a:spcBef>
                <a:spcPct val="0"/>
              </a:spcBef>
              <a:spcAft>
                <a:spcPct val="35000"/>
              </a:spcAft>
              <a:buClrTx/>
              <a:buSzTx/>
              <a:buFontTx/>
              <a:buNone/>
              <a:defRPr/>
            </a:pPr>
            <a:r>
              <a:rPr lang="en-US" altLang="en-US" sz="1600" b="1" noProof="0" dirty="0">
                <a:ln>
                  <a:noFill/>
                </a:ln>
                <a:solidFill>
                  <a:srgbClr val="003F7E"/>
                </a:solidFill>
                <a:effectLst/>
                <a:uLnTx/>
                <a:uFillTx/>
                <a:latin typeface="Verdana" panose="020B0604030504040204"/>
                <a:sym typeface="+mn-ea"/>
              </a:rPr>
              <a:t>Annex B :</a:t>
            </a: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Typical test results of sensitive equipment tolerance against voltage sag</a:t>
            </a:r>
          </a:p>
          <a:p>
            <a:pPr marL="0" marR="0" lvl="0" indent="0" defTabSz="1244600" rtl="0" eaLnBrk="1" fontAlgn="base" latinLnBrk="0" hangingPunct="1">
              <a:lnSpc>
                <a:spcPct val="90000"/>
              </a:lnSpc>
              <a:spcBef>
                <a:spcPct val="0"/>
              </a:spcBef>
              <a:spcAft>
                <a:spcPct val="35000"/>
              </a:spcAft>
              <a:buClrTx/>
              <a:buSzTx/>
              <a:buFontTx/>
              <a:buNone/>
              <a:defRPr/>
            </a:pPr>
            <a:r>
              <a:rPr lang="en-US" altLang="en-US" sz="1600" b="1" noProof="0" dirty="0">
                <a:ln>
                  <a:noFill/>
                </a:ln>
                <a:solidFill>
                  <a:srgbClr val="003F7E"/>
                </a:solidFill>
                <a:effectLst/>
                <a:uLnTx/>
                <a:uFillTx/>
                <a:latin typeface="Verdana" panose="020B0604030504040204"/>
                <a:sym typeface="+mn-ea"/>
              </a:rPr>
              <a:t>Annex C :Example of data collection</a:t>
            </a:r>
            <a:endPar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endParaRPr>
          </a:p>
          <a:p>
            <a:pPr marL="0" marR="0" lvl="0" indent="0" defTabSz="1244600" rtl="0" eaLnBrk="1" fontAlgn="base" latinLnBrk="0" hangingPunct="1">
              <a:lnSpc>
                <a:spcPct val="90000"/>
              </a:lnSpc>
              <a:spcBef>
                <a:spcPct val="0"/>
              </a:spcBef>
              <a:spcAft>
                <a:spcPct val="35000"/>
              </a:spcAft>
              <a:buClrTx/>
              <a:buSzTx/>
              <a:buFontTx/>
              <a:buNone/>
              <a:defRPr/>
            </a:pP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Annex D :Example of information of voltage sag</a:t>
            </a:r>
          </a:p>
          <a:p>
            <a:pPr defTabSz="1244600">
              <a:lnSpc>
                <a:spcPct val="90000"/>
              </a:lnSpc>
              <a:spcAft>
                <a:spcPct val="35000"/>
              </a:spcAft>
            </a:pP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Annex E :Calculation equation of capital equivalent</a:t>
            </a:r>
          </a:p>
          <a:p>
            <a:pPr defTabSz="1244600">
              <a:lnSpc>
                <a:spcPct val="90000"/>
              </a:lnSpc>
              <a:spcAft>
                <a:spcPct val="35000"/>
              </a:spcAft>
            </a:pP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Annex F :Example of evaluating the trip probability of industry process</a:t>
            </a:r>
          </a:p>
          <a:p>
            <a:pPr defTabSz="1244600">
              <a:lnSpc>
                <a:spcPct val="90000"/>
              </a:lnSpc>
              <a:spcAft>
                <a:spcPct val="35000"/>
              </a:spcAft>
            </a:pP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sym typeface="+mn-ea"/>
              </a:rPr>
              <a:t>An</a:t>
            </a:r>
            <a:r>
              <a:rPr lang="en-US" altLang="en-US" sz="1600" b="1" noProof="0" dirty="0">
                <a:ln>
                  <a:noFill/>
                </a:ln>
                <a:solidFill>
                  <a:srgbClr val="003F7E"/>
                </a:solidFill>
                <a:effectLst/>
                <a:uLnTx/>
                <a:uFillTx/>
                <a:latin typeface="Verdana" panose="020B0604030504040204"/>
                <a:sym typeface="+mn-ea"/>
              </a:rPr>
              <a:t>nex G :</a:t>
            </a: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Trip probability of sensitive equipment under different sag characteristics</a:t>
            </a:r>
          </a:p>
          <a:p>
            <a:pPr defTabSz="1244600">
              <a:lnSpc>
                <a:spcPct val="90000"/>
              </a:lnSpc>
              <a:spcAft>
                <a:spcPct val="35000"/>
              </a:spcAft>
            </a:pP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Annex H :Example of evaluating the economic loss</a:t>
            </a:r>
          </a:p>
          <a:p>
            <a:pPr defTabSz="1244600">
              <a:lnSpc>
                <a:spcPct val="90000"/>
              </a:lnSpc>
              <a:spcAft>
                <a:spcPct val="35000"/>
              </a:spcAft>
            </a:pPr>
            <a:r>
              <a:rPr kumimoji="0" lang="en-US" altLang="en-US" sz="1600" b="1" i="0" u="none" strike="noStrike" kern="1200" cap="none" spc="0" normalizeH="0" baseline="0" noProof="0" dirty="0">
                <a:ln>
                  <a:noFill/>
                </a:ln>
                <a:solidFill>
                  <a:srgbClr val="003F7E"/>
                </a:solidFill>
                <a:effectLst/>
                <a:uLnTx/>
                <a:uFillTx/>
                <a:latin typeface="Verdana" panose="020B0604030504040204"/>
                <a:ea typeface="+mn-ea"/>
                <a:cs typeface="+mn-cs"/>
              </a:rPr>
              <a:t>Annex I  :</a:t>
            </a:r>
            <a:r>
              <a:rPr lang="en-US" altLang="zh-CN" sz="1600" b="1" dirty="0">
                <a:solidFill>
                  <a:srgbClr val="003F7E"/>
                </a:solidFill>
                <a:latin typeface="Verdana" panose="020B0604030504040204"/>
              </a:rPr>
              <a:t>Example of economic evaluation of the mitigation for voltage sag</a:t>
            </a:r>
          </a:p>
          <a:p>
            <a:pPr defTabSz="1244600">
              <a:lnSpc>
                <a:spcPct val="90000"/>
              </a:lnSpc>
              <a:spcAft>
                <a:spcPct val="35000"/>
              </a:spcAft>
            </a:pPr>
            <a:r>
              <a:rPr lang="en-US" altLang="en-US" sz="1600" b="1" dirty="0">
                <a:solidFill>
                  <a:srgbClr val="003F7E"/>
                </a:solidFill>
                <a:latin typeface="Verdana" panose="020B0604030504040204"/>
              </a:rPr>
              <a:t>Annex J  :Bibliography</a:t>
            </a:r>
          </a:p>
          <a:p>
            <a:pPr marL="0" marR="0" lvl="0" indent="0" defTabSz="1244600" rtl="0" eaLnBrk="1" fontAlgn="base" latinLnBrk="0" hangingPunct="1">
              <a:lnSpc>
                <a:spcPct val="90000"/>
              </a:lnSpc>
              <a:spcBef>
                <a:spcPct val="0"/>
              </a:spcBef>
              <a:spcAft>
                <a:spcPct val="35000"/>
              </a:spcAft>
              <a:buClrTx/>
              <a:buSzTx/>
              <a:buFontTx/>
              <a:buNone/>
              <a:defRPr/>
            </a:pPr>
            <a:endParaRPr kumimoji="0" lang="en-US" altLang="en-US" sz="1600" b="1" i="0" u="none" strike="noStrike" kern="1200" cap="none" spc="0" normalizeH="0" baseline="0" noProof="0" dirty="0">
              <a:ln>
                <a:noFill/>
              </a:ln>
              <a:solidFill>
                <a:srgbClr val="003F7E"/>
              </a:solidFill>
              <a:effectLst/>
              <a:uLnTx/>
              <a:uFillTx/>
              <a:latin typeface="Verdana" panose="020B0604030504040204"/>
              <a:ea typeface="微软雅黑" panose="020B0503020204020204" pitchFamily="34"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0675"/>
            <a:ext cx="11416665" cy="1143000"/>
          </a:xfrm>
        </p:spPr>
        <p:txBody>
          <a:bodyPr/>
          <a:lstStyle/>
          <a:p>
            <a:r>
              <a:rPr lang="en-US" altLang="zh-CN">
                <a:sym typeface="+mn-ea"/>
              </a:rPr>
              <a:t>Introduction of main revision of P2938 draft </a:t>
            </a:r>
            <a:r>
              <a:rPr lang="en-US" altLang="zh-CN">
                <a:solidFill>
                  <a:srgbClr val="FF0000"/>
                </a:solidFill>
                <a:sym typeface="+mn-ea"/>
              </a:rPr>
              <a:t>2.5</a:t>
            </a:r>
            <a:br>
              <a:rPr lang="en-US" altLang="zh-CN"/>
            </a:br>
            <a:endParaRPr lang="en-US" dirty="0">
              <a:ea typeface="MS PGothic" panose="020B0600070205080204" charset="-128"/>
              <a:cs typeface="Times New Roman" panose="02020603050405020304" pitchFamily="18" charset="0"/>
            </a:endParaRPr>
          </a:p>
        </p:txBody>
      </p:sp>
      <p:sp>
        <p:nvSpPr>
          <p:cNvPr id="14" name="文本框 13"/>
          <p:cNvSpPr txBox="1"/>
          <p:nvPr/>
        </p:nvSpPr>
        <p:spPr>
          <a:xfrm>
            <a:off x="428625" y="1002010"/>
            <a:ext cx="8464778" cy="461665"/>
          </a:xfrm>
          <a:prstGeom prst="rect">
            <a:avLst/>
          </a:prstGeom>
          <a:noFill/>
        </p:spPr>
        <p:txBody>
          <a:bodyPr wrap="square">
            <a:spAutoFit/>
          </a:bodyPr>
          <a:lstStyle/>
          <a:p>
            <a:pPr lvl="2">
              <a:buSzPct val="150000"/>
            </a:pPr>
            <a:r>
              <a:rPr lang="en-US" altLang="zh-CN" sz="2400" dirty="0"/>
              <a:t>Introduced by Ying Wang from Sichuan University</a:t>
            </a:r>
          </a:p>
        </p:txBody>
      </p:sp>
      <p:pic>
        <p:nvPicPr>
          <p:cNvPr id="3" name="图片 2"/>
          <p:cNvPicPr>
            <a:picLocks noChangeAspect="1"/>
          </p:cNvPicPr>
          <p:nvPr>
            <p:custDataLst>
              <p:tags r:id="rId1"/>
            </p:custDataLst>
          </p:nvPr>
        </p:nvPicPr>
        <p:blipFill>
          <a:blip r:embed="rId4"/>
          <a:srcRect t="6595"/>
          <a:stretch>
            <a:fillRect/>
          </a:stretch>
        </p:blipFill>
        <p:spPr>
          <a:xfrm>
            <a:off x="1407138" y="1459865"/>
            <a:ext cx="4326255" cy="5020310"/>
          </a:xfrm>
          <a:prstGeom prst="rect">
            <a:avLst/>
          </a:prstGeom>
        </p:spPr>
      </p:pic>
      <p:pic>
        <p:nvPicPr>
          <p:cNvPr id="6" name="图片 5">
            <a:extLst>
              <a:ext uri="{FF2B5EF4-FFF2-40B4-BE49-F238E27FC236}">
                <a16:creationId xmlns:a16="http://schemas.microsoft.com/office/drawing/2014/main" id="{C348E43F-9855-4D91-85F0-B53A61EA86ED}"/>
              </a:ext>
            </a:extLst>
          </p:cNvPr>
          <p:cNvPicPr>
            <a:picLocks noChangeAspect="1"/>
          </p:cNvPicPr>
          <p:nvPr/>
        </p:nvPicPr>
        <p:blipFill>
          <a:blip r:embed="rId5"/>
          <a:stretch>
            <a:fillRect/>
          </a:stretch>
        </p:blipFill>
        <p:spPr>
          <a:xfrm>
            <a:off x="5826526" y="1579980"/>
            <a:ext cx="4326255" cy="4900195"/>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0675"/>
            <a:ext cx="11416665" cy="1143000"/>
          </a:xfrm>
        </p:spPr>
        <p:txBody>
          <a:bodyPr/>
          <a:lstStyle/>
          <a:p>
            <a:r>
              <a:rPr lang="en-US" altLang="zh-CN" dirty="0">
                <a:sym typeface="+mn-ea"/>
              </a:rPr>
              <a:t>Introduction of main revision of P2938 draft </a:t>
            </a:r>
            <a:r>
              <a:rPr lang="en-US" altLang="zh-CN" dirty="0">
                <a:solidFill>
                  <a:srgbClr val="FF0000"/>
                </a:solidFill>
                <a:sym typeface="+mn-ea"/>
              </a:rPr>
              <a:t>2.5</a:t>
            </a:r>
            <a:br>
              <a:rPr lang="en-US" altLang="zh-CN" dirty="0"/>
            </a:br>
            <a:endParaRPr lang="en-US" dirty="0">
              <a:ea typeface="MS PGothic" panose="020B0600070205080204" charset="-128"/>
              <a:cs typeface="Times New Roman" panose="02020603050405020304" pitchFamily="18" charset="0"/>
            </a:endParaRPr>
          </a:p>
        </p:txBody>
      </p:sp>
      <p:sp>
        <p:nvSpPr>
          <p:cNvPr id="3" name="灯片编号占位符 2"/>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5B1E9C8-DB28-4CE8-909B-C1EAE1CB45AD}" type="slidenum">
              <a:rPr kumimoji="0" lang="en-US" sz="10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charset="-128"/>
                <a:cs typeface="+mn-cs"/>
              </a:rPr>
              <a:t>24</a:t>
            </a:fld>
            <a:endParaRPr kumimoji="0" lang="en-US" sz="10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charset="-128"/>
              <a:cs typeface="+mn-cs"/>
            </a:endParaRPr>
          </a:p>
        </p:txBody>
      </p:sp>
      <p:sp>
        <p:nvSpPr>
          <p:cNvPr id="9" name="文本框 8"/>
          <p:cNvSpPr txBox="1"/>
          <p:nvPr/>
        </p:nvSpPr>
        <p:spPr>
          <a:xfrm>
            <a:off x="428625" y="932508"/>
            <a:ext cx="7239000" cy="523220"/>
          </a:xfrm>
          <a:prstGeom prst="rect">
            <a:avLst/>
          </a:prstGeom>
          <a:noFill/>
        </p:spPr>
        <p:txBody>
          <a:bodyPr wrap="square">
            <a:spAutoFit/>
          </a:bodyPr>
          <a:lstStyle/>
          <a:p>
            <a:pPr lvl="0">
              <a:defRPr/>
            </a:pPr>
            <a:r>
              <a:rPr kumimoji="0" lang="en-US" altLang="zh-CN" sz="2800" b="1" i="0" u="none" strike="noStrike" kern="0" cap="none" spc="0" normalizeH="0" baseline="0" noProof="0" dirty="0">
                <a:ln>
                  <a:noFill/>
                </a:ln>
                <a:solidFill>
                  <a:prstClr val="black"/>
                </a:solidFill>
                <a:effectLst/>
                <a:uLnTx/>
                <a:uFillTx/>
                <a:latin typeface="Verdana" panose="020B0604030504040204"/>
                <a:ea typeface="MS PGothic" panose="020B0600070205080204" charset="-128"/>
              </a:rPr>
              <a:t>1. </a:t>
            </a:r>
            <a:r>
              <a:rPr lang="en-US" altLang="zh-CN" sz="2800" b="1" kern="0" dirty="0">
                <a:solidFill>
                  <a:prstClr val="black"/>
                </a:solidFill>
                <a:latin typeface="Verdana" panose="020B0604030504040204"/>
              </a:rPr>
              <a:t>The revision of titles.</a:t>
            </a:r>
            <a:endParaRPr kumimoji="0" lang="zh-CN" altLang="en-US" sz="2800" b="1" i="0" u="none" strike="noStrike" kern="0" cap="none" spc="0" normalizeH="0" baseline="0" noProof="0" dirty="0">
              <a:ln>
                <a:noFill/>
              </a:ln>
              <a:solidFill>
                <a:prstClr val="black"/>
              </a:solidFill>
              <a:effectLst/>
              <a:uLnTx/>
              <a:uFillTx/>
              <a:latin typeface="Verdana" panose="020B0604030504040204"/>
              <a:ea typeface="MS PGothic" panose="020B0600070205080204" charset="-128"/>
            </a:endParaRPr>
          </a:p>
        </p:txBody>
      </p:sp>
      <p:graphicFrame>
        <p:nvGraphicFramePr>
          <p:cNvPr id="8" name="表格 7">
            <a:extLst>
              <a:ext uri="{FF2B5EF4-FFF2-40B4-BE49-F238E27FC236}">
                <a16:creationId xmlns:a16="http://schemas.microsoft.com/office/drawing/2014/main" id="{9C8D0C51-0D6F-4903-BAB9-CCAF68573DED}"/>
              </a:ext>
            </a:extLst>
          </p:cNvPr>
          <p:cNvGraphicFramePr>
            <a:graphicFrameLocks noGrp="1"/>
          </p:cNvGraphicFramePr>
          <p:nvPr>
            <p:extLst>
              <p:ext uri="{D42A27DB-BD31-4B8C-83A1-F6EECF244321}">
                <p14:modId xmlns:p14="http://schemas.microsoft.com/office/powerpoint/2010/main" val="1730306275"/>
              </p:ext>
            </p:extLst>
          </p:nvPr>
        </p:nvGraphicFramePr>
        <p:xfrm>
          <a:off x="914400" y="1566333"/>
          <a:ext cx="10363200" cy="4876800"/>
        </p:xfrm>
        <a:graphic>
          <a:graphicData uri="http://schemas.openxmlformats.org/drawingml/2006/table">
            <a:tbl>
              <a:tblPr firstRow="1" firstCol="1" bandRow="1">
                <a:tableStyleId>{21E4AEA4-8DFA-4A89-87EB-49C32662AFE0}</a:tableStyleId>
              </a:tblPr>
              <a:tblGrid>
                <a:gridCol w="1009376">
                  <a:extLst>
                    <a:ext uri="{9D8B030D-6E8A-4147-A177-3AD203B41FA5}">
                      <a16:colId xmlns:a16="http://schemas.microsoft.com/office/drawing/2014/main" val="850012197"/>
                    </a:ext>
                  </a:extLst>
                </a:gridCol>
                <a:gridCol w="4408505">
                  <a:extLst>
                    <a:ext uri="{9D8B030D-6E8A-4147-A177-3AD203B41FA5}">
                      <a16:colId xmlns:a16="http://schemas.microsoft.com/office/drawing/2014/main" val="3789649333"/>
                    </a:ext>
                  </a:extLst>
                </a:gridCol>
                <a:gridCol w="4945319">
                  <a:extLst>
                    <a:ext uri="{9D8B030D-6E8A-4147-A177-3AD203B41FA5}">
                      <a16:colId xmlns:a16="http://schemas.microsoft.com/office/drawing/2014/main" val="3804754850"/>
                    </a:ext>
                  </a:extLst>
                </a:gridCol>
              </a:tblGrid>
              <a:tr h="513133">
                <a:tc>
                  <a:txBody>
                    <a:bodyPr/>
                    <a:lstStyle/>
                    <a:p>
                      <a:pPr algn="ctr"/>
                      <a:r>
                        <a:rPr lang="en-US" sz="1800" kern="100">
                          <a:effectLst/>
                        </a:rPr>
                        <a:t>Clause</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indent="0" algn="ctr"/>
                      <a:r>
                        <a:rPr lang="en-US" sz="1600" b="1" kern="100" dirty="0">
                          <a:effectLst/>
                          <a:latin typeface="+mn-lt"/>
                          <a:ea typeface="等线" panose="02010600030101010101" pitchFamily="2" charset="-122"/>
                          <a:cs typeface="Times New Roman" panose="02020603050405020304" pitchFamily="18" charset="0"/>
                        </a:rPr>
                        <a:t>Version 2.0</a:t>
                      </a:r>
                      <a:endParaRPr lang="zh-CN" sz="1600" b="1" kern="100" dirty="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indent="0" algn="ctr"/>
                      <a:r>
                        <a:rPr lang="en-US" altLang="zh-CN" sz="1600" b="1" kern="100" dirty="0">
                          <a:effectLst/>
                          <a:latin typeface="+mn-lt"/>
                          <a:ea typeface="等线" panose="02010600030101010101" pitchFamily="2" charset="-122"/>
                          <a:cs typeface="Times New Roman" panose="02020603050405020304" pitchFamily="18" charset="0"/>
                        </a:rPr>
                        <a:t>Version </a:t>
                      </a:r>
                      <a:r>
                        <a:rPr lang="en-US" sz="1600" b="1" kern="100" dirty="0">
                          <a:effectLst/>
                          <a:latin typeface="+mn-lt"/>
                          <a:ea typeface="等线" panose="02010600030101010101" pitchFamily="2" charset="-122"/>
                          <a:cs typeface="Times New Roman" panose="02020603050405020304" pitchFamily="18" charset="0"/>
                        </a:rPr>
                        <a:t>2.5</a:t>
                      </a:r>
                      <a:endParaRPr lang="zh-CN" sz="1600" b="1" kern="100" dirty="0">
                        <a:effectLst/>
                        <a:latin typeface="+mn-lt"/>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55502565"/>
                  </a:ext>
                </a:extLst>
              </a:tr>
              <a:tr h="1284869">
                <a:tc>
                  <a:txBody>
                    <a:bodyPr/>
                    <a:lstStyle/>
                    <a:p>
                      <a:pPr algn="ctr"/>
                      <a:r>
                        <a:rPr lang="en-US" sz="1800" kern="100">
                          <a:effectLst/>
                        </a:rPr>
                        <a:t>4</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kern="100" dirty="0">
                          <a:effectLst/>
                        </a:rPr>
                        <a:t>Principles and process of economic loss evaluation</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dirty="0">
                          <a:effectLst/>
                        </a:rPr>
                        <a:t>Principles and process of economic loss evaluation </a:t>
                      </a:r>
                      <a:r>
                        <a:rPr lang="en-US" sz="1800" kern="100" dirty="0">
                          <a:solidFill>
                            <a:srgbClr val="FF0000"/>
                          </a:solidFill>
                          <a:effectLst/>
                        </a:rPr>
                        <a:t>for voltage sag management</a:t>
                      </a:r>
                      <a:endParaRPr lang="zh-CN" sz="2400" b="1" kern="100" dirty="0">
                        <a:solidFill>
                          <a:srgbClr val="FF0000"/>
                        </a:solidFill>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66526246"/>
                  </a:ext>
                </a:extLst>
              </a:tr>
              <a:tr h="1026266">
                <a:tc>
                  <a:txBody>
                    <a:bodyPr/>
                    <a:lstStyle/>
                    <a:p>
                      <a:pPr algn="ctr"/>
                      <a:r>
                        <a:rPr lang="en-US" sz="1800" kern="100">
                          <a:effectLst/>
                        </a:rPr>
                        <a:t>6</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a:effectLst/>
                        </a:rPr>
                        <a:t>The items of costs of voltage sag management</a:t>
                      </a:r>
                      <a:endParaRPr lang="zh-CN" sz="2400" b="1" kern="100">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dirty="0">
                          <a:effectLst/>
                        </a:rPr>
                        <a:t>The items of costs for voltage sag management </a:t>
                      </a:r>
                      <a:r>
                        <a:rPr lang="en-US" sz="1800" kern="100" dirty="0">
                          <a:solidFill>
                            <a:srgbClr val="FF0000"/>
                          </a:solidFill>
                          <a:effectLst/>
                        </a:rPr>
                        <a:t>of economic loss evaluation</a:t>
                      </a:r>
                      <a:endParaRPr lang="zh-CN" sz="2400" b="1" kern="100" dirty="0">
                        <a:solidFill>
                          <a:srgbClr val="FF0000"/>
                        </a:solidFill>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5952487"/>
                  </a:ext>
                </a:extLst>
              </a:tr>
              <a:tr h="1026266">
                <a:tc>
                  <a:txBody>
                    <a:bodyPr/>
                    <a:lstStyle/>
                    <a:p>
                      <a:pPr algn="ctr"/>
                      <a:r>
                        <a:rPr lang="en-US" sz="1800" kern="100">
                          <a:effectLst/>
                        </a:rPr>
                        <a:t>7</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a:effectLst/>
                        </a:rPr>
                        <a:t>The indexes of the cost and economic loss of voltage sag management</a:t>
                      </a:r>
                      <a:endParaRPr lang="zh-CN" sz="2400" b="1" kern="100">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dirty="0">
                          <a:effectLst/>
                        </a:rPr>
                        <a:t>The indexes of the cost and economic loss </a:t>
                      </a:r>
                      <a:r>
                        <a:rPr lang="en-US" sz="1800" kern="100" dirty="0">
                          <a:solidFill>
                            <a:srgbClr val="FF0000"/>
                          </a:solidFill>
                          <a:effectLst/>
                        </a:rPr>
                        <a:t>evaluation</a:t>
                      </a:r>
                      <a:r>
                        <a:rPr lang="en-US" sz="1800" kern="100" dirty="0">
                          <a:effectLst/>
                        </a:rPr>
                        <a:t> of voltage sag management</a:t>
                      </a:r>
                      <a:endParaRPr lang="zh-CN" sz="2400" b="1" kern="100" dirty="0">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237019380"/>
                  </a:ext>
                </a:extLst>
              </a:tr>
              <a:tr h="1026266">
                <a:tc>
                  <a:txBody>
                    <a:bodyPr/>
                    <a:lstStyle/>
                    <a:p>
                      <a:pPr algn="ctr"/>
                      <a:r>
                        <a:rPr lang="en-US" sz="1800" kern="100">
                          <a:effectLst/>
                        </a:rPr>
                        <a:t>8</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a:effectLst/>
                        </a:rPr>
                        <a:t>Cost-investment evaluation methods for voltage sag management</a:t>
                      </a:r>
                      <a:endParaRPr lang="zh-CN" sz="2400" b="1" kern="100">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tc>
                  <a:txBody>
                    <a:bodyPr/>
                    <a:lstStyle/>
                    <a:p>
                      <a:pPr algn="ctr">
                        <a:spcBef>
                          <a:spcPts val="1800"/>
                        </a:spcBef>
                        <a:spcAft>
                          <a:spcPts val="1200"/>
                        </a:spcAft>
                      </a:pPr>
                      <a:r>
                        <a:rPr lang="en-US" sz="1800" kern="100" dirty="0">
                          <a:solidFill>
                            <a:srgbClr val="FF0000"/>
                          </a:solidFill>
                          <a:effectLst/>
                        </a:rPr>
                        <a:t>Economy of </a:t>
                      </a:r>
                      <a:r>
                        <a:rPr lang="en-US" sz="1800" kern="100" dirty="0">
                          <a:effectLst/>
                        </a:rPr>
                        <a:t>cost-investment evaluation methods for voltage sag management</a:t>
                      </a:r>
                      <a:endParaRPr lang="zh-CN" sz="2400" b="1" kern="100" dirty="0">
                        <a:effectLst/>
                        <a:latin typeface="Arial" panose="020B0604020202020204" pitchFamily="34" charset="0"/>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812925470"/>
                  </a:ext>
                </a:extLst>
              </a:tr>
            </a:tbl>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0675"/>
            <a:ext cx="11416665" cy="1143000"/>
          </a:xfrm>
        </p:spPr>
        <p:txBody>
          <a:bodyPr/>
          <a:lstStyle/>
          <a:p>
            <a:r>
              <a:rPr lang="en-US" altLang="zh-CN" dirty="0">
                <a:sym typeface="+mn-ea"/>
              </a:rPr>
              <a:t>Introduction of main revision of P2938 draft </a:t>
            </a:r>
            <a:r>
              <a:rPr lang="en-US" altLang="zh-CN" dirty="0">
                <a:solidFill>
                  <a:srgbClr val="FF0000"/>
                </a:solidFill>
                <a:sym typeface="+mn-ea"/>
              </a:rPr>
              <a:t>2.5</a:t>
            </a:r>
            <a:br>
              <a:rPr lang="en-US" altLang="zh-CN" dirty="0"/>
            </a:br>
            <a:endParaRPr lang="en-US" dirty="0">
              <a:ea typeface="MS PGothic" panose="020B0600070205080204" charset="-128"/>
              <a:cs typeface="Times New Roman" panose="02020603050405020304" pitchFamily="18" charset="0"/>
            </a:endParaRPr>
          </a:p>
        </p:txBody>
      </p:sp>
      <p:sp>
        <p:nvSpPr>
          <p:cNvPr id="3" name="灯片编号占位符 2"/>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5B1E9C8-DB28-4CE8-909B-C1EAE1CB45AD}" type="slidenum">
              <a:rPr kumimoji="0" lang="en-US" sz="10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charset="-128"/>
                <a:cs typeface="+mn-cs"/>
              </a:rPr>
              <a:t>25</a:t>
            </a:fld>
            <a:endParaRPr kumimoji="0" lang="en-US" sz="10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charset="-128"/>
              <a:cs typeface="+mn-cs"/>
            </a:endParaRPr>
          </a:p>
        </p:txBody>
      </p:sp>
      <p:sp>
        <p:nvSpPr>
          <p:cNvPr id="9" name="文本框 8"/>
          <p:cNvSpPr txBox="1"/>
          <p:nvPr/>
        </p:nvSpPr>
        <p:spPr>
          <a:xfrm>
            <a:off x="428625" y="932508"/>
            <a:ext cx="7239000" cy="523220"/>
          </a:xfrm>
          <a:prstGeom prst="rect">
            <a:avLst/>
          </a:prstGeom>
          <a:noFill/>
        </p:spPr>
        <p:txBody>
          <a:bodyPr wrap="square">
            <a:spAutoFit/>
          </a:bodyPr>
          <a:lstStyle/>
          <a:p>
            <a:pPr lvl="0">
              <a:defRPr/>
            </a:pPr>
            <a:r>
              <a:rPr kumimoji="0" lang="en-US" altLang="zh-CN" sz="2800" b="1" i="0" u="none" strike="noStrike" kern="0" cap="none" spc="0" normalizeH="0" baseline="0" noProof="0" dirty="0">
                <a:ln>
                  <a:noFill/>
                </a:ln>
                <a:solidFill>
                  <a:prstClr val="black"/>
                </a:solidFill>
                <a:effectLst/>
                <a:uLnTx/>
                <a:uFillTx/>
                <a:latin typeface="Verdana" panose="020B0604030504040204"/>
                <a:ea typeface="MS PGothic" panose="020B0600070205080204" charset="-128"/>
              </a:rPr>
              <a:t>2. </a:t>
            </a:r>
            <a:r>
              <a:rPr lang="en-US" altLang="zh-CN" sz="2800" b="1" kern="0" dirty="0">
                <a:solidFill>
                  <a:prstClr val="black"/>
                </a:solidFill>
                <a:latin typeface="Verdana" panose="020B0604030504040204"/>
              </a:rPr>
              <a:t>Newly added items.</a:t>
            </a:r>
            <a:endParaRPr kumimoji="0" lang="zh-CN" altLang="en-US" sz="2800" b="1" i="0" u="none" strike="noStrike" kern="0" cap="none" spc="0" normalizeH="0" baseline="0" noProof="0" dirty="0">
              <a:ln>
                <a:noFill/>
              </a:ln>
              <a:solidFill>
                <a:prstClr val="black"/>
              </a:solidFill>
              <a:effectLst/>
              <a:uLnTx/>
              <a:uFillTx/>
              <a:latin typeface="Verdana" panose="020B0604030504040204"/>
              <a:ea typeface="MS PGothic" panose="020B0600070205080204" charset="-128"/>
            </a:endParaRPr>
          </a:p>
        </p:txBody>
      </p:sp>
      <p:graphicFrame>
        <p:nvGraphicFramePr>
          <p:cNvPr id="8" name="表格 7">
            <a:extLst>
              <a:ext uri="{FF2B5EF4-FFF2-40B4-BE49-F238E27FC236}">
                <a16:creationId xmlns:a16="http://schemas.microsoft.com/office/drawing/2014/main" id="{9C8D0C51-0D6F-4903-BAB9-CCAF68573DED}"/>
              </a:ext>
            </a:extLst>
          </p:cNvPr>
          <p:cNvGraphicFramePr>
            <a:graphicFrameLocks noGrp="1"/>
          </p:cNvGraphicFramePr>
          <p:nvPr>
            <p:extLst>
              <p:ext uri="{D42A27DB-BD31-4B8C-83A1-F6EECF244321}">
                <p14:modId xmlns:p14="http://schemas.microsoft.com/office/powerpoint/2010/main" val="4003679000"/>
              </p:ext>
            </p:extLst>
          </p:nvPr>
        </p:nvGraphicFramePr>
        <p:xfrm>
          <a:off x="914400" y="1566332"/>
          <a:ext cx="10363200" cy="4673601"/>
        </p:xfrm>
        <a:graphic>
          <a:graphicData uri="http://schemas.openxmlformats.org/drawingml/2006/table">
            <a:tbl>
              <a:tblPr firstRow="1" firstCol="1" bandRow="1">
                <a:tableStyleId>{21E4AEA4-8DFA-4A89-87EB-49C32662AFE0}</a:tableStyleId>
              </a:tblPr>
              <a:tblGrid>
                <a:gridCol w="1009376">
                  <a:extLst>
                    <a:ext uri="{9D8B030D-6E8A-4147-A177-3AD203B41FA5}">
                      <a16:colId xmlns:a16="http://schemas.microsoft.com/office/drawing/2014/main" val="850012197"/>
                    </a:ext>
                  </a:extLst>
                </a:gridCol>
                <a:gridCol w="3266291">
                  <a:extLst>
                    <a:ext uri="{9D8B030D-6E8A-4147-A177-3AD203B41FA5}">
                      <a16:colId xmlns:a16="http://schemas.microsoft.com/office/drawing/2014/main" val="3789649333"/>
                    </a:ext>
                  </a:extLst>
                </a:gridCol>
                <a:gridCol w="6087533">
                  <a:extLst>
                    <a:ext uri="{9D8B030D-6E8A-4147-A177-3AD203B41FA5}">
                      <a16:colId xmlns:a16="http://schemas.microsoft.com/office/drawing/2014/main" val="3804754850"/>
                    </a:ext>
                  </a:extLst>
                </a:gridCol>
              </a:tblGrid>
              <a:tr h="936941">
                <a:tc>
                  <a:txBody>
                    <a:bodyPr/>
                    <a:lstStyle/>
                    <a:p>
                      <a:pPr algn="ctr"/>
                      <a:r>
                        <a:rPr lang="en-US" sz="1800" b="1" kern="100">
                          <a:effectLst/>
                          <a:latin typeface="+mn-lt"/>
                          <a:ea typeface="等线" panose="02010600030101010101" pitchFamily="2" charset="-122"/>
                          <a:cs typeface="Times New Roman" panose="02020603050405020304" pitchFamily="18" charset="0"/>
                        </a:rPr>
                        <a:t>Clause</a:t>
                      </a:r>
                      <a:endParaRPr lang="zh-CN" sz="1800" kern="10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b="1" kern="100">
                          <a:effectLst/>
                          <a:latin typeface="+mn-lt"/>
                          <a:ea typeface="等线" panose="02010600030101010101" pitchFamily="2" charset="-122"/>
                          <a:cs typeface="Times New Roman" panose="02020603050405020304" pitchFamily="18" charset="0"/>
                        </a:rPr>
                        <a:t>Name of new item</a:t>
                      </a:r>
                      <a:endParaRPr lang="zh-CN" sz="1800" kern="10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algn="ctr"/>
                      <a:r>
                        <a:rPr lang="en-US" sz="1800" b="1" kern="100">
                          <a:effectLst/>
                          <a:latin typeface="+mn-lt"/>
                          <a:ea typeface="等线" panose="02010600030101010101" pitchFamily="2" charset="-122"/>
                          <a:cs typeface="Times New Roman" panose="02020603050405020304" pitchFamily="18" charset="0"/>
                        </a:rPr>
                        <a:t>Interpretation</a:t>
                      </a:r>
                      <a:endParaRPr lang="zh-CN" sz="1800" kern="100">
                        <a:effectLst/>
                        <a:latin typeface="+mn-lt"/>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955502565"/>
                  </a:ext>
                </a:extLst>
              </a:tr>
              <a:tr h="1862776">
                <a:tc>
                  <a:txBody>
                    <a:bodyPr/>
                    <a:lstStyle/>
                    <a:p>
                      <a:pPr algn="ctr"/>
                      <a:r>
                        <a:rPr lang="en-US" sz="1800" kern="100" dirty="0">
                          <a:effectLst/>
                          <a:latin typeface="+mn-lt"/>
                          <a:ea typeface="等线" panose="02010600030101010101" pitchFamily="2" charset="-122"/>
                          <a:cs typeface="Times New Roman" panose="02020603050405020304" pitchFamily="18" charset="0"/>
                        </a:rPr>
                        <a:t>6.2.3</a:t>
                      </a:r>
                      <a:endParaRPr lang="zh-CN" sz="1800" kern="100" dirty="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marL="800100" indent="0">
                        <a:spcBef>
                          <a:spcPts val="1200"/>
                        </a:spcBef>
                        <a:spcAft>
                          <a:spcPts val="1200"/>
                        </a:spcAft>
                        <a:tabLst>
                          <a:tab pos="228600" algn="l"/>
                          <a:tab pos="266700" algn="l"/>
                        </a:tabLst>
                      </a:pPr>
                      <a:r>
                        <a:rPr lang="en-US" sz="1800" b="0" kern="100" dirty="0">
                          <a:effectLst/>
                          <a:latin typeface="+mn-lt"/>
                          <a:ea typeface="等线" panose="02010600030101010101" pitchFamily="2" charset="-122"/>
                          <a:cs typeface="Times New Roman" panose="02020603050405020304" pitchFamily="18" charset="0"/>
                        </a:rPr>
                        <a:t>Cost of monitoring data analysis and advanced applications (</a:t>
                      </a:r>
                      <a:r>
                        <a:rPr lang="en-US" sz="1800" b="1" i="1" kern="100" dirty="0" err="1">
                          <a:effectLst/>
                          <a:latin typeface="+mn-lt"/>
                          <a:ea typeface="等线" panose="02010600030101010101" pitchFamily="2" charset="-122"/>
                          <a:cs typeface="Times New Roman" panose="02020603050405020304" pitchFamily="18" charset="0"/>
                        </a:rPr>
                        <a:t>C</a:t>
                      </a:r>
                      <a:r>
                        <a:rPr lang="en-US" sz="1800" b="1" kern="100" baseline="-25000" dirty="0" err="1">
                          <a:effectLst/>
                          <a:latin typeface="+mn-lt"/>
                          <a:ea typeface="等线" panose="02010600030101010101" pitchFamily="2" charset="-122"/>
                          <a:cs typeface="Times New Roman" panose="02020603050405020304" pitchFamily="18" charset="0"/>
                        </a:rPr>
                        <a:t>dmo</a:t>
                      </a:r>
                      <a:r>
                        <a:rPr lang="en-US" sz="1800" b="0" kern="100" dirty="0">
                          <a:effectLst/>
                          <a:latin typeface="+mn-lt"/>
                          <a:ea typeface="等线" panose="02010600030101010101" pitchFamily="2" charset="-122"/>
                          <a:cs typeface="Times New Roman" panose="02020603050405020304" pitchFamily="18" charset="0"/>
                        </a:rPr>
                        <a:t>)</a:t>
                      </a:r>
                      <a:endParaRPr lang="zh-CN" sz="1600" b="1" kern="100" dirty="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indent="0" algn="ctr">
                        <a:spcBef>
                          <a:spcPts val="1800"/>
                        </a:spcBef>
                        <a:spcAft>
                          <a:spcPts val="1200"/>
                        </a:spcAft>
                      </a:pPr>
                      <a:r>
                        <a:rPr lang="en-US" sz="1800" b="0" kern="100">
                          <a:effectLst/>
                          <a:latin typeface="+mn-lt"/>
                          <a:ea typeface="等线" panose="02010600030101010101" pitchFamily="2" charset="-122"/>
                          <a:cs typeface="Times New Roman" panose="02020603050405020304" pitchFamily="18" charset="0"/>
                        </a:rPr>
                        <a:t>C</a:t>
                      </a:r>
                      <a:r>
                        <a:rPr lang="en-US" sz="1800" b="0" kern="100" baseline="-25000">
                          <a:effectLst/>
                          <a:latin typeface="+mn-lt"/>
                          <a:ea typeface="等线" panose="02010600030101010101" pitchFamily="2" charset="-122"/>
                          <a:cs typeface="Times New Roman" panose="02020603050405020304" pitchFamily="18" charset="0"/>
                        </a:rPr>
                        <a:t>dmo </a:t>
                      </a:r>
                      <a:r>
                        <a:rPr lang="en-US" sz="1800" b="0" kern="100">
                          <a:effectLst/>
                          <a:latin typeface="+mn-lt"/>
                          <a:ea typeface="等线" panose="02010600030101010101" pitchFamily="2" charset="-122"/>
                          <a:cs typeface="Times New Roman" panose="02020603050405020304" pitchFamily="18" charset="0"/>
                        </a:rPr>
                        <a:t>is the cost of monitoring software, including the cost of data research, data docking, software development, etc</a:t>
                      </a:r>
                      <a:endParaRPr lang="zh-CN" sz="2400" b="1" kern="100">
                        <a:effectLst/>
                        <a:latin typeface="+mn-lt"/>
                        <a:ea typeface="等线"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566526246"/>
                  </a:ext>
                </a:extLst>
              </a:tr>
              <a:tr h="1873884">
                <a:tc>
                  <a:txBody>
                    <a:bodyPr/>
                    <a:lstStyle/>
                    <a:p>
                      <a:pPr algn="ctr"/>
                      <a:r>
                        <a:rPr lang="en-US" sz="1800" kern="100">
                          <a:effectLst/>
                          <a:latin typeface="+mn-lt"/>
                          <a:ea typeface="等线" panose="02010600030101010101" pitchFamily="2" charset="-122"/>
                          <a:cs typeface="Times New Roman" panose="02020603050405020304" pitchFamily="18" charset="0"/>
                        </a:rPr>
                        <a:t>6.3.5</a:t>
                      </a:r>
                      <a:endParaRPr lang="zh-CN" sz="1800" kern="10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marL="800100" indent="0">
                        <a:spcBef>
                          <a:spcPts val="1200"/>
                        </a:spcBef>
                        <a:spcAft>
                          <a:spcPts val="1200"/>
                        </a:spcAft>
                        <a:tabLst>
                          <a:tab pos="228600" algn="l"/>
                          <a:tab pos="266700" algn="l"/>
                        </a:tabLst>
                      </a:pPr>
                      <a:r>
                        <a:rPr lang="en-US" sz="1800" b="0" kern="100" dirty="0">
                          <a:effectLst/>
                          <a:latin typeface="+mn-lt"/>
                          <a:ea typeface="等线" panose="02010600030101010101" pitchFamily="2" charset="-122"/>
                          <a:cs typeface="Times New Roman" panose="02020603050405020304" pitchFamily="18" charset="0"/>
                        </a:rPr>
                        <a:t>Profit from peak load shifting of mitigation equipment (</a:t>
                      </a:r>
                      <a:r>
                        <a:rPr lang="en-US" sz="1800" b="1" i="1" kern="100" dirty="0" err="1">
                          <a:effectLst/>
                          <a:latin typeface="+mn-lt"/>
                          <a:ea typeface="等线" panose="02010600030101010101" pitchFamily="2" charset="-122"/>
                          <a:cs typeface="Times New Roman" panose="02020603050405020304" pitchFamily="18" charset="0"/>
                        </a:rPr>
                        <a:t>I</a:t>
                      </a:r>
                      <a:r>
                        <a:rPr lang="en-US" sz="1800" b="1" kern="100" baseline="-25000" dirty="0" err="1">
                          <a:effectLst/>
                          <a:latin typeface="+mn-lt"/>
                          <a:ea typeface="等线" panose="02010600030101010101" pitchFamily="2" charset="-122"/>
                          <a:cs typeface="Times New Roman" panose="02020603050405020304" pitchFamily="18" charset="0"/>
                        </a:rPr>
                        <a:t>pmi</a:t>
                      </a:r>
                      <a:r>
                        <a:rPr lang="en-US" sz="1800" b="0" kern="100" dirty="0">
                          <a:effectLst/>
                          <a:latin typeface="+mn-lt"/>
                          <a:ea typeface="等线" panose="02010600030101010101" pitchFamily="2" charset="-122"/>
                          <a:cs typeface="Times New Roman" panose="02020603050405020304" pitchFamily="18" charset="0"/>
                        </a:rPr>
                        <a:t>)</a:t>
                      </a:r>
                      <a:endParaRPr lang="zh-CN" sz="1600" b="1" kern="100" dirty="0">
                        <a:effectLst/>
                        <a:latin typeface="+mn-lt"/>
                        <a:ea typeface="等线" panose="02010600030101010101" pitchFamily="2" charset="-122"/>
                        <a:cs typeface="Times New Roman" panose="02020603050405020304" pitchFamily="18" charset="0"/>
                      </a:endParaRPr>
                    </a:p>
                  </a:txBody>
                  <a:tcPr marL="68580" marR="68580" marT="0" marB="0" anchor="ctr"/>
                </a:tc>
                <a:tc>
                  <a:txBody>
                    <a:bodyPr/>
                    <a:lstStyle/>
                    <a:p>
                      <a:pPr indent="0" algn="just">
                        <a:spcAft>
                          <a:spcPts val="1200"/>
                        </a:spcAft>
                      </a:pPr>
                      <a:r>
                        <a:rPr lang="en-US" sz="1800" kern="100" dirty="0">
                          <a:effectLst/>
                          <a:latin typeface="+mn-lt"/>
                          <a:ea typeface="等线" panose="02010600030101010101" pitchFamily="2" charset="-122"/>
                        </a:rPr>
                        <a:t>The mitigation equipment with energy storage device can be used not only for voltage sag management, but also for peak load shifting of electric energy to obtain the profit of electricity price difference. The profit can reduce the total cost of voltage sag mitigation project. </a:t>
                      </a:r>
                      <a:endParaRPr lang="zh-CN" sz="1600" kern="100" dirty="0">
                        <a:effectLst/>
                        <a:latin typeface="+mn-lt"/>
                        <a:ea typeface="等线" panose="02010600030101010101" pitchFamily="2" charset="-122"/>
                      </a:endParaRPr>
                    </a:p>
                  </a:txBody>
                  <a:tcPr marL="68580" marR="68580" marT="0" marB="0" anchor="ctr"/>
                </a:tc>
                <a:extLst>
                  <a:ext uri="{0D108BD9-81ED-4DB2-BD59-A6C34878D82A}">
                    <a16:rowId xmlns:a16="http://schemas.microsoft.com/office/drawing/2014/main" val="155952487"/>
                  </a:ext>
                </a:extLst>
              </a:tr>
            </a:tbl>
          </a:graphicData>
        </a:graphic>
      </p:graphicFrame>
    </p:spTree>
    <p:extLst>
      <p:ext uri="{BB962C8B-B14F-4D97-AF65-F5344CB8AC3E}">
        <p14:creationId xmlns:p14="http://schemas.microsoft.com/office/powerpoint/2010/main" val="362311295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0675"/>
            <a:ext cx="11416665" cy="1143000"/>
          </a:xfrm>
        </p:spPr>
        <p:txBody>
          <a:bodyPr/>
          <a:lstStyle/>
          <a:p>
            <a:r>
              <a:rPr lang="en-US" altLang="zh-CN" dirty="0">
                <a:sym typeface="+mn-ea"/>
              </a:rPr>
              <a:t>Introduction of main revision of P2938 draft</a:t>
            </a:r>
            <a:r>
              <a:rPr lang="en-US" altLang="zh-CN" dirty="0">
                <a:solidFill>
                  <a:srgbClr val="FF0000"/>
                </a:solidFill>
                <a:sym typeface="+mn-ea"/>
              </a:rPr>
              <a:t> 2.5</a:t>
            </a:r>
            <a:br>
              <a:rPr lang="en-US" altLang="zh-CN" dirty="0"/>
            </a:br>
            <a:endParaRPr lang="en-US" dirty="0">
              <a:ea typeface="MS PGothic" panose="020B0600070205080204" charset="-128"/>
              <a:cs typeface="Times New Roman" panose="02020603050405020304" pitchFamily="18" charset="0"/>
            </a:endParaRPr>
          </a:p>
        </p:txBody>
      </p:sp>
      <p:sp>
        <p:nvSpPr>
          <p:cNvPr id="5" name="文本框 4"/>
          <p:cNvSpPr txBox="1"/>
          <p:nvPr/>
        </p:nvSpPr>
        <p:spPr>
          <a:xfrm>
            <a:off x="428627" y="975572"/>
            <a:ext cx="3559174" cy="2462213"/>
          </a:xfrm>
          <a:prstGeom prst="rect">
            <a:avLst/>
          </a:prstGeom>
          <a:noFill/>
        </p:spPr>
        <p:txBody>
          <a:bodyPr wrap="square" rtlCol="0" anchor="t">
            <a:spAutoFit/>
          </a:bodyPr>
          <a:lstStyle/>
          <a:p>
            <a:pPr marL="0" marR="0" lvl="0" indent="0" algn="just" defTabSz="914400" rtl="0" eaLnBrk="1" fontAlgn="base" latinLnBrk="0" hangingPunct="1">
              <a:lnSpc>
                <a:spcPct val="100000"/>
              </a:lnSpc>
              <a:spcBef>
                <a:spcPct val="0"/>
              </a:spcBef>
              <a:spcAft>
                <a:spcPct val="0"/>
              </a:spcAft>
              <a:buClrTx/>
              <a:buSzTx/>
              <a:buFontTx/>
              <a:buNone/>
              <a:defRPr/>
            </a:pPr>
            <a:r>
              <a:rPr kumimoji="0" lang="en-US" sz="2200" b="1" i="0" u="none" strike="noStrike" kern="0" cap="none" spc="0" normalizeH="0" baseline="0" noProof="0" dirty="0">
                <a:ln>
                  <a:noFill/>
                </a:ln>
                <a:solidFill>
                  <a:prstClr val="black"/>
                </a:solidFill>
                <a:effectLst/>
                <a:uLnTx/>
                <a:uFillTx/>
                <a:latin typeface="+mn-lt"/>
                <a:ea typeface="MS PGothic" panose="020B0600070205080204" charset="-128"/>
              </a:rPr>
              <a:t>3. </a:t>
            </a:r>
            <a:r>
              <a:rPr lang="en-US" altLang="zh-CN" sz="2200" b="1" dirty="0">
                <a:effectLst/>
                <a:latin typeface="+mn-lt"/>
                <a:ea typeface="等线" panose="02010600030101010101" pitchFamily="2" charset="-122"/>
              </a:rPr>
              <a:t>Clause 5. </a:t>
            </a:r>
            <a:r>
              <a:rPr lang="en-US" altLang="zh-CN" sz="2200" dirty="0">
                <a:effectLst/>
                <a:latin typeface="+mn-lt"/>
                <a:ea typeface="等线" panose="02010600030101010101" pitchFamily="2" charset="-122"/>
              </a:rPr>
              <a:t>The SIC code of some industries in Table 1 is revised.</a:t>
            </a:r>
            <a:r>
              <a:rPr lang="en-US" altLang="zh-CN" sz="2200" dirty="0">
                <a:effectLst/>
                <a:latin typeface="+mn-lt"/>
                <a:cs typeface="Times New Roman" panose="02020603050405020304" pitchFamily="18" charset="0"/>
              </a:rPr>
              <a:t> </a:t>
            </a:r>
            <a:r>
              <a:rPr lang="en-US" altLang="zh-CN" sz="2200" dirty="0">
                <a:effectLst/>
                <a:latin typeface="+mn-lt"/>
                <a:ea typeface="等线" panose="02010600030101010101" pitchFamily="2" charset="-122"/>
              </a:rPr>
              <a:t>Now the SIC code corresponding to sensitive industries is more accurate.</a:t>
            </a:r>
            <a:r>
              <a:rPr kumimoji="0" lang="en-US" altLang="zh-CN" sz="2200" b="0" i="0" u="none" strike="noStrike" kern="1200" cap="none" spc="0" normalizeH="0" baseline="0" noProof="0" dirty="0">
                <a:ln>
                  <a:noFill/>
                </a:ln>
                <a:solidFill>
                  <a:prstClr val="black"/>
                </a:solidFill>
                <a:effectLst/>
                <a:uLnTx/>
                <a:uFillTx/>
                <a:latin typeface="+mn-lt"/>
                <a:ea typeface="MS PGothic" panose="020B0600070205080204" charset="-128"/>
              </a:rPr>
              <a:t>    </a:t>
            </a:r>
            <a:endParaRPr kumimoji="0" lang="en-US" sz="2200" b="0" i="0" u="none" strike="noStrike" kern="1200" cap="none" spc="0" normalizeH="0" baseline="0" noProof="0" dirty="0">
              <a:ln>
                <a:noFill/>
              </a:ln>
              <a:solidFill>
                <a:prstClr val="black"/>
              </a:solidFill>
              <a:effectLst/>
              <a:uLnTx/>
              <a:uFillTx/>
              <a:latin typeface="+mn-lt"/>
              <a:ea typeface="MS PGothic" panose="020B0600070205080204" charset="-128"/>
            </a:endParaRPr>
          </a:p>
        </p:txBody>
      </p:sp>
      <p:sp>
        <p:nvSpPr>
          <p:cNvPr id="6" name="文本框 5">
            <a:extLst>
              <a:ext uri="{FF2B5EF4-FFF2-40B4-BE49-F238E27FC236}">
                <a16:creationId xmlns:a16="http://schemas.microsoft.com/office/drawing/2014/main" id="{762BFA8D-314E-4507-AF33-D3003790F725}"/>
              </a:ext>
            </a:extLst>
          </p:cNvPr>
          <p:cNvSpPr txBox="1"/>
          <p:nvPr/>
        </p:nvSpPr>
        <p:spPr>
          <a:xfrm>
            <a:off x="335492" y="3731430"/>
            <a:ext cx="3796241" cy="2800767"/>
          </a:xfrm>
          <a:prstGeom prst="rect">
            <a:avLst/>
          </a:prstGeom>
          <a:noFill/>
        </p:spPr>
        <p:txBody>
          <a:bodyPr wrap="square">
            <a:spAutoFit/>
          </a:bodyPr>
          <a:lstStyle/>
          <a:p>
            <a:pPr algn="just"/>
            <a:r>
              <a:rPr lang="en-US" altLang="zh-CN" sz="2200" b="1" kern="100" dirty="0">
                <a:effectLst/>
                <a:latin typeface="+mj-lt"/>
                <a:ea typeface="等线" panose="02010600030101010101" pitchFamily="2" charset="-122"/>
                <a:cs typeface="Times New Roman" panose="02020603050405020304" pitchFamily="18" charset="0"/>
              </a:rPr>
              <a:t>4. Appendix A. </a:t>
            </a:r>
            <a:r>
              <a:rPr lang="en-US" altLang="zh-CN" sz="2200" kern="100" dirty="0">
                <a:effectLst/>
                <a:latin typeface="+mj-lt"/>
                <a:ea typeface="等线" panose="02010600030101010101" pitchFamily="2" charset="-122"/>
                <a:cs typeface="Times New Roman" panose="02020603050405020304" pitchFamily="18" charset="0"/>
              </a:rPr>
              <a:t>The SIC codes of </a:t>
            </a:r>
            <a:r>
              <a:rPr lang="en-US" altLang="zh-CN" sz="2200" kern="100" dirty="0">
                <a:solidFill>
                  <a:srgbClr val="FF0000"/>
                </a:solidFill>
                <a:effectLst/>
                <a:latin typeface="+mj-lt"/>
                <a:ea typeface="等线" panose="02010600030101010101" pitchFamily="2" charset="-122"/>
                <a:cs typeface="Times New Roman" panose="02020603050405020304" pitchFamily="18" charset="0"/>
              </a:rPr>
              <a:t>non-sensitive industries </a:t>
            </a:r>
            <a:r>
              <a:rPr lang="en-US" altLang="zh-CN" sz="2200" kern="100" dirty="0">
                <a:effectLst/>
                <a:latin typeface="+mj-lt"/>
                <a:ea typeface="等线" panose="02010600030101010101" pitchFamily="2" charset="-122"/>
                <a:cs typeface="Times New Roman" panose="02020603050405020304" pitchFamily="18" charset="0"/>
              </a:rPr>
              <a:t>in Table A.1 </a:t>
            </a:r>
            <a:r>
              <a:rPr lang="en-US" altLang="zh-CN" sz="2200" kern="100" dirty="0">
                <a:solidFill>
                  <a:srgbClr val="FF0000"/>
                </a:solidFill>
                <a:effectLst/>
                <a:latin typeface="+mj-lt"/>
                <a:ea typeface="等线" panose="02010600030101010101" pitchFamily="2" charset="-122"/>
                <a:cs typeface="Times New Roman" panose="02020603050405020304" pitchFamily="18" charset="0"/>
              </a:rPr>
              <a:t>are deleted</a:t>
            </a:r>
            <a:r>
              <a:rPr lang="en-US" altLang="zh-CN" sz="2200" kern="100" dirty="0">
                <a:effectLst/>
                <a:latin typeface="+mj-lt"/>
                <a:ea typeface="等线" panose="02010600030101010101" pitchFamily="2" charset="-122"/>
                <a:cs typeface="Times New Roman" panose="02020603050405020304" pitchFamily="18" charset="0"/>
              </a:rPr>
              <a:t>. Now the industries listed in Table A1 are all sensitive industries which are vulnerable to voltage sag.</a:t>
            </a:r>
            <a:endParaRPr lang="zh-CN" altLang="zh-CN" sz="2200" kern="100" dirty="0">
              <a:effectLst/>
              <a:latin typeface="+mj-lt"/>
              <a:ea typeface="等线" panose="02010600030101010101" pitchFamily="2" charset="-122"/>
              <a:cs typeface="Times New Roman" panose="02020603050405020304" pitchFamily="18" charset="0"/>
            </a:endParaRPr>
          </a:p>
        </p:txBody>
      </p:sp>
      <p:pic>
        <p:nvPicPr>
          <p:cNvPr id="8" name="图片 7">
            <a:extLst>
              <a:ext uri="{FF2B5EF4-FFF2-40B4-BE49-F238E27FC236}">
                <a16:creationId xmlns:a16="http://schemas.microsoft.com/office/drawing/2014/main" id="{E128DD85-6BA5-4487-9189-7DD01BFB5007}"/>
              </a:ext>
            </a:extLst>
          </p:cNvPr>
          <p:cNvPicPr>
            <a:picLocks noChangeAspect="1"/>
          </p:cNvPicPr>
          <p:nvPr/>
        </p:nvPicPr>
        <p:blipFill>
          <a:blip r:embed="rId3"/>
          <a:stretch>
            <a:fillRect/>
          </a:stretch>
        </p:blipFill>
        <p:spPr>
          <a:xfrm>
            <a:off x="4199467" y="1329620"/>
            <a:ext cx="3657344" cy="4509976"/>
          </a:xfrm>
          <a:prstGeom prst="rect">
            <a:avLst/>
          </a:prstGeom>
        </p:spPr>
      </p:pic>
      <p:pic>
        <p:nvPicPr>
          <p:cNvPr id="12" name="图片 11">
            <a:extLst>
              <a:ext uri="{FF2B5EF4-FFF2-40B4-BE49-F238E27FC236}">
                <a16:creationId xmlns:a16="http://schemas.microsoft.com/office/drawing/2014/main" id="{18597B6A-7643-4412-BFAE-DD132B2B4AF2}"/>
              </a:ext>
            </a:extLst>
          </p:cNvPr>
          <p:cNvPicPr>
            <a:picLocks noChangeAspect="1"/>
          </p:cNvPicPr>
          <p:nvPr/>
        </p:nvPicPr>
        <p:blipFill>
          <a:blip r:embed="rId4"/>
          <a:stretch>
            <a:fillRect/>
          </a:stretch>
        </p:blipFill>
        <p:spPr>
          <a:xfrm>
            <a:off x="7945222" y="1180516"/>
            <a:ext cx="4111734" cy="4808183"/>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0675"/>
            <a:ext cx="11416665" cy="1143000"/>
          </a:xfrm>
        </p:spPr>
        <p:txBody>
          <a:bodyPr/>
          <a:lstStyle/>
          <a:p>
            <a:r>
              <a:rPr lang="en-US" altLang="zh-CN" dirty="0">
                <a:sym typeface="+mn-ea"/>
              </a:rPr>
              <a:t>Introduction of main revision of P2938 draft</a:t>
            </a:r>
            <a:r>
              <a:rPr lang="en-US" altLang="zh-CN" dirty="0">
                <a:solidFill>
                  <a:srgbClr val="FF0000"/>
                </a:solidFill>
                <a:sym typeface="+mn-ea"/>
              </a:rPr>
              <a:t> 2.5</a:t>
            </a:r>
            <a:br>
              <a:rPr lang="en-US" altLang="zh-CN" dirty="0"/>
            </a:br>
            <a:endParaRPr lang="en-US" dirty="0">
              <a:ea typeface="MS PGothic" panose="020B0600070205080204" charset="-128"/>
              <a:cs typeface="Times New Roman" panose="02020603050405020304" pitchFamily="18" charset="0"/>
            </a:endParaRPr>
          </a:p>
        </p:txBody>
      </p:sp>
      <p:sp>
        <p:nvSpPr>
          <p:cNvPr id="5" name="文本框 4"/>
          <p:cNvSpPr txBox="1"/>
          <p:nvPr/>
        </p:nvSpPr>
        <p:spPr>
          <a:xfrm>
            <a:off x="581025" y="1087578"/>
            <a:ext cx="10899773" cy="830997"/>
          </a:xfrm>
          <a:prstGeom prst="rect">
            <a:avLst/>
          </a:prstGeom>
          <a:noFill/>
        </p:spPr>
        <p:txBody>
          <a:bodyPr wrap="square" rtlCol="0" anchor="t">
            <a:spAutoFit/>
          </a:bodyPr>
          <a:lstStyle/>
          <a:p>
            <a:pPr algn="just"/>
            <a:r>
              <a:rPr lang="en-US" altLang="zh-CN" b="1" kern="100" dirty="0">
                <a:effectLst/>
                <a:latin typeface="+mj-lt"/>
                <a:ea typeface="等线" panose="02010600030101010101" pitchFamily="2" charset="-122"/>
                <a:cs typeface="Times New Roman" panose="02020603050405020304" pitchFamily="18" charset="0"/>
              </a:rPr>
              <a:t>5. Appendix H. </a:t>
            </a:r>
            <a:r>
              <a:rPr lang="en-US" altLang="zh-CN" kern="100" dirty="0">
                <a:effectLst/>
                <a:latin typeface="+mj-lt"/>
                <a:ea typeface="等线" panose="02010600030101010101" pitchFamily="2" charset="-122"/>
                <a:cs typeface="Times New Roman" panose="02020603050405020304" pitchFamily="18" charset="0"/>
              </a:rPr>
              <a:t>The annual value of profit for peak load shifting of mitigation equipment </a:t>
            </a:r>
            <a:r>
              <a:rPr lang="en-US" altLang="zh-CN" i="1" kern="100" dirty="0" err="1">
                <a:solidFill>
                  <a:srgbClr val="FF0000"/>
                </a:solidFill>
                <a:effectLst/>
                <a:latin typeface="+mj-lt"/>
                <a:ea typeface="等线" panose="02010600030101010101" pitchFamily="2" charset="-122"/>
                <a:cs typeface="Times New Roman" panose="02020603050405020304" pitchFamily="18" charset="0"/>
              </a:rPr>
              <a:t>A</a:t>
            </a:r>
            <a:r>
              <a:rPr lang="en-US" altLang="zh-CN" kern="100" baseline="-25000" dirty="0" err="1">
                <a:solidFill>
                  <a:srgbClr val="FF0000"/>
                </a:solidFill>
                <a:effectLst/>
                <a:latin typeface="+mj-lt"/>
                <a:ea typeface="等线" panose="02010600030101010101" pitchFamily="2" charset="-122"/>
                <a:cs typeface="Times New Roman" panose="02020603050405020304" pitchFamily="18" charset="0"/>
              </a:rPr>
              <a:t>pmi</a:t>
            </a:r>
            <a:r>
              <a:rPr lang="en-US" altLang="zh-CN" kern="100" dirty="0">
                <a:solidFill>
                  <a:srgbClr val="FF0000"/>
                </a:solidFill>
                <a:effectLst/>
                <a:latin typeface="+mj-lt"/>
                <a:ea typeface="等线" panose="02010600030101010101" pitchFamily="2" charset="-122"/>
                <a:cs typeface="Times New Roman" panose="02020603050405020304" pitchFamily="18" charset="0"/>
              </a:rPr>
              <a:t> are added</a:t>
            </a:r>
            <a:r>
              <a:rPr lang="en-US" altLang="zh-CN" kern="100" dirty="0">
                <a:effectLst/>
                <a:latin typeface="+mj-lt"/>
                <a:ea typeface="等线" panose="02010600030101010101" pitchFamily="2" charset="-122"/>
                <a:cs typeface="Times New Roman" panose="02020603050405020304" pitchFamily="18" charset="0"/>
              </a:rPr>
              <a:t>. </a:t>
            </a:r>
            <a:endParaRPr lang="zh-CN" altLang="zh-CN" kern="100" dirty="0">
              <a:effectLst/>
              <a:latin typeface="+mj-lt"/>
              <a:ea typeface="等线" panose="02010600030101010101" pitchFamily="2" charset="-122"/>
              <a:cs typeface="Times New Roman" panose="02020603050405020304" pitchFamily="18" charset="0"/>
            </a:endParaRPr>
          </a:p>
        </p:txBody>
      </p:sp>
      <p:pic>
        <p:nvPicPr>
          <p:cNvPr id="4" name="图片 3">
            <a:extLst>
              <a:ext uri="{FF2B5EF4-FFF2-40B4-BE49-F238E27FC236}">
                <a16:creationId xmlns:a16="http://schemas.microsoft.com/office/drawing/2014/main" id="{555D754B-5257-400B-A72E-8D4B53F9C5D8}"/>
              </a:ext>
            </a:extLst>
          </p:cNvPr>
          <p:cNvPicPr>
            <a:picLocks noChangeAspect="1"/>
          </p:cNvPicPr>
          <p:nvPr/>
        </p:nvPicPr>
        <p:blipFill>
          <a:blip r:embed="rId3"/>
          <a:stretch>
            <a:fillRect/>
          </a:stretch>
        </p:blipFill>
        <p:spPr>
          <a:xfrm>
            <a:off x="6115625" y="2813782"/>
            <a:ext cx="5817216" cy="2956640"/>
          </a:xfrm>
          <a:prstGeom prst="rect">
            <a:avLst/>
          </a:prstGeom>
        </p:spPr>
      </p:pic>
      <p:pic>
        <p:nvPicPr>
          <p:cNvPr id="7" name="图片 6">
            <a:extLst>
              <a:ext uri="{FF2B5EF4-FFF2-40B4-BE49-F238E27FC236}">
                <a16:creationId xmlns:a16="http://schemas.microsoft.com/office/drawing/2014/main" id="{57422482-6A58-41AA-94DF-AAE271092686}"/>
              </a:ext>
            </a:extLst>
          </p:cNvPr>
          <p:cNvPicPr>
            <a:picLocks noChangeAspect="1"/>
          </p:cNvPicPr>
          <p:nvPr/>
        </p:nvPicPr>
        <p:blipFill>
          <a:blip r:embed="rId4"/>
          <a:stretch>
            <a:fillRect/>
          </a:stretch>
        </p:blipFill>
        <p:spPr>
          <a:xfrm>
            <a:off x="203817" y="2683381"/>
            <a:ext cx="5892183" cy="3217442"/>
          </a:xfrm>
          <a:prstGeom prst="rect">
            <a:avLst/>
          </a:prstGeom>
        </p:spPr>
      </p:pic>
    </p:spTree>
    <p:extLst>
      <p:ext uri="{BB962C8B-B14F-4D97-AF65-F5344CB8AC3E}">
        <p14:creationId xmlns:p14="http://schemas.microsoft.com/office/powerpoint/2010/main" val="156108863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320675"/>
            <a:ext cx="11416665" cy="1143000"/>
          </a:xfrm>
        </p:spPr>
        <p:txBody>
          <a:bodyPr/>
          <a:lstStyle/>
          <a:p>
            <a:r>
              <a:rPr lang="en-US" altLang="zh-CN" dirty="0">
                <a:sym typeface="+mn-ea"/>
              </a:rPr>
              <a:t>Introduction of main revision of P2938 draft</a:t>
            </a:r>
            <a:r>
              <a:rPr lang="en-US" altLang="zh-CN" dirty="0">
                <a:solidFill>
                  <a:srgbClr val="FF0000"/>
                </a:solidFill>
                <a:sym typeface="+mn-ea"/>
              </a:rPr>
              <a:t> 2.5</a:t>
            </a:r>
            <a:br>
              <a:rPr lang="en-US" altLang="zh-CN" dirty="0"/>
            </a:br>
            <a:endParaRPr lang="en-US" dirty="0">
              <a:ea typeface="MS PGothic" panose="020B0600070205080204" charset="-128"/>
              <a:cs typeface="Times New Roman" panose="02020603050405020304" pitchFamily="18" charset="0"/>
            </a:endParaRPr>
          </a:p>
        </p:txBody>
      </p:sp>
      <p:sp>
        <p:nvSpPr>
          <p:cNvPr id="5" name="文本框 4"/>
          <p:cNvSpPr txBox="1"/>
          <p:nvPr/>
        </p:nvSpPr>
        <p:spPr>
          <a:xfrm>
            <a:off x="611498" y="1463675"/>
            <a:ext cx="4999209" cy="4154984"/>
          </a:xfrm>
          <a:prstGeom prst="rect">
            <a:avLst/>
          </a:prstGeom>
          <a:noFill/>
        </p:spPr>
        <p:txBody>
          <a:bodyPr wrap="square" rtlCol="0" anchor="t">
            <a:spAutoFit/>
          </a:bodyPr>
          <a:lstStyle/>
          <a:p>
            <a:pPr algn="just"/>
            <a:r>
              <a:rPr lang="en-US" altLang="zh-CN" sz="2200" b="1" kern="100" dirty="0">
                <a:effectLst/>
                <a:latin typeface="+mj-lt"/>
                <a:ea typeface="等线" panose="02010600030101010101" pitchFamily="2" charset="-122"/>
                <a:cs typeface="Times New Roman" panose="02020603050405020304" pitchFamily="18" charset="0"/>
              </a:rPr>
              <a:t>6. Appendix I.</a:t>
            </a:r>
            <a:r>
              <a:rPr lang="en-US" altLang="zh-CN" sz="2200" kern="100" dirty="0">
                <a:effectLst/>
                <a:latin typeface="+mj-lt"/>
                <a:ea typeface="等线" panose="02010600030101010101" pitchFamily="2" charset="-122"/>
                <a:cs typeface="Times New Roman" panose="02020603050405020304" pitchFamily="18" charset="0"/>
              </a:rPr>
              <a:t> In the case of Appendix I, the energy storage </a:t>
            </a:r>
            <a:r>
              <a:rPr lang="en-US" altLang="zh-CN" sz="2200" kern="100" dirty="0">
                <a:solidFill>
                  <a:srgbClr val="FF0000"/>
                </a:solidFill>
                <a:effectLst/>
                <a:latin typeface="+mj-lt"/>
                <a:ea typeface="等线" panose="02010600030101010101" pitchFamily="2" charset="-122"/>
                <a:cs typeface="Times New Roman" panose="02020603050405020304" pitchFamily="18" charset="0"/>
              </a:rPr>
              <a:t>mitigation scheme of lithium-ion battery (MS2) is added</a:t>
            </a:r>
            <a:r>
              <a:rPr lang="en-US" altLang="zh-CN" sz="2200" kern="100" dirty="0">
                <a:effectLst/>
                <a:latin typeface="+mj-lt"/>
                <a:ea typeface="等线" panose="02010600030101010101" pitchFamily="2" charset="-122"/>
                <a:cs typeface="Times New Roman" panose="02020603050405020304" pitchFamily="18" charset="0"/>
              </a:rPr>
              <a:t>. Now there are four mitigation schemes, namely the flywheel energy storage mitigation scheme, lithium-ion battery energy storage mitigation scheme, DVR compensation mitigation scheme and UPS compensation mitigation scheme.</a:t>
            </a:r>
            <a:endParaRPr lang="zh-CN" altLang="zh-CN" sz="2200" kern="100" dirty="0">
              <a:effectLst/>
              <a:latin typeface="+mj-lt"/>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A8EFBDE4-7FEC-4857-9A98-5C2DD929CD0E}"/>
              </a:ext>
            </a:extLst>
          </p:cNvPr>
          <p:cNvPicPr>
            <a:picLocks noChangeAspect="1"/>
          </p:cNvPicPr>
          <p:nvPr/>
        </p:nvPicPr>
        <p:blipFill>
          <a:blip r:embed="rId3"/>
          <a:stretch>
            <a:fillRect/>
          </a:stretch>
        </p:blipFill>
        <p:spPr>
          <a:xfrm>
            <a:off x="6731969" y="1030381"/>
            <a:ext cx="3992059" cy="3779674"/>
          </a:xfrm>
          <a:prstGeom prst="rect">
            <a:avLst/>
          </a:prstGeom>
        </p:spPr>
      </p:pic>
      <p:pic>
        <p:nvPicPr>
          <p:cNvPr id="4" name="图片 3">
            <a:extLst>
              <a:ext uri="{FF2B5EF4-FFF2-40B4-BE49-F238E27FC236}">
                <a16:creationId xmlns:a16="http://schemas.microsoft.com/office/drawing/2014/main" id="{109C4156-54A5-47CE-B476-DA0FB0DE1E80}"/>
              </a:ext>
            </a:extLst>
          </p:cNvPr>
          <p:cNvPicPr>
            <a:picLocks noChangeAspect="1"/>
          </p:cNvPicPr>
          <p:nvPr/>
        </p:nvPicPr>
        <p:blipFill>
          <a:blip r:embed="rId4"/>
          <a:stretch>
            <a:fillRect/>
          </a:stretch>
        </p:blipFill>
        <p:spPr>
          <a:xfrm>
            <a:off x="6423025" y="4898890"/>
            <a:ext cx="4609945" cy="1439537"/>
          </a:xfrm>
          <a:prstGeom prst="rect">
            <a:avLst/>
          </a:prstGeom>
        </p:spPr>
      </p:pic>
    </p:spTree>
    <p:extLst>
      <p:ext uri="{BB962C8B-B14F-4D97-AF65-F5344CB8AC3E}">
        <p14:creationId xmlns:p14="http://schemas.microsoft.com/office/powerpoint/2010/main" val="15224867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ctr"/>
            <a:r>
              <a:rPr lang="de-DE" dirty="0"/>
              <a:t>Discussion of tentative timeline</a:t>
            </a:r>
            <a:endParaRPr lang="en-US" dirty="0"/>
          </a:p>
        </p:txBody>
      </p:sp>
      <p:graphicFrame>
        <p:nvGraphicFramePr>
          <p:cNvPr id="5" name="Content Placeholder 4"/>
          <p:cNvGraphicFramePr>
            <a:graphicFrameLocks noGrp="1"/>
          </p:cNvGraphicFramePr>
          <p:nvPr>
            <p:ph idx="1"/>
          </p:nvPr>
        </p:nvGraphicFramePr>
        <p:xfrm>
          <a:off x="396814" y="1528313"/>
          <a:ext cx="11076317" cy="449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A5B1E9C8-DB28-4CE8-909B-C1EAE1CB45AD}" type="slidenum">
              <a:rPr lang="en-US" smtClean="0"/>
              <a:t>29</a:t>
            </a:fld>
            <a:endParaRPr lang="en-US" dirty="0"/>
          </a:p>
        </p:txBody>
      </p:sp>
      <p:sp>
        <p:nvSpPr>
          <p:cNvPr id="9" name="TextBox 8"/>
          <p:cNvSpPr txBox="1"/>
          <p:nvPr/>
        </p:nvSpPr>
        <p:spPr>
          <a:xfrm>
            <a:off x="2087593" y="2278812"/>
            <a:ext cx="1414732" cy="369332"/>
          </a:xfrm>
          <a:prstGeom prst="rect">
            <a:avLst/>
          </a:prstGeom>
          <a:noFill/>
        </p:spPr>
        <p:txBody>
          <a:bodyPr wrap="square" rtlCol="0">
            <a:spAutoFit/>
          </a:bodyPr>
          <a:lstStyle/>
          <a:p>
            <a:r>
              <a:rPr lang="en-US" sz="1800" dirty="0"/>
              <a:t>Dec 2020</a:t>
            </a:r>
          </a:p>
        </p:txBody>
      </p:sp>
      <p:sp>
        <p:nvSpPr>
          <p:cNvPr id="10" name="TextBox 9"/>
          <p:cNvSpPr txBox="1"/>
          <p:nvPr/>
        </p:nvSpPr>
        <p:spPr>
          <a:xfrm>
            <a:off x="3329799" y="2280250"/>
            <a:ext cx="1414732" cy="369332"/>
          </a:xfrm>
          <a:prstGeom prst="rect">
            <a:avLst/>
          </a:prstGeom>
          <a:noFill/>
        </p:spPr>
        <p:txBody>
          <a:bodyPr wrap="square" rtlCol="0">
            <a:spAutoFit/>
          </a:bodyPr>
          <a:lstStyle/>
          <a:p>
            <a:r>
              <a:rPr lang="en-US" sz="1800" dirty="0"/>
              <a:t>2021-2022</a:t>
            </a:r>
          </a:p>
        </p:txBody>
      </p:sp>
      <p:sp>
        <p:nvSpPr>
          <p:cNvPr id="11" name="TextBox 10"/>
          <p:cNvSpPr txBox="1"/>
          <p:nvPr/>
        </p:nvSpPr>
        <p:spPr>
          <a:xfrm>
            <a:off x="6072992" y="2277780"/>
            <a:ext cx="1414732" cy="369332"/>
          </a:xfrm>
          <a:prstGeom prst="rect">
            <a:avLst/>
          </a:prstGeom>
          <a:noFill/>
        </p:spPr>
        <p:txBody>
          <a:bodyPr wrap="square" rtlCol="0">
            <a:spAutoFit/>
          </a:bodyPr>
          <a:lstStyle/>
          <a:p>
            <a:r>
              <a:rPr lang="en-US" sz="1800" dirty="0"/>
              <a:t>Dec 2022</a:t>
            </a:r>
          </a:p>
        </p:txBody>
      </p:sp>
      <p:sp>
        <p:nvSpPr>
          <p:cNvPr id="13" name="TextBox 12"/>
          <p:cNvSpPr txBox="1"/>
          <p:nvPr/>
        </p:nvSpPr>
        <p:spPr>
          <a:xfrm>
            <a:off x="4784783" y="2277780"/>
            <a:ext cx="1150189" cy="369332"/>
          </a:xfrm>
          <a:prstGeom prst="rect">
            <a:avLst/>
          </a:prstGeom>
          <a:noFill/>
        </p:spPr>
        <p:txBody>
          <a:bodyPr wrap="square" rtlCol="0">
            <a:spAutoFit/>
          </a:bodyPr>
          <a:lstStyle/>
          <a:p>
            <a:pPr algn="ctr"/>
            <a:r>
              <a:rPr lang="en-US" sz="1800" dirty="0"/>
              <a:t>2022</a:t>
            </a:r>
          </a:p>
        </p:txBody>
      </p:sp>
      <p:sp>
        <p:nvSpPr>
          <p:cNvPr id="14" name="TextBox 13"/>
          <p:cNvSpPr txBox="1"/>
          <p:nvPr/>
        </p:nvSpPr>
        <p:spPr>
          <a:xfrm>
            <a:off x="7401461" y="2278812"/>
            <a:ext cx="1414732" cy="369332"/>
          </a:xfrm>
          <a:prstGeom prst="rect">
            <a:avLst/>
          </a:prstGeom>
          <a:noFill/>
        </p:spPr>
        <p:txBody>
          <a:bodyPr wrap="square" rtlCol="0">
            <a:spAutoFit/>
          </a:bodyPr>
          <a:lstStyle/>
          <a:p>
            <a:r>
              <a:rPr lang="en-US" sz="1800" dirty="0"/>
              <a:t>Aug 2023</a:t>
            </a:r>
          </a:p>
        </p:txBody>
      </p:sp>
      <p:sp>
        <p:nvSpPr>
          <p:cNvPr id="15" name="TextBox 14"/>
          <p:cNvSpPr txBox="1"/>
          <p:nvPr/>
        </p:nvSpPr>
        <p:spPr>
          <a:xfrm>
            <a:off x="8729930" y="2278812"/>
            <a:ext cx="1414732" cy="369332"/>
          </a:xfrm>
          <a:prstGeom prst="rect">
            <a:avLst/>
          </a:prstGeom>
          <a:noFill/>
        </p:spPr>
        <p:txBody>
          <a:bodyPr wrap="square" rtlCol="0">
            <a:spAutoFit/>
          </a:bodyPr>
          <a:lstStyle/>
          <a:p>
            <a:r>
              <a:rPr lang="en-US" sz="1800" dirty="0"/>
              <a:t>Dec 2023</a:t>
            </a:r>
          </a:p>
        </p:txBody>
      </p:sp>
      <p:sp>
        <p:nvSpPr>
          <p:cNvPr id="16" name="TextBox 15"/>
          <p:cNvSpPr txBox="1"/>
          <p:nvPr/>
        </p:nvSpPr>
        <p:spPr>
          <a:xfrm>
            <a:off x="10058397" y="2278812"/>
            <a:ext cx="1414732" cy="368300"/>
          </a:xfrm>
          <a:prstGeom prst="rect">
            <a:avLst/>
          </a:prstGeom>
          <a:noFill/>
        </p:spPr>
        <p:txBody>
          <a:bodyPr wrap="square" rtlCol="0">
            <a:spAutoFit/>
          </a:bodyPr>
          <a:lstStyle/>
          <a:p>
            <a:pPr algn="ctr"/>
            <a:r>
              <a:rPr lang="en-US" sz="1800" dirty="0"/>
              <a:t>2023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ltLang="en-US" sz="2800" dirty="0">
                <a:solidFill>
                  <a:srgbClr val="003F7E"/>
                </a:solidFill>
                <a:ea typeface="+mj-ea"/>
              </a:rPr>
              <a:t>Methods for Standards Development</a:t>
            </a:r>
            <a:endParaRPr lang="zh-CN" altLang="en-US" sz="2800" dirty="0">
              <a:solidFill>
                <a:srgbClr val="003F7E"/>
              </a:solidFill>
              <a:ea typeface="+mj-ea"/>
            </a:endParaRPr>
          </a:p>
        </p:txBody>
      </p:sp>
      <p:graphicFrame>
        <p:nvGraphicFramePr>
          <p:cNvPr id="6" name="Content Placeholder 3"/>
          <p:cNvGraphicFramePr/>
          <p:nvPr/>
        </p:nvGraphicFramePr>
        <p:xfrm>
          <a:off x="584331" y="1752600"/>
          <a:ext cx="10940560" cy="441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1"/>
          </p:nvPr>
        </p:nvSpPr>
        <p:spPr/>
        <p:txBody>
          <a:bodyPr/>
          <a:lstStyle/>
          <a:p>
            <a:pPr>
              <a:defRPr/>
            </a:pPr>
            <a:fld id="{A5B1E9C8-DB28-4CE8-909B-C1EAE1CB45AD}" type="slidenum">
              <a:rPr lang="en-US"/>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4"/>
            <a:ext cx="10363200" cy="1143000"/>
          </a:xfrm>
        </p:spPr>
        <p:txBody>
          <a:bodyPr/>
          <a:lstStyle/>
          <a:p>
            <a:r>
              <a:rPr lang="en-US" dirty="0"/>
              <a:t>Agenda</a:t>
            </a:r>
          </a:p>
        </p:txBody>
      </p:sp>
      <p:sp>
        <p:nvSpPr>
          <p:cNvPr id="3" name="Content Placeholder 2"/>
          <p:cNvSpPr>
            <a:spLocks noGrp="1"/>
          </p:cNvSpPr>
          <p:nvPr>
            <p:ph idx="1"/>
          </p:nvPr>
        </p:nvSpPr>
        <p:spPr>
          <a:xfrm>
            <a:off x="834500" y="1580162"/>
            <a:ext cx="10363200" cy="4114800"/>
          </a:xfrm>
        </p:spPr>
        <p:txBody>
          <a:bodyPr/>
          <a:lstStyle/>
          <a:p>
            <a:pPr lvl="0" fontAlgn="ctr"/>
            <a:r>
              <a:rPr lang="en-US" dirty="0"/>
              <a:t>IEEE Patent Policy and Copyright Policy</a:t>
            </a:r>
          </a:p>
          <a:p>
            <a:pPr lvl="0" fontAlgn="ctr"/>
            <a:r>
              <a:rPr lang="en-US" dirty="0"/>
              <a:t>WG Policies and Procedures (P&amp;P) R</a:t>
            </a:r>
            <a:r>
              <a:rPr lang="en-US" altLang="zh-CN" dirty="0"/>
              <a:t>eview</a:t>
            </a:r>
            <a:endParaRPr lang="en-US" dirty="0"/>
          </a:p>
          <a:p>
            <a:pPr lvl="0" fontAlgn="ctr"/>
            <a:r>
              <a:rPr lang="en-US" dirty="0"/>
              <a:t>Introductions of standard background and outline</a:t>
            </a:r>
          </a:p>
          <a:p>
            <a:pPr fontAlgn="ctr"/>
            <a:r>
              <a:rPr lang="de-DE" altLang="zh-CN" dirty="0">
                <a:solidFill>
                  <a:srgbClr val="FF0000"/>
                </a:solidFill>
              </a:rPr>
              <a:t>T</a:t>
            </a:r>
            <a:r>
              <a:rPr lang="en-US" altLang="zh-CN" dirty="0" err="1">
                <a:solidFill>
                  <a:srgbClr val="FF0000"/>
                </a:solidFill>
              </a:rPr>
              <a:t>echnique</a:t>
            </a:r>
            <a:r>
              <a:rPr lang="en-US" altLang="zh-CN" dirty="0">
                <a:solidFill>
                  <a:srgbClr val="FF0000"/>
                </a:solidFill>
              </a:rPr>
              <a:t> </a:t>
            </a:r>
            <a:r>
              <a:rPr lang="de-DE" altLang="zh-CN" dirty="0">
                <a:solidFill>
                  <a:srgbClr val="FF0000"/>
                </a:solidFill>
              </a:rPr>
              <a:t>Discussion </a:t>
            </a:r>
          </a:p>
          <a:p>
            <a:pPr lvl="1" fontAlgn="ctr"/>
            <a:r>
              <a:rPr lang="en-US" altLang="zh-CN" dirty="0">
                <a:solidFill>
                  <a:srgbClr val="FF0000"/>
                </a:solidFill>
              </a:rPr>
              <a:t>Consolidated comments discussion on P2938</a:t>
            </a:r>
          </a:p>
          <a:p>
            <a:pPr lvl="1" fontAlgn="ctr"/>
            <a:r>
              <a:rPr lang="en-US" altLang="zh-CN" dirty="0">
                <a:solidFill>
                  <a:srgbClr val="FF0000"/>
                </a:solidFill>
              </a:rPr>
              <a:t>Introduction of P2938 draft 2.5</a:t>
            </a:r>
          </a:p>
          <a:p>
            <a:pPr lvl="0" fontAlgn="ctr"/>
            <a:r>
              <a:rPr lang="en-US" dirty="0"/>
              <a:t>Next steps/ </a:t>
            </a:r>
            <a:r>
              <a:rPr lang="en-US" altLang="zh-CN" dirty="0"/>
              <a:t>web or </a:t>
            </a:r>
            <a:r>
              <a:rPr lang="en-US" dirty="0"/>
              <a:t>in-person meeting</a:t>
            </a:r>
          </a:p>
          <a:p>
            <a:pPr lvl="0" fontAlgn="ctr"/>
            <a:r>
              <a:rPr lang="en-US" dirty="0"/>
              <a:t>Adjournment</a:t>
            </a:r>
          </a:p>
          <a:p>
            <a:endParaRPr lang="en-US" dirty="0"/>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sp>
        <p:nvSpPr>
          <p:cNvPr id="3" name="灯片编号占位符 2"/>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A5B1E9C8-DB28-4CE8-909B-C1EAE1CB45AD}" type="slidenum">
              <a:rPr kumimoji="0" lang="en-US" sz="1000" b="0" i="0" u="none" strike="noStrike" kern="1200" cap="none" spc="0" normalizeH="0" baseline="0" noProof="0">
                <a:ln>
                  <a:noFill/>
                </a:ln>
                <a:solidFill>
                  <a:srgbClr val="898989"/>
                </a:solidFill>
                <a:effectLst/>
                <a:uLnTx/>
                <a:uFillTx/>
                <a:latin typeface="Arial" panose="020B0604020202020204" pitchFamily="34" charset="0"/>
                <a:ea typeface="MS PGothic" panose="020B0600070205080204" charset="-128"/>
                <a:cs typeface="+mn-cs"/>
              </a:rPr>
              <a:t>31</a:t>
            </a:fld>
            <a:endParaRPr kumimoji="0" lang="en-US" sz="10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charset="-128"/>
              <a:cs typeface="+mn-cs"/>
            </a:endParaRPr>
          </a:p>
        </p:txBody>
      </p:sp>
      <p:graphicFrame>
        <p:nvGraphicFramePr>
          <p:cNvPr id="8" name="表格 7"/>
          <p:cNvGraphicFramePr>
            <a:graphicFrameLocks noGrp="1"/>
          </p:cNvGraphicFramePr>
          <p:nvPr>
            <p:extLst>
              <p:ext uri="{D42A27DB-BD31-4B8C-83A1-F6EECF244321}">
                <p14:modId xmlns:p14="http://schemas.microsoft.com/office/powerpoint/2010/main" val="1964876679"/>
              </p:ext>
            </p:extLst>
          </p:nvPr>
        </p:nvGraphicFramePr>
        <p:xfrm>
          <a:off x="457200" y="4720780"/>
          <a:ext cx="10805765" cy="1534138"/>
        </p:xfrm>
        <a:graphic>
          <a:graphicData uri="http://schemas.openxmlformats.org/drawingml/2006/table">
            <a:tbl>
              <a:tblPr firstRow="1" firstCol="1" bandRow="1">
                <a:tableStyleId>{21E4AEA4-8DFA-4A89-87EB-49C32662AFE0}</a:tableStyleId>
              </a:tblPr>
              <a:tblGrid>
                <a:gridCol w="1863701">
                  <a:extLst>
                    <a:ext uri="{9D8B030D-6E8A-4147-A177-3AD203B41FA5}">
                      <a16:colId xmlns:a16="http://schemas.microsoft.com/office/drawing/2014/main" val="20000"/>
                    </a:ext>
                  </a:extLst>
                </a:gridCol>
                <a:gridCol w="1863701">
                  <a:extLst>
                    <a:ext uri="{9D8B030D-6E8A-4147-A177-3AD203B41FA5}">
                      <a16:colId xmlns:a16="http://schemas.microsoft.com/office/drawing/2014/main" val="20001"/>
                    </a:ext>
                  </a:extLst>
                </a:gridCol>
                <a:gridCol w="1905740">
                  <a:extLst>
                    <a:ext uri="{9D8B030D-6E8A-4147-A177-3AD203B41FA5}">
                      <a16:colId xmlns:a16="http://schemas.microsoft.com/office/drawing/2014/main" val="20002"/>
                    </a:ext>
                  </a:extLst>
                </a:gridCol>
                <a:gridCol w="1534502">
                  <a:extLst>
                    <a:ext uri="{9D8B030D-6E8A-4147-A177-3AD203B41FA5}">
                      <a16:colId xmlns:a16="http://schemas.microsoft.com/office/drawing/2014/main" val="20003"/>
                    </a:ext>
                  </a:extLst>
                </a:gridCol>
                <a:gridCol w="1756509">
                  <a:extLst>
                    <a:ext uri="{9D8B030D-6E8A-4147-A177-3AD203B41FA5}">
                      <a16:colId xmlns:a16="http://schemas.microsoft.com/office/drawing/2014/main" val="20004"/>
                    </a:ext>
                  </a:extLst>
                </a:gridCol>
                <a:gridCol w="1881612">
                  <a:extLst>
                    <a:ext uri="{9D8B030D-6E8A-4147-A177-3AD203B41FA5}">
                      <a16:colId xmlns:a16="http://schemas.microsoft.com/office/drawing/2014/main" val="20005"/>
                    </a:ext>
                  </a:extLst>
                </a:gridCol>
              </a:tblGrid>
              <a:tr h="1070194">
                <a:tc>
                  <a:txBody>
                    <a:bodyPr/>
                    <a:lstStyle/>
                    <a:p>
                      <a:pPr algn="ctr">
                        <a:spcAft>
                          <a:spcPts val="1200"/>
                        </a:spcAft>
                      </a:pPr>
                      <a:r>
                        <a:rPr lang="en-US" altLang="zh-CN" sz="1800" dirty="0">
                          <a:effectLst/>
                          <a:latin typeface="+mn-lt"/>
                          <a:ea typeface="等线" panose="02010600030101010101" pitchFamily="2" charset="-122"/>
                        </a:rPr>
                        <a:t>Number of total comments</a:t>
                      </a:r>
                      <a:endParaRPr lang="zh-CN" sz="1800" dirty="0">
                        <a:effectLst/>
                        <a:latin typeface="+mn-lt"/>
                        <a:ea typeface="等线" panose="02010600030101010101" pitchFamily="2" charset="-122"/>
                      </a:endParaRPr>
                    </a:p>
                  </a:txBody>
                  <a:tcPr marL="68580" marR="68580" marT="0" marB="0" anchor="ctr"/>
                </a:tc>
                <a:tc>
                  <a:txBody>
                    <a:bodyPr/>
                    <a:lstStyle/>
                    <a:p>
                      <a:pPr algn="ctr">
                        <a:spcAft>
                          <a:spcPts val="1200"/>
                        </a:spcAft>
                      </a:pPr>
                      <a:r>
                        <a:rPr lang="en-US" altLang="zh-CN" sz="1800" dirty="0">
                          <a:effectLst/>
                          <a:latin typeface="+mn-lt"/>
                          <a:ea typeface="等线" panose="02010600030101010101" pitchFamily="2" charset="-122"/>
                        </a:rPr>
                        <a:t>Number of general comments</a:t>
                      </a:r>
                      <a:endParaRPr lang="zh-CN" sz="1800" dirty="0">
                        <a:effectLst/>
                        <a:latin typeface="+mn-lt"/>
                        <a:ea typeface="等线" panose="02010600030101010101" pitchFamily="2" charset="-122"/>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1200"/>
                        </a:spcAft>
                        <a:buClrTx/>
                        <a:buSzTx/>
                        <a:buFontTx/>
                        <a:buNone/>
                        <a:defRPr/>
                      </a:pPr>
                      <a:r>
                        <a:rPr lang="en-US" altLang="zh-CN" sz="1800" dirty="0">
                          <a:effectLst/>
                          <a:latin typeface="+mn-lt"/>
                          <a:ea typeface="等线" panose="02010600030101010101" pitchFamily="2" charset="-122"/>
                        </a:rPr>
                        <a:t>Number of t</a:t>
                      </a:r>
                      <a:r>
                        <a:rPr lang="en-US" altLang="zh-CN" sz="1800" b="1" kern="1200" dirty="0">
                          <a:solidFill>
                            <a:schemeClr val="lt1"/>
                          </a:solidFill>
                          <a:effectLst/>
                          <a:latin typeface="+mn-lt"/>
                          <a:ea typeface="+mn-ea"/>
                          <a:cs typeface="+mn-cs"/>
                        </a:rPr>
                        <a:t>echnical </a:t>
                      </a:r>
                      <a:r>
                        <a:rPr lang="en-US" altLang="zh-CN" sz="1800" dirty="0">
                          <a:effectLst/>
                          <a:latin typeface="+mn-lt"/>
                          <a:ea typeface="等线" panose="02010600030101010101" pitchFamily="2" charset="-122"/>
                        </a:rPr>
                        <a:t>comments</a:t>
                      </a:r>
                      <a:endParaRPr lang="zh-CN" altLang="zh-CN" sz="1800" dirty="0">
                        <a:effectLst/>
                        <a:latin typeface="+mn-lt"/>
                        <a:ea typeface="等线" panose="02010600030101010101" pitchFamily="2" charset="-122"/>
                      </a:endParaRPr>
                    </a:p>
                  </a:txBody>
                  <a:tcPr marL="68580" marR="68580" marT="0" marB="0" anchor="ctr"/>
                </a:tc>
                <a:tc>
                  <a:txBody>
                    <a:bodyPr/>
                    <a:lstStyle/>
                    <a:p>
                      <a:pPr marL="0" marR="0" lvl="0" indent="0" algn="ctr" defTabSz="457200" rtl="0" eaLnBrk="1" fontAlgn="auto" latinLnBrk="0" hangingPunct="1">
                        <a:lnSpc>
                          <a:spcPct val="100000"/>
                        </a:lnSpc>
                        <a:spcBef>
                          <a:spcPts val="0"/>
                        </a:spcBef>
                        <a:spcAft>
                          <a:spcPts val="1200"/>
                        </a:spcAft>
                        <a:buClrTx/>
                        <a:buSzTx/>
                        <a:buFontTx/>
                        <a:buNone/>
                        <a:defRPr/>
                      </a:pPr>
                      <a:r>
                        <a:rPr lang="en-US" altLang="zh-CN" sz="1800" dirty="0">
                          <a:effectLst/>
                          <a:latin typeface="+mn-lt"/>
                          <a:ea typeface="等线" panose="02010600030101010101" pitchFamily="2" charset="-122"/>
                        </a:rPr>
                        <a:t>Number of e</a:t>
                      </a:r>
                      <a:r>
                        <a:rPr lang="en-US" altLang="zh-CN" sz="1800" b="1" kern="1200" dirty="0">
                          <a:solidFill>
                            <a:schemeClr val="lt1"/>
                          </a:solidFill>
                          <a:effectLst/>
                          <a:latin typeface="+mn-lt"/>
                          <a:ea typeface="+mn-ea"/>
                          <a:cs typeface="+mn-cs"/>
                        </a:rPr>
                        <a:t>ditorial </a:t>
                      </a:r>
                      <a:r>
                        <a:rPr lang="en-US" altLang="zh-CN" sz="1800" dirty="0">
                          <a:effectLst/>
                          <a:latin typeface="+mn-lt"/>
                          <a:ea typeface="等线" panose="02010600030101010101" pitchFamily="2" charset="-122"/>
                        </a:rPr>
                        <a:t>comments</a:t>
                      </a:r>
                      <a:endParaRPr lang="en-US" altLang="zh-CN" sz="1800" b="1" kern="1200" dirty="0">
                        <a:solidFill>
                          <a:schemeClr val="lt1"/>
                        </a:solidFill>
                        <a:effectLst/>
                        <a:latin typeface="+mn-lt"/>
                        <a:ea typeface="+mn-ea"/>
                        <a:cs typeface="+mn-cs"/>
                      </a:endParaRPr>
                    </a:p>
                  </a:txBody>
                  <a:tcPr marL="68580" marR="68580" marT="0" marB="0" anchor="ctr"/>
                </a:tc>
                <a:tc>
                  <a:txBody>
                    <a:bodyPr/>
                    <a:lstStyle/>
                    <a:p>
                      <a:pPr algn="ctr">
                        <a:spcAft>
                          <a:spcPts val="1200"/>
                        </a:spcAft>
                      </a:pPr>
                      <a:r>
                        <a:rPr lang="en-US" altLang="zh-CN" sz="1800" dirty="0">
                          <a:effectLst/>
                          <a:latin typeface="+mn-lt"/>
                          <a:ea typeface="等线" panose="02010600030101010101" pitchFamily="2" charset="-122"/>
                        </a:rPr>
                        <a:t>Comments we accepted </a:t>
                      </a:r>
                      <a:endParaRPr lang="zh-CN" sz="1800" dirty="0">
                        <a:effectLst/>
                        <a:latin typeface="+mn-lt"/>
                        <a:ea typeface="等线" panose="02010600030101010101" pitchFamily="2" charset="-122"/>
                      </a:endParaRPr>
                    </a:p>
                  </a:txBody>
                  <a:tcPr marL="68580" marR="68580" marT="0" marB="0" anchor="ctr"/>
                </a:tc>
                <a:tc>
                  <a:txBody>
                    <a:bodyPr/>
                    <a:lstStyle/>
                    <a:p>
                      <a:pPr algn="ctr">
                        <a:spcAft>
                          <a:spcPts val="1200"/>
                        </a:spcAft>
                      </a:pPr>
                      <a:r>
                        <a:rPr lang="en-US" sz="1800" dirty="0">
                          <a:effectLst/>
                          <a:latin typeface="+mn-lt"/>
                        </a:rPr>
                        <a:t>Comments we explained</a:t>
                      </a:r>
                      <a:endParaRPr lang="zh-CN" sz="1800" dirty="0">
                        <a:effectLst/>
                        <a:latin typeface="+mn-lt"/>
                        <a:ea typeface="等线" panose="02010600030101010101" pitchFamily="2" charset="-122"/>
                      </a:endParaRPr>
                    </a:p>
                  </a:txBody>
                  <a:tcPr marL="68580" marR="68580" marT="0" marB="0" anchor="ctr"/>
                </a:tc>
                <a:extLst>
                  <a:ext uri="{0D108BD9-81ED-4DB2-BD59-A6C34878D82A}">
                    <a16:rowId xmlns:a16="http://schemas.microsoft.com/office/drawing/2014/main" val="10000"/>
                  </a:ext>
                </a:extLst>
              </a:tr>
              <a:tr h="463944">
                <a:tc>
                  <a:txBody>
                    <a:bodyPr/>
                    <a:lstStyle/>
                    <a:p>
                      <a:pPr algn="ctr">
                        <a:spcAft>
                          <a:spcPts val="1200"/>
                        </a:spcAft>
                      </a:pPr>
                      <a:r>
                        <a:rPr lang="en-US" altLang="zh-CN" sz="1800" b="0" dirty="0">
                          <a:solidFill>
                            <a:schemeClr val="tx1"/>
                          </a:solidFill>
                          <a:effectLst/>
                          <a:latin typeface="+mn-lt"/>
                          <a:ea typeface="等线" panose="02010600030101010101" pitchFamily="2" charset="-122"/>
                        </a:rPr>
                        <a:t>10</a:t>
                      </a:r>
                      <a:endParaRPr lang="zh-CN" sz="18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spcAft>
                          <a:spcPts val="1200"/>
                        </a:spcAft>
                      </a:pPr>
                      <a:r>
                        <a:rPr lang="en-US" altLang="zh-CN" sz="1800" b="0" dirty="0">
                          <a:solidFill>
                            <a:schemeClr val="tx1"/>
                          </a:solidFill>
                          <a:effectLst/>
                          <a:latin typeface="+mn-lt"/>
                          <a:ea typeface="等线" panose="02010600030101010101" pitchFamily="2" charset="-122"/>
                        </a:rPr>
                        <a:t>1</a:t>
                      </a:r>
                      <a:endParaRPr lang="zh-CN" sz="18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spcAft>
                          <a:spcPts val="1200"/>
                        </a:spcAft>
                      </a:pPr>
                      <a:r>
                        <a:rPr lang="en-US" altLang="zh-CN" sz="1800" dirty="0">
                          <a:effectLst/>
                          <a:latin typeface="+mn-lt"/>
                          <a:ea typeface="等线" panose="02010600030101010101" pitchFamily="2" charset="-122"/>
                        </a:rPr>
                        <a:t>6</a:t>
                      </a:r>
                      <a:endParaRPr lang="zh-CN" sz="1800" dirty="0">
                        <a:effectLst/>
                        <a:latin typeface="+mn-lt"/>
                        <a:ea typeface="等线" panose="02010600030101010101" pitchFamily="2" charset="-122"/>
                      </a:endParaRPr>
                    </a:p>
                  </a:txBody>
                  <a:tcPr marL="68580" marR="68580" marT="0" marB="0" anchor="ctr"/>
                </a:tc>
                <a:tc>
                  <a:txBody>
                    <a:bodyPr/>
                    <a:lstStyle/>
                    <a:p>
                      <a:pPr algn="ctr">
                        <a:spcAft>
                          <a:spcPts val="1200"/>
                        </a:spcAft>
                      </a:pPr>
                      <a:r>
                        <a:rPr lang="en-US" altLang="zh-CN" sz="1800" dirty="0">
                          <a:effectLst/>
                          <a:latin typeface="+mn-lt"/>
                          <a:ea typeface="等线" panose="02010600030101010101" pitchFamily="2" charset="-122"/>
                        </a:rPr>
                        <a:t>3</a:t>
                      </a:r>
                      <a:endParaRPr lang="zh-CN" sz="1800" dirty="0">
                        <a:effectLst/>
                        <a:latin typeface="+mn-lt"/>
                        <a:ea typeface="等线" panose="02010600030101010101" pitchFamily="2" charset="-122"/>
                      </a:endParaRPr>
                    </a:p>
                  </a:txBody>
                  <a:tcPr marL="68580" marR="68580" marT="0" marB="0" anchor="ctr"/>
                </a:tc>
                <a:tc>
                  <a:txBody>
                    <a:bodyPr/>
                    <a:lstStyle/>
                    <a:p>
                      <a:pPr algn="ctr">
                        <a:spcAft>
                          <a:spcPts val="1200"/>
                        </a:spcAft>
                      </a:pPr>
                      <a:r>
                        <a:rPr lang="en-US" altLang="zh-CN" sz="1800" dirty="0">
                          <a:effectLst/>
                          <a:latin typeface="+mn-lt"/>
                          <a:ea typeface="等线" panose="02010600030101010101" pitchFamily="2" charset="-122"/>
                        </a:rPr>
                        <a:t>9</a:t>
                      </a:r>
                      <a:endParaRPr lang="zh-CN" sz="1800" dirty="0">
                        <a:effectLst/>
                        <a:latin typeface="+mn-lt"/>
                        <a:ea typeface="等线" panose="02010600030101010101" pitchFamily="2" charset="-122"/>
                      </a:endParaRPr>
                    </a:p>
                  </a:txBody>
                  <a:tcPr marL="68580" marR="68580" marT="0" marB="0" anchor="ctr"/>
                </a:tc>
                <a:tc>
                  <a:txBody>
                    <a:bodyPr/>
                    <a:lstStyle/>
                    <a:p>
                      <a:pPr algn="ctr">
                        <a:spcAft>
                          <a:spcPts val="1200"/>
                        </a:spcAft>
                      </a:pPr>
                      <a:r>
                        <a:rPr lang="en-US" altLang="zh-CN" sz="1800" dirty="0">
                          <a:effectLst/>
                          <a:latin typeface="+mn-lt"/>
                          <a:ea typeface="等线" panose="02010600030101010101" pitchFamily="2" charset="-122"/>
                        </a:rPr>
                        <a:t>2</a:t>
                      </a:r>
                      <a:endParaRPr lang="zh-CN" sz="1800" dirty="0">
                        <a:effectLst/>
                        <a:latin typeface="+mn-lt"/>
                        <a:ea typeface="等线" panose="02010600030101010101" pitchFamily="2" charset="-122"/>
                      </a:endParaRPr>
                    </a:p>
                  </a:txBody>
                  <a:tcPr marL="68580" marR="68580" marT="0" marB="0" anchor="ctr"/>
                </a:tc>
                <a:extLst>
                  <a:ext uri="{0D108BD9-81ED-4DB2-BD59-A6C34878D82A}">
                    <a16:rowId xmlns:a16="http://schemas.microsoft.com/office/drawing/2014/main" val="10001"/>
                  </a:ext>
                </a:extLst>
              </a:tr>
            </a:tbl>
          </a:graphicData>
        </a:graphic>
      </p:graphicFrame>
      <p:pic>
        <p:nvPicPr>
          <p:cNvPr id="4" name="图片 3">
            <a:extLst>
              <a:ext uri="{FF2B5EF4-FFF2-40B4-BE49-F238E27FC236}">
                <a16:creationId xmlns:a16="http://schemas.microsoft.com/office/drawing/2014/main" id="{A0FB5929-BBE2-4513-9E3E-491F0F8176F2}"/>
              </a:ext>
            </a:extLst>
          </p:cNvPr>
          <p:cNvPicPr>
            <a:picLocks noChangeAspect="1"/>
          </p:cNvPicPr>
          <p:nvPr/>
        </p:nvPicPr>
        <p:blipFill>
          <a:blip r:embed="rId3"/>
          <a:stretch>
            <a:fillRect/>
          </a:stretch>
        </p:blipFill>
        <p:spPr>
          <a:xfrm>
            <a:off x="446337" y="1162297"/>
            <a:ext cx="5239242" cy="3276075"/>
          </a:xfrm>
          <a:prstGeom prst="rect">
            <a:avLst/>
          </a:prstGeom>
        </p:spPr>
      </p:pic>
      <p:pic>
        <p:nvPicPr>
          <p:cNvPr id="5" name="图片 4">
            <a:extLst>
              <a:ext uri="{FF2B5EF4-FFF2-40B4-BE49-F238E27FC236}">
                <a16:creationId xmlns:a16="http://schemas.microsoft.com/office/drawing/2014/main" id="{EDA8FEEB-357E-4DD5-AA73-469540003E3C}"/>
              </a:ext>
            </a:extLst>
          </p:cNvPr>
          <p:cNvPicPr>
            <a:picLocks noChangeAspect="1"/>
          </p:cNvPicPr>
          <p:nvPr/>
        </p:nvPicPr>
        <p:blipFill>
          <a:blip r:embed="rId4"/>
          <a:stretch>
            <a:fillRect/>
          </a:stretch>
        </p:blipFill>
        <p:spPr>
          <a:xfrm>
            <a:off x="5879333" y="1162297"/>
            <a:ext cx="5776861" cy="1982736"/>
          </a:xfrm>
          <a:prstGeom prst="rect">
            <a:avLst/>
          </a:prstGeom>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3428499580"/>
              </p:ext>
            </p:extLst>
          </p:nvPr>
        </p:nvGraphicFramePr>
        <p:xfrm>
          <a:off x="457198" y="1135254"/>
          <a:ext cx="11260667" cy="4947911"/>
        </p:xfrm>
        <a:graphic>
          <a:graphicData uri="http://schemas.openxmlformats.org/drawingml/2006/table">
            <a:tbl>
              <a:tblPr firstRow="1" firstCol="1" bandRow="1">
                <a:tableStyleId>{21E4AEA4-8DFA-4A89-87EB-49C32662AFE0}</a:tableStyleId>
              </a:tblPr>
              <a:tblGrid>
                <a:gridCol w="1114918">
                  <a:extLst>
                    <a:ext uri="{9D8B030D-6E8A-4147-A177-3AD203B41FA5}">
                      <a16:colId xmlns:a16="http://schemas.microsoft.com/office/drawing/2014/main" val="20000"/>
                    </a:ext>
                  </a:extLst>
                </a:gridCol>
                <a:gridCol w="1255750">
                  <a:extLst>
                    <a:ext uri="{9D8B030D-6E8A-4147-A177-3AD203B41FA5}">
                      <a16:colId xmlns:a16="http://schemas.microsoft.com/office/drawing/2014/main" val="20001"/>
                    </a:ext>
                  </a:extLst>
                </a:gridCol>
                <a:gridCol w="1278467">
                  <a:extLst>
                    <a:ext uri="{9D8B030D-6E8A-4147-A177-3AD203B41FA5}">
                      <a16:colId xmlns:a16="http://schemas.microsoft.com/office/drawing/2014/main" val="20002"/>
                    </a:ext>
                  </a:extLst>
                </a:gridCol>
                <a:gridCol w="1562947">
                  <a:extLst>
                    <a:ext uri="{9D8B030D-6E8A-4147-A177-3AD203B41FA5}">
                      <a16:colId xmlns:a16="http://schemas.microsoft.com/office/drawing/2014/main" val="20003"/>
                    </a:ext>
                  </a:extLst>
                </a:gridCol>
                <a:gridCol w="3559387">
                  <a:extLst>
                    <a:ext uri="{9D8B030D-6E8A-4147-A177-3AD203B41FA5}">
                      <a16:colId xmlns:a16="http://schemas.microsoft.com/office/drawing/2014/main" val="20004"/>
                    </a:ext>
                  </a:extLst>
                </a:gridCol>
                <a:gridCol w="2489198">
                  <a:extLst>
                    <a:ext uri="{9D8B030D-6E8A-4147-A177-3AD203B41FA5}">
                      <a16:colId xmlns:a16="http://schemas.microsoft.com/office/drawing/2014/main" val="20005"/>
                    </a:ext>
                  </a:extLst>
                </a:gridCol>
              </a:tblGrid>
              <a:tr h="1142110">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805801">
                <a:tc>
                  <a:txBody>
                    <a:bodyPr/>
                    <a:lstStyle/>
                    <a:p>
                      <a:pPr algn="ctr">
                        <a:lnSpc>
                          <a:spcPct val="100000"/>
                        </a:lnSpc>
                        <a:spcAft>
                          <a:spcPts val="1200"/>
                        </a:spcAft>
                      </a:pPr>
                      <a:r>
                        <a:rPr lang="en-US" altLang="zh-CN" sz="1600" b="0" dirty="0">
                          <a:solidFill>
                            <a:schemeClr val="tx1"/>
                          </a:solidFill>
                          <a:effectLst/>
                          <a:latin typeface="+mn-lt"/>
                          <a:ea typeface="等线" panose="02010600030101010101" pitchFamily="2" charset="-122"/>
                        </a:rPr>
                        <a:t>1</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800" kern="1200" dirty="0">
                          <a:solidFill>
                            <a:schemeClr val="dk1"/>
                          </a:solidFill>
                          <a:effectLst/>
                          <a:latin typeface="+mn-lt"/>
                          <a:ea typeface="+mn-ea"/>
                          <a:cs typeface="+mn-cs"/>
                        </a:rPr>
                        <a:t>1.1 Scope</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600" b="0" kern="100">
                          <a:effectLst/>
                          <a:latin typeface="+mn-lt"/>
                          <a:ea typeface="宋体" panose="02010600030101010101" pitchFamily="2" charset="-122"/>
                        </a:rPr>
                        <a:t>G</a:t>
                      </a:r>
                      <a:endParaRPr lang="en-US" sz="1600" kern="100">
                        <a:effectLst/>
                        <a:latin typeface="+mn-lt"/>
                        <a:ea typeface="宋体" panose="02010600030101010101" pitchFamily="2" charset="-122"/>
                      </a:endParaRPr>
                    </a:p>
                  </a:txBody>
                  <a:tcPr marL="35560" marR="35560" anchor="ctr"/>
                </a:tc>
                <a:tc>
                  <a:txBody>
                    <a:bodyPr/>
                    <a:lstStyle/>
                    <a:p>
                      <a:r>
                        <a:rPr lang="en-US" altLang="zh-CN" sz="1800" kern="1200" dirty="0">
                          <a:solidFill>
                            <a:schemeClr val="dk1"/>
                          </a:solidFill>
                          <a:effectLst/>
                          <a:latin typeface="+mn-lt"/>
                          <a:ea typeface="+mn-ea"/>
                          <a:cs typeface="+mn-cs"/>
                        </a:rPr>
                        <a:t>Contents of Scope is the same as those of 1.2 Purpose.</a:t>
                      </a:r>
                      <a:endParaRPr lang="zh-CN" altLang="zh-CN" sz="1800" kern="1200" dirty="0">
                        <a:solidFill>
                          <a:schemeClr val="dk1"/>
                        </a:solidFill>
                        <a:effectLst/>
                        <a:latin typeface="+mn-lt"/>
                        <a:ea typeface="+mn-ea"/>
                        <a:cs typeface="+mn-cs"/>
                      </a:endParaRPr>
                    </a:p>
                  </a:txBody>
                  <a:tcPr marL="35560" marR="35560" anchor="ctr"/>
                </a:tc>
                <a:tc>
                  <a:txBody>
                    <a:bodyPr/>
                    <a:lstStyle/>
                    <a:p>
                      <a:r>
                        <a:rPr lang="en-US" altLang="zh-CN" sz="1800" kern="1200" dirty="0">
                          <a:solidFill>
                            <a:schemeClr val="dk1"/>
                          </a:solidFill>
                          <a:effectLst/>
                          <a:latin typeface="+mn-lt"/>
                          <a:ea typeface="+mn-ea"/>
                          <a:cs typeface="+mn-cs"/>
                        </a:rPr>
                        <a:t>Scope: This document is appropriate for sensitive industrial users to evaluate the economic loss caused by voltage sags, or estimate the cost and economic loss before and after voltage sag management and select optimal mitigation schemes.</a:t>
                      </a:r>
                      <a:endParaRPr lang="zh-CN" altLang="zh-CN" sz="1800" kern="1200" dirty="0">
                        <a:solidFill>
                          <a:schemeClr val="dk1"/>
                        </a:solidFill>
                        <a:effectLst/>
                        <a:latin typeface="+mn-lt"/>
                        <a:ea typeface="+mn-ea"/>
                        <a:cs typeface="+mn-cs"/>
                      </a:endParaRPr>
                    </a:p>
                  </a:txBody>
                  <a:tcPr marL="35560" marR="35560" anchor="ctr"/>
                </a:tc>
                <a:tc>
                  <a:txBody>
                    <a:bodyPr/>
                    <a:lstStyle/>
                    <a:p>
                      <a:pPr algn="l"/>
                      <a:r>
                        <a:rPr lang="en-US" sz="1800" kern="1200" dirty="0">
                          <a:solidFill>
                            <a:schemeClr val="dk1"/>
                          </a:solidFill>
                          <a:effectLst/>
                          <a:latin typeface="+mn-lt"/>
                          <a:ea typeface="+mn-ea"/>
                          <a:cs typeface="+mn-cs"/>
                        </a:rPr>
                        <a:t>We noticed that. </a:t>
                      </a:r>
                      <a:endParaRPr lang="zh-CN" altLang="en-US" sz="1800" kern="1200" dirty="0">
                        <a:solidFill>
                          <a:schemeClr val="dk1"/>
                        </a:solidFill>
                        <a:effectLst/>
                        <a:latin typeface="+mn-lt"/>
                        <a:ea typeface="+mn-ea"/>
                        <a:cs typeface="+mn-cs"/>
                      </a:endParaRPr>
                    </a:p>
                    <a:p>
                      <a:pPr algn="l"/>
                      <a:r>
                        <a:rPr lang="en-US" sz="1800" kern="1200" dirty="0">
                          <a:solidFill>
                            <a:schemeClr val="dk1"/>
                          </a:solidFill>
                          <a:effectLst/>
                          <a:latin typeface="+mn-lt"/>
                          <a:ea typeface="+mn-ea"/>
                          <a:cs typeface="+mn-cs"/>
                        </a:rPr>
                        <a:t>In fact, the contents of Purpose and Scope must be consistent with the Purpose and Scope in the document “PAR of P2938”. We will modify "1.1 scope" and "1.2 purpose" to make them the same as “PAR of P2938”.</a:t>
                      </a:r>
                      <a:endParaRPr lang="zh-CN" altLang="en-US" sz="1800" kern="1200" dirty="0">
                        <a:solidFill>
                          <a:schemeClr val="dk1"/>
                        </a:solidFill>
                        <a:effectLst/>
                        <a:latin typeface="+mn-lt"/>
                        <a:ea typeface="+mn-ea"/>
                        <a:cs typeface="+mn-cs"/>
                      </a:endParaRPr>
                    </a:p>
                  </a:txBody>
                  <a:tcPr marL="35560" marR="35560" marT="0" marB="0"/>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1178641350"/>
              </p:ext>
            </p:extLst>
          </p:nvPr>
        </p:nvGraphicFramePr>
        <p:xfrm>
          <a:off x="457198" y="1135254"/>
          <a:ext cx="11260667" cy="4947911"/>
        </p:xfrm>
        <a:graphic>
          <a:graphicData uri="http://schemas.openxmlformats.org/drawingml/2006/table">
            <a:tbl>
              <a:tblPr firstRow="1" firstCol="1" bandRow="1">
                <a:tableStyleId>{21E4AEA4-8DFA-4A89-87EB-49C32662AFE0}</a:tableStyleId>
              </a:tblPr>
              <a:tblGrid>
                <a:gridCol w="1114918">
                  <a:extLst>
                    <a:ext uri="{9D8B030D-6E8A-4147-A177-3AD203B41FA5}">
                      <a16:colId xmlns:a16="http://schemas.microsoft.com/office/drawing/2014/main" val="20000"/>
                    </a:ext>
                  </a:extLst>
                </a:gridCol>
                <a:gridCol w="1402090">
                  <a:extLst>
                    <a:ext uri="{9D8B030D-6E8A-4147-A177-3AD203B41FA5}">
                      <a16:colId xmlns:a16="http://schemas.microsoft.com/office/drawing/2014/main" val="20001"/>
                    </a:ext>
                  </a:extLst>
                </a:gridCol>
                <a:gridCol w="1132127">
                  <a:extLst>
                    <a:ext uri="{9D8B030D-6E8A-4147-A177-3AD203B41FA5}">
                      <a16:colId xmlns:a16="http://schemas.microsoft.com/office/drawing/2014/main" val="20002"/>
                    </a:ext>
                  </a:extLst>
                </a:gridCol>
                <a:gridCol w="1562947">
                  <a:extLst>
                    <a:ext uri="{9D8B030D-6E8A-4147-A177-3AD203B41FA5}">
                      <a16:colId xmlns:a16="http://schemas.microsoft.com/office/drawing/2014/main" val="20003"/>
                    </a:ext>
                  </a:extLst>
                </a:gridCol>
                <a:gridCol w="2367815">
                  <a:extLst>
                    <a:ext uri="{9D8B030D-6E8A-4147-A177-3AD203B41FA5}">
                      <a16:colId xmlns:a16="http://schemas.microsoft.com/office/drawing/2014/main" val="20004"/>
                    </a:ext>
                  </a:extLst>
                </a:gridCol>
                <a:gridCol w="3680770">
                  <a:extLst>
                    <a:ext uri="{9D8B030D-6E8A-4147-A177-3AD203B41FA5}">
                      <a16:colId xmlns:a16="http://schemas.microsoft.com/office/drawing/2014/main" val="20005"/>
                    </a:ext>
                  </a:extLst>
                </a:gridCol>
              </a:tblGrid>
              <a:tr h="1142110">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805801">
                <a:tc>
                  <a:txBody>
                    <a:bodyPr/>
                    <a:lstStyle/>
                    <a:p>
                      <a:pPr algn="ctr">
                        <a:lnSpc>
                          <a:spcPct val="100000"/>
                        </a:lnSpc>
                        <a:spcAft>
                          <a:spcPts val="1200"/>
                        </a:spcAft>
                      </a:pPr>
                      <a:r>
                        <a:rPr lang="en-US" altLang="zh-CN" sz="1600" b="0" dirty="0">
                          <a:solidFill>
                            <a:schemeClr val="tx1"/>
                          </a:solidFill>
                          <a:effectLst/>
                          <a:latin typeface="+mn-lt"/>
                          <a:ea typeface="等线" panose="02010600030101010101" pitchFamily="2" charset="-122"/>
                        </a:rPr>
                        <a:t>2</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800" kern="1200" dirty="0">
                          <a:solidFill>
                            <a:schemeClr val="dk1"/>
                          </a:solidFill>
                          <a:effectLst/>
                          <a:latin typeface="+mn-lt"/>
                          <a:ea typeface="+mn-ea"/>
                          <a:cs typeface="+mn-cs"/>
                        </a:rPr>
                        <a:t> Normative references</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600" kern="100" dirty="0">
                          <a:effectLst/>
                          <a:latin typeface="+mn-lt"/>
                          <a:ea typeface="宋体" panose="02010600030101010101" pitchFamily="2" charset="-122"/>
                        </a:rPr>
                        <a:t>T</a:t>
                      </a:r>
                    </a:p>
                  </a:txBody>
                  <a:tcPr marL="35560" marR="35560" anchor="ctr"/>
                </a:tc>
                <a:tc>
                  <a:txBody>
                    <a:bodyPr/>
                    <a:lstStyle/>
                    <a:p>
                      <a:r>
                        <a:rPr lang="en-US" altLang="zh-CN" sz="1800" kern="1200" dirty="0">
                          <a:solidFill>
                            <a:schemeClr val="dk1"/>
                          </a:solidFill>
                          <a:effectLst/>
                          <a:latin typeface="+mn-lt"/>
                          <a:ea typeface="+mn-ea"/>
                          <a:cs typeface="+mn-cs"/>
                        </a:rPr>
                        <a:t>May the standards of IEEE std 1668-2014 and IEEE std 1250-2018 be supplemented?</a:t>
                      </a:r>
                      <a:endParaRPr lang="zh-CN" altLang="zh-CN" sz="1800" kern="1200" dirty="0">
                        <a:solidFill>
                          <a:schemeClr val="dk1"/>
                        </a:solidFill>
                        <a:effectLst/>
                        <a:latin typeface="+mn-lt"/>
                        <a:ea typeface="+mn-ea"/>
                        <a:cs typeface="+mn-cs"/>
                      </a:endParaRPr>
                    </a:p>
                  </a:txBody>
                  <a:tcPr marL="35560" marR="35560" anchor="ctr"/>
                </a:tc>
                <a:tc>
                  <a:txBody>
                    <a:bodyPr/>
                    <a:lstStyle/>
                    <a:p>
                      <a:pPr algn="l"/>
                      <a:r>
                        <a:rPr lang="en-US" sz="1800" kern="1200" dirty="0">
                          <a:solidFill>
                            <a:schemeClr val="dk1"/>
                          </a:solidFill>
                          <a:effectLst/>
                          <a:latin typeface="+mn-lt"/>
                          <a:ea typeface="+mn-ea"/>
                          <a:cs typeface="+mn-cs"/>
                        </a:rPr>
                        <a:t>IEEE std 1668 for Annex B;</a:t>
                      </a:r>
                      <a:endParaRPr lang="zh-CN" altLang="en-US" sz="1800" kern="1200" dirty="0">
                        <a:solidFill>
                          <a:schemeClr val="dk1"/>
                        </a:solidFill>
                        <a:effectLst/>
                        <a:latin typeface="+mn-lt"/>
                        <a:ea typeface="+mn-ea"/>
                        <a:cs typeface="+mn-cs"/>
                      </a:endParaRPr>
                    </a:p>
                    <a:p>
                      <a:pPr algn="l"/>
                      <a:r>
                        <a:rPr lang="en-US" sz="1800" kern="1200" dirty="0">
                          <a:solidFill>
                            <a:schemeClr val="dk1"/>
                          </a:solidFill>
                          <a:effectLst/>
                          <a:latin typeface="+mn-lt"/>
                          <a:ea typeface="+mn-ea"/>
                          <a:cs typeface="+mn-cs"/>
                        </a:rPr>
                        <a:t>IEEE 1250-2018 - IEEE Guide for Identifying and Improving Voltage Quality in Power Systems for Annex I</a:t>
                      </a:r>
                      <a:endParaRPr lang="zh-CN" altLang="en-US" sz="1800" kern="1200" dirty="0">
                        <a:solidFill>
                          <a:schemeClr val="dk1"/>
                        </a:solidFill>
                        <a:effectLst/>
                        <a:latin typeface="+mn-lt"/>
                        <a:ea typeface="+mn-ea"/>
                        <a:cs typeface="+mn-cs"/>
                      </a:endParaRPr>
                    </a:p>
                  </a:txBody>
                  <a:tcPr marL="35560" marR="35560" marT="0" marB="0" anchor="ctr"/>
                </a:tc>
                <a:tc>
                  <a:txBody>
                    <a:bodyPr/>
                    <a:lstStyle/>
                    <a:p>
                      <a:r>
                        <a:rPr lang="en-US" altLang="zh-CN" sz="1800" kern="1200" dirty="0">
                          <a:solidFill>
                            <a:schemeClr val="dk1"/>
                          </a:solidFill>
                          <a:effectLst/>
                          <a:latin typeface="+mn-lt"/>
                          <a:ea typeface="+mn-ea"/>
                          <a:cs typeface="+mn-cs"/>
                        </a:rPr>
                        <a:t>Accepted.</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The mitigation scheme in Appendix I used the relevant contents of IEEE std 1250, which is supplemented by IEEE std 1250-2018.</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In addition, we intend to add an appendix to introduce a new sensitive equipment test method, which refers to the related test plan in [IEEE 1668-2017] partly.</a:t>
                      </a:r>
                      <a:endParaRPr lang="zh-CN" altLang="zh-CN" sz="1800" kern="1200" dirty="0">
                        <a:solidFill>
                          <a:schemeClr val="dk1"/>
                        </a:solidFill>
                        <a:effectLst/>
                        <a:latin typeface="+mn-lt"/>
                        <a:ea typeface="+mn-ea"/>
                        <a:cs typeface="+mn-cs"/>
                      </a:endParaRP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265158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3824010053"/>
              </p:ext>
            </p:extLst>
          </p:nvPr>
        </p:nvGraphicFramePr>
        <p:xfrm>
          <a:off x="457198" y="1135254"/>
          <a:ext cx="11260667" cy="4869301"/>
        </p:xfrm>
        <a:graphic>
          <a:graphicData uri="http://schemas.openxmlformats.org/drawingml/2006/table">
            <a:tbl>
              <a:tblPr firstRow="1" firstCol="1" bandRow="1">
                <a:tableStyleId>{21E4AEA4-8DFA-4A89-87EB-49C32662AFE0}</a:tableStyleId>
              </a:tblPr>
              <a:tblGrid>
                <a:gridCol w="1114918">
                  <a:extLst>
                    <a:ext uri="{9D8B030D-6E8A-4147-A177-3AD203B41FA5}">
                      <a16:colId xmlns:a16="http://schemas.microsoft.com/office/drawing/2014/main" val="20000"/>
                    </a:ext>
                  </a:extLst>
                </a:gridCol>
                <a:gridCol w="957075">
                  <a:extLst>
                    <a:ext uri="{9D8B030D-6E8A-4147-A177-3AD203B41FA5}">
                      <a16:colId xmlns:a16="http://schemas.microsoft.com/office/drawing/2014/main" val="20001"/>
                    </a:ext>
                  </a:extLst>
                </a:gridCol>
                <a:gridCol w="1284052">
                  <a:extLst>
                    <a:ext uri="{9D8B030D-6E8A-4147-A177-3AD203B41FA5}">
                      <a16:colId xmlns:a16="http://schemas.microsoft.com/office/drawing/2014/main" val="20002"/>
                    </a:ext>
                  </a:extLst>
                </a:gridCol>
                <a:gridCol w="2548646">
                  <a:extLst>
                    <a:ext uri="{9D8B030D-6E8A-4147-A177-3AD203B41FA5}">
                      <a16:colId xmlns:a16="http://schemas.microsoft.com/office/drawing/2014/main" val="20003"/>
                    </a:ext>
                  </a:extLst>
                </a:gridCol>
                <a:gridCol w="2684834">
                  <a:extLst>
                    <a:ext uri="{9D8B030D-6E8A-4147-A177-3AD203B41FA5}">
                      <a16:colId xmlns:a16="http://schemas.microsoft.com/office/drawing/2014/main" val="20004"/>
                    </a:ext>
                  </a:extLst>
                </a:gridCol>
                <a:gridCol w="2671142">
                  <a:extLst>
                    <a:ext uri="{9D8B030D-6E8A-4147-A177-3AD203B41FA5}">
                      <a16:colId xmlns:a16="http://schemas.microsoft.com/office/drawing/2014/main" val="20005"/>
                    </a:ext>
                  </a:extLst>
                </a:gridCol>
              </a:tblGrid>
              <a:tr h="864384">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2444971">
                <a:tc>
                  <a:txBody>
                    <a:bodyPr/>
                    <a:lstStyle/>
                    <a:p>
                      <a:pPr algn="ctr">
                        <a:lnSpc>
                          <a:spcPct val="100000"/>
                        </a:lnSpc>
                        <a:spcAft>
                          <a:spcPts val="1200"/>
                        </a:spcAft>
                      </a:pPr>
                      <a:r>
                        <a:rPr lang="en-US" altLang="zh-CN" sz="1800" b="0" dirty="0">
                          <a:solidFill>
                            <a:schemeClr val="tx1"/>
                          </a:solidFill>
                          <a:effectLst/>
                          <a:latin typeface="+mn-lt"/>
                          <a:ea typeface="等线" panose="02010600030101010101" pitchFamily="2" charset="-122"/>
                        </a:rPr>
                        <a:t>3</a:t>
                      </a:r>
                      <a:endParaRPr lang="zh-CN" sz="18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r>
                        <a:rPr lang="en-US" altLang="zh-CN" sz="2000" kern="100" dirty="0">
                          <a:effectLst/>
                          <a:latin typeface="+mn-lt"/>
                          <a:ea typeface="宋体" panose="02010600030101010101" pitchFamily="2" charset="-122"/>
                        </a:rPr>
                        <a:t>3.1</a:t>
                      </a:r>
                      <a:endParaRPr lang="zh-CN" altLang="zh-CN" sz="2000" kern="100" dirty="0">
                        <a:effectLst/>
                        <a:latin typeface="+mn-lt"/>
                        <a:ea typeface="宋体" panose="02010600030101010101" pitchFamily="2" charset="-122"/>
                      </a:endParaRPr>
                    </a:p>
                  </a:txBody>
                  <a:tcPr marL="35560" marR="35560" marT="0" marB="0" anchor="ctr">
                    <a:solidFill>
                      <a:srgbClr val="CDD9EA"/>
                    </a:solidFill>
                  </a:tcPr>
                </a:tc>
                <a:tc>
                  <a:txBody>
                    <a:bodyPr/>
                    <a:lstStyle/>
                    <a:p>
                      <a:pPr algn="ctr"/>
                      <a:r>
                        <a:rPr lang="en-US" altLang="zh-CN" sz="2000" kern="100" dirty="0">
                          <a:effectLst/>
                          <a:latin typeface="+mn-lt"/>
                          <a:ea typeface="宋体" panose="02010600030101010101" pitchFamily="2" charset="-122"/>
                        </a:rPr>
                        <a:t>E</a:t>
                      </a:r>
                      <a:endParaRPr lang="zh-CN" sz="2000" kern="100" dirty="0">
                        <a:effectLst/>
                        <a:latin typeface="+mn-lt"/>
                        <a:ea typeface="宋体" panose="02010600030101010101" pitchFamily="2" charset="-122"/>
                      </a:endParaRPr>
                    </a:p>
                  </a:txBody>
                  <a:tcPr marL="35560" marR="35560" marT="0" marB="0" anchor="ctr"/>
                </a:tc>
                <a:tc>
                  <a:txBody>
                    <a:bodyPr/>
                    <a:lstStyle/>
                    <a:p>
                      <a:pPr algn="l"/>
                      <a:r>
                        <a:rPr lang="en-US" sz="1800" kern="100" dirty="0">
                          <a:effectLst/>
                          <a:latin typeface="+mn-lt"/>
                          <a:ea typeface="宋体" panose="02010600030101010101" pitchFamily="2" charset="-122"/>
                        </a:rPr>
                        <a:t>The definition can be the same of that in the IEEE 1564.</a:t>
                      </a:r>
                      <a:endParaRPr lang="zh-CN" sz="1800" kern="100" dirty="0">
                        <a:effectLst/>
                        <a:latin typeface="+mn-lt"/>
                        <a:ea typeface="宋体" panose="02010600030101010101" pitchFamily="2" charset="-122"/>
                      </a:endParaRPr>
                    </a:p>
                    <a:p>
                      <a:pPr algn="l"/>
                      <a:r>
                        <a:rPr lang="en-US" sz="1800" kern="100" dirty="0">
                          <a:effectLst/>
                          <a:latin typeface="+mn-lt"/>
                          <a:ea typeface="宋体" panose="02010600030101010101" pitchFamily="2" charset="-122"/>
                        </a:rPr>
                        <a:t>If one of “the time” is deleted, would there be a grammar mistake?</a:t>
                      </a:r>
                      <a:endParaRPr lang="zh-CN" sz="1800" kern="100" dirty="0">
                        <a:effectLst/>
                        <a:latin typeface="+mn-lt"/>
                        <a:ea typeface="宋体" panose="02010600030101010101" pitchFamily="2" charset="-122"/>
                      </a:endParaRPr>
                    </a:p>
                    <a:p>
                      <a:pPr algn="l"/>
                      <a:r>
                        <a:rPr lang="en-US" sz="1800" kern="100" dirty="0">
                          <a:effectLst/>
                          <a:latin typeface="+mn-lt"/>
                          <a:ea typeface="宋体" panose="02010600030101010101" pitchFamily="2" charset="-122"/>
                        </a:rPr>
                        <a:t> </a:t>
                      </a:r>
                      <a:endParaRPr lang="zh-CN" sz="1800" kern="100" dirty="0">
                        <a:effectLst/>
                        <a:latin typeface="+mn-lt"/>
                        <a:ea typeface="宋体" panose="02010600030101010101" pitchFamily="2" charset="-122"/>
                      </a:endParaRPr>
                    </a:p>
                  </a:txBody>
                  <a:tcPr marL="35560" marR="35560" marT="0" marB="0" anchor="ctr"/>
                </a:tc>
                <a:tc>
                  <a:txBody>
                    <a:bodyPr/>
                    <a:lstStyle/>
                    <a:p>
                      <a:pPr algn="l"/>
                      <a:r>
                        <a:rPr lang="en-US" sz="1800" kern="100" dirty="0">
                          <a:effectLst/>
                          <a:latin typeface="+mn-lt"/>
                          <a:ea typeface="等线" panose="02010600030101010101" pitchFamily="2" charset="-122"/>
                        </a:rPr>
                        <a:t>The interval between </a:t>
                      </a:r>
                      <a:r>
                        <a:rPr lang="en-US" sz="1800" kern="100" dirty="0">
                          <a:effectLst/>
                          <a:highlight>
                            <a:srgbClr val="FFFF00"/>
                          </a:highlight>
                          <a:latin typeface="+mn-lt"/>
                          <a:ea typeface="等线" panose="02010600030101010101" pitchFamily="2" charset="-122"/>
                        </a:rPr>
                        <a:t>the time</a:t>
                      </a:r>
                      <a:r>
                        <a:rPr lang="en-US" sz="1800" kern="100" dirty="0">
                          <a:effectLst/>
                          <a:latin typeface="+mn-lt"/>
                          <a:ea typeface="等线" panose="02010600030101010101" pitchFamily="2" charset="-122"/>
                        </a:rPr>
                        <a:t> when the root-mean-square (rms) voltage</a:t>
                      </a:r>
                      <a:endParaRPr lang="zh-CN" sz="1800" kern="100" dirty="0">
                        <a:effectLst/>
                        <a:latin typeface="+mn-lt"/>
                        <a:ea typeface="宋体" panose="02010600030101010101" pitchFamily="2" charset="-122"/>
                      </a:endParaRPr>
                    </a:p>
                    <a:p>
                      <a:pPr algn="l"/>
                      <a:r>
                        <a:rPr lang="en-US" sz="1800" kern="100" dirty="0">
                          <a:effectLst/>
                          <a:latin typeface="+mn-lt"/>
                          <a:ea typeface="等线" panose="02010600030101010101" pitchFamily="2" charset="-122"/>
                        </a:rPr>
                        <a:t>rises above the swell threshold and </a:t>
                      </a:r>
                      <a:r>
                        <a:rPr lang="en-US" sz="1800" kern="100" dirty="0">
                          <a:effectLst/>
                          <a:highlight>
                            <a:srgbClr val="FFFF00"/>
                          </a:highlight>
                          <a:latin typeface="+mn-lt"/>
                          <a:ea typeface="等线" panose="02010600030101010101" pitchFamily="2" charset="-122"/>
                        </a:rPr>
                        <a:t>the time</a:t>
                      </a:r>
                      <a:r>
                        <a:rPr lang="en-US" sz="1800" kern="100" dirty="0">
                          <a:effectLst/>
                          <a:latin typeface="+mn-lt"/>
                          <a:ea typeface="等线" panose="02010600030101010101" pitchFamily="2" charset="-122"/>
                        </a:rPr>
                        <a:t> it subsequently drops below the swell threshold. </a:t>
                      </a:r>
                      <a:endParaRPr lang="zh-CN" sz="1800" kern="100" dirty="0">
                        <a:effectLst/>
                        <a:latin typeface="+mn-lt"/>
                        <a:ea typeface="宋体" panose="02010600030101010101" pitchFamily="2" charset="-122"/>
                      </a:endParaRPr>
                    </a:p>
                  </a:txBody>
                  <a:tcPr marL="35560" marR="35560" marT="0" marB="0" anchor="ctr"/>
                </a:tc>
                <a:tc>
                  <a:txBody>
                    <a:bodyPr/>
                    <a:lstStyle/>
                    <a:p>
                      <a:pPr algn="just"/>
                      <a:r>
                        <a:rPr lang="en-GB" sz="1800" kern="100" dirty="0">
                          <a:effectLst/>
                          <a:latin typeface="+mn-lt"/>
                          <a:ea typeface="宋体" panose="02010600030101010101" pitchFamily="2" charset="-122"/>
                        </a:rPr>
                        <a:t>Accepted.</a:t>
                      </a:r>
                      <a:endParaRPr lang="zh-CN" sz="1800" kern="100" dirty="0">
                        <a:effectLst/>
                        <a:latin typeface="+mn-lt"/>
                        <a:ea typeface="宋体" panose="02010600030101010101" pitchFamily="2" charset="-122"/>
                      </a:endParaRPr>
                    </a:p>
                    <a:p>
                      <a:pPr algn="just"/>
                      <a:r>
                        <a:rPr lang="en-GB" sz="1800" kern="100" dirty="0">
                          <a:effectLst/>
                          <a:latin typeface="+mn-lt"/>
                          <a:ea typeface="宋体" panose="02010600030101010101" pitchFamily="2" charset="-122"/>
                        </a:rPr>
                        <a:t>The definition is changed to be consistent with IEEE std 1564.</a:t>
                      </a:r>
                      <a:endParaRPr lang="zh-CN" sz="1800" kern="100" dirty="0">
                        <a:effectLst/>
                        <a:latin typeface="+mn-lt"/>
                        <a:ea typeface="宋体" panose="02010600030101010101" pitchFamily="2" charset="-122"/>
                      </a:endParaRPr>
                    </a:p>
                    <a:p>
                      <a:pPr algn="just"/>
                      <a:r>
                        <a:rPr lang="en-GB" sz="1800" kern="100" dirty="0">
                          <a:effectLst/>
                          <a:latin typeface="+mn-lt"/>
                          <a:ea typeface="宋体" panose="02010600030101010101" pitchFamily="2" charset="-122"/>
                        </a:rPr>
                        <a:t> </a:t>
                      </a:r>
                      <a:endParaRPr lang="zh-CN" sz="1800" kern="100" dirty="0">
                        <a:effectLst/>
                        <a:latin typeface="+mn-lt"/>
                        <a:ea typeface="宋体" panose="02010600030101010101" pitchFamily="2" charset="-122"/>
                      </a:endParaRPr>
                    </a:p>
                  </a:txBody>
                  <a:tcPr marL="35560" marR="35560" marT="0" marB="0"/>
                </a:tc>
                <a:extLst>
                  <a:ext uri="{0D108BD9-81ED-4DB2-BD59-A6C34878D82A}">
                    <a16:rowId xmlns:a16="http://schemas.microsoft.com/office/drawing/2014/main" val="10001"/>
                  </a:ext>
                </a:extLst>
              </a:tr>
              <a:tr h="1333621">
                <a:tc>
                  <a:txBody>
                    <a:bodyPr/>
                    <a:lstStyle/>
                    <a:p>
                      <a:pPr algn="ctr">
                        <a:lnSpc>
                          <a:spcPct val="100000"/>
                        </a:lnSpc>
                        <a:spcAft>
                          <a:spcPts val="1200"/>
                        </a:spcAft>
                      </a:pPr>
                      <a:r>
                        <a:rPr lang="en-US" altLang="zh-CN" sz="1800" b="0" dirty="0">
                          <a:solidFill>
                            <a:schemeClr val="tx1"/>
                          </a:solidFill>
                          <a:effectLst/>
                          <a:latin typeface="+mn-lt"/>
                          <a:ea typeface="等线" panose="02010600030101010101" pitchFamily="2" charset="-122"/>
                        </a:rPr>
                        <a:t>4</a:t>
                      </a:r>
                      <a:endParaRPr lang="zh-CN" sz="18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2000" kern="100" dirty="0">
                          <a:effectLst/>
                          <a:latin typeface="+mn-lt"/>
                          <a:ea typeface="宋体" panose="02010600030101010101" pitchFamily="2" charset="-122"/>
                        </a:rPr>
                        <a:t>3.1</a:t>
                      </a:r>
                      <a:endParaRPr lang="zh-CN" altLang="zh-CN" sz="2000" kern="100" dirty="0">
                        <a:effectLst/>
                        <a:latin typeface="+mn-lt"/>
                        <a:ea typeface="宋体" panose="02010600030101010101" pitchFamily="2" charset="-122"/>
                      </a:endParaRPr>
                    </a:p>
                  </a:txBody>
                  <a:tcPr marL="35560" marR="35560" marT="0" marB="0" anchor="ctr">
                    <a:solidFill>
                      <a:srgbClr val="CDD9EA"/>
                    </a:solidFill>
                  </a:tcPr>
                </a:tc>
                <a:tc>
                  <a:txBody>
                    <a:bodyPr/>
                    <a:lstStyle/>
                    <a:p>
                      <a:pPr algn="ctr"/>
                      <a:r>
                        <a:rPr lang="en-US" altLang="zh-CN" sz="2000" kern="100" dirty="0">
                          <a:effectLst/>
                          <a:latin typeface="+mn-lt"/>
                          <a:ea typeface="宋体" panose="02010600030101010101" pitchFamily="2" charset="-122"/>
                        </a:rPr>
                        <a:t>E</a:t>
                      </a:r>
                      <a:endParaRPr lang="zh-CN" sz="2000" kern="100" dirty="0">
                        <a:effectLst/>
                        <a:latin typeface="+mn-lt"/>
                        <a:ea typeface="宋体" panose="02010600030101010101" pitchFamily="2" charset="-122"/>
                      </a:endParaRPr>
                    </a:p>
                  </a:txBody>
                  <a:tcPr marL="35560" marR="35560" marT="0" marB="0" anchor="ctr"/>
                </a:tc>
                <a:tc>
                  <a:txBody>
                    <a:bodyPr/>
                    <a:lstStyle/>
                    <a:p>
                      <a:pPr algn="l"/>
                      <a:r>
                        <a:rPr lang="en-US" sz="1800" kern="100">
                          <a:effectLst/>
                          <a:latin typeface="+mn-lt"/>
                          <a:ea typeface="宋体" panose="02010600030101010101" pitchFamily="2" charset="-122"/>
                        </a:rPr>
                        <a:t>the industry </a:t>
                      </a:r>
                      <a:r>
                        <a:rPr lang="en-US" sz="1800" kern="100">
                          <a:effectLst/>
                          <a:highlight>
                            <a:srgbClr val="FFFF00"/>
                          </a:highlight>
                          <a:latin typeface="+mn-lt"/>
                          <a:ea typeface="宋体" panose="02010600030101010101" pitchFamily="2" charset="-122"/>
                        </a:rPr>
                        <a:t>whose</a:t>
                      </a:r>
                      <a:r>
                        <a:rPr lang="en-US" sz="1800" kern="100">
                          <a:effectLst/>
                          <a:latin typeface="+mn-lt"/>
                          <a:ea typeface="宋体" panose="02010600030101010101" pitchFamily="2" charset="-122"/>
                        </a:rPr>
                        <a:t> production process is sensitive to voltage sag.</a:t>
                      </a:r>
                      <a:endParaRPr lang="zh-CN" sz="1400" kern="100">
                        <a:effectLst/>
                        <a:latin typeface="+mn-lt"/>
                        <a:ea typeface="宋体" panose="02010600030101010101" pitchFamily="2" charset="-122"/>
                      </a:endParaRPr>
                    </a:p>
                  </a:txBody>
                  <a:tcPr marL="35560" marR="35560" marT="0" marB="0" anchor="ctr"/>
                </a:tc>
                <a:tc>
                  <a:txBody>
                    <a:bodyPr/>
                    <a:lstStyle/>
                    <a:p>
                      <a:pPr algn="l"/>
                      <a:r>
                        <a:rPr lang="en-US" sz="1800" kern="100" dirty="0">
                          <a:effectLst/>
                          <a:latin typeface="+mn-lt"/>
                          <a:ea typeface="宋体" panose="02010600030101010101" pitchFamily="2" charset="-122"/>
                        </a:rPr>
                        <a:t>the industry </a:t>
                      </a:r>
                      <a:r>
                        <a:rPr lang="en-US" sz="1800" kern="100" dirty="0">
                          <a:effectLst/>
                          <a:highlight>
                            <a:srgbClr val="FFFF00"/>
                          </a:highlight>
                          <a:latin typeface="+mn-lt"/>
                          <a:ea typeface="宋体" panose="02010600030101010101" pitchFamily="2" charset="-122"/>
                        </a:rPr>
                        <a:t>of which</a:t>
                      </a:r>
                      <a:r>
                        <a:rPr lang="en-US" sz="1800" kern="100" dirty="0">
                          <a:effectLst/>
                          <a:latin typeface="+mn-lt"/>
                          <a:ea typeface="宋体" panose="02010600030101010101" pitchFamily="2" charset="-122"/>
                        </a:rPr>
                        <a:t> production process is sensitive to voltage sag.</a:t>
                      </a:r>
                      <a:endParaRPr lang="zh-CN" sz="1400" kern="100" dirty="0">
                        <a:effectLst/>
                        <a:latin typeface="+mn-lt"/>
                        <a:ea typeface="宋体" panose="02010600030101010101" pitchFamily="2" charset="-122"/>
                      </a:endParaRPr>
                    </a:p>
                  </a:txBody>
                  <a:tcPr marL="35560" marR="35560" marT="0" marB="0" anchor="ctr"/>
                </a:tc>
                <a:tc>
                  <a:txBody>
                    <a:bodyPr/>
                    <a:lstStyle/>
                    <a:p>
                      <a:pPr algn="just"/>
                      <a:r>
                        <a:rPr lang="en-GB" sz="1800" kern="100" dirty="0">
                          <a:effectLst/>
                          <a:latin typeface="+mn-lt"/>
                          <a:ea typeface="宋体" panose="02010600030101010101" pitchFamily="2" charset="-122"/>
                        </a:rPr>
                        <a:t>Accepted.</a:t>
                      </a:r>
                      <a:endParaRPr lang="zh-CN" sz="1400" kern="100" dirty="0">
                        <a:effectLst/>
                        <a:latin typeface="+mn-lt"/>
                        <a:ea typeface="宋体" panose="02010600030101010101" pitchFamily="2" charset="-122"/>
                      </a:endParaRPr>
                    </a:p>
                  </a:txBody>
                  <a:tcPr marL="35560" marR="35560" marT="0" marB="0"/>
                </a:tc>
                <a:extLst>
                  <a:ext uri="{0D108BD9-81ED-4DB2-BD59-A6C34878D82A}">
                    <a16:rowId xmlns:a16="http://schemas.microsoft.com/office/drawing/2014/main" val="201326039"/>
                  </a:ext>
                </a:extLst>
              </a:tr>
            </a:tbl>
          </a:graphicData>
        </a:graphic>
      </p:graphicFrame>
    </p:spTree>
    <p:extLst>
      <p:ext uri="{BB962C8B-B14F-4D97-AF65-F5344CB8AC3E}">
        <p14:creationId xmlns:p14="http://schemas.microsoft.com/office/powerpoint/2010/main" val="16325586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2970650047"/>
              </p:ext>
            </p:extLst>
          </p:nvPr>
        </p:nvGraphicFramePr>
        <p:xfrm>
          <a:off x="380999" y="1042121"/>
          <a:ext cx="11353801" cy="5074030"/>
        </p:xfrm>
        <a:graphic>
          <a:graphicData uri="http://schemas.openxmlformats.org/drawingml/2006/table">
            <a:tbl>
              <a:tblPr firstRow="1" firstCol="1" bandRow="1">
                <a:tableStyleId>{21E4AEA4-8DFA-4A89-87EB-49C32662AFE0}</a:tableStyleId>
              </a:tblPr>
              <a:tblGrid>
                <a:gridCol w="1124139">
                  <a:extLst>
                    <a:ext uri="{9D8B030D-6E8A-4147-A177-3AD203B41FA5}">
                      <a16:colId xmlns:a16="http://schemas.microsoft.com/office/drawing/2014/main" val="20000"/>
                    </a:ext>
                  </a:extLst>
                </a:gridCol>
                <a:gridCol w="1221130">
                  <a:extLst>
                    <a:ext uri="{9D8B030D-6E8A-4147-A177-3AD203B41FA5}">
                      <a16:colId xmlns:a16="http://schemas.microsoft.com/office/drawing/2014/main" val="20001"/>
                    </a:ext>
                  </a:extLst>
                </a:gridCol>
                <a:gridCol w="1334047">
                  <a:extLst>
                    <a:ext uri="{9D8B030D-6E8A-4147-A177-3AD203B41FA5}">
                      <a16:colId xmlns:a16="http://schemas.microsoft.com/office/drawing/2014/main" val="20002"/>
                    </a:ext>
                  </a:extLst>
                </a:gridCol>
                <a:gridCol w="2780753">
                  <a:extLst>
                    <a:ext uri="{9D8B030D-6E8A-4147-A177-3AD203B41FA5}">
                      <a16:colId xmlns:a16="http://schemas.microsoft.com/office/drawing/2014/main" val="20003"/>
                    </a:ext>
                  </a:extLst>
                </a:gridCol>
                <a:gridCol w="1761065">
                  <a:extLst>
                    <a:ext uri="{9D8B030D-6E8A-4147-A177-3AD203B41FA5}">
                      <a16:colId xmlns:a16="http://schemas.microsoft.com/office/drawing/2014/main" val="20004"/>
                    </a:ext>
                  </a:extLst>
                </a:gridCol>
                <a:gridCol w="3132667">
                  <a:extLst>
                    <a:ext uri="{9D8B030D-6E8A-4147-A177-3AD203B41FA5}">
                      <a16:colId xmlns:a16="http://schemas.microsoft.com/office/drawing/2014/main" val="20005"/>
                    </a:ext>
                  </a:extLst>
                </a:gridCol>
              </a:tblGrid>
              <a:tr h="1142110">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805801">
                <a:tc>
                  <a:txBody>
                    <a:bodyPr/>
                    <a:lstStyle/>
                    <a:p>
                      <a:pPr algn="ctr">
                        <a:lnSpc>
                          <a:spcPct val="100000"/>
                        </a:lnSpc>
                        <a:spcAft>
                          <a:spcPts val="1200"/>
                        </a:spcAft>
                      </a:pPr>
                      <a:r>
                        <a:rPr lang="en-US" altLang="zh-CN" sz="1600" b="0" dirty="0">
                          <a:solidFill>
                            <a:schemeClr val="tx1"/>
                          </a:solidFill>
                          <a:effectLst/>
                          <a:latin typeface="+mn-lt"/>
                          <a:ea typeface="等线" panose="02010600030101010101" pitchFamily="2" charset="-122"/>
                        </a:rPr>
                        <a:t>5</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800" kern="1200" dirty="0">
                          <a:solidFill>
                            <a:schemeClr val="dk1"/>
                          </a:solidFill>
                          <a:effectLst/>
                          <a:latin typeface="+mn-lt"/>
                          <a:ea typeface="+mn-ea"/>
                          <a:cs typeface="+mn-cs"/>
                        </a:rPr>
                        <a:t>5.2</a:t>
                      </a:r>
                    </a:p>
                    <a:p>
                      <a:pPr algn="ctr">
                        <a:lnSpc>
                          <a:spcPct val="100000"/>
                        </a:lnSpc>
                        <a:spcAft>
                          <a:spcPts val="1200"/>
                        </a:spcAft>
                      </a:pPr>
                      <a:r>
                        <a:rPr lang="en-US" altLang="zh-CN" sz="1800" kern="1200" dirty="0">
                          <a:solidFill>
                            <a:schemeClr val="dk1"/>
                          </a:solidFill>
                          <a:effectLst/>
                          <a:latin typeface="+mn-lt"/>
                          <a:ea typeface="+mn-ea"/>
                          <a:cs typeface="+mn-cs"/>
                        </a:rPr>
                        <a:t> Table 1</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600" kern="100" dirty="0">
                          <a:effectLst/>
                          <a:latin typeface="+mn-lt"/>
                          <a:ea typeface="宋体" panose="02010600030101010101" pitchFamily="2" charset="-122"/>
                        </a:rPr>
                        <a:t>T</a:t>
                      </a:r>
                    </a:p>
                  </a:txBody>
                  <a:tcPr marL="35560" marR="35560" anchor="ctr"/>
                </a:tc>
                <a:tc>
                  <a:txBody>
                    <a:bodyPr/>
                    <a:lstStyle/>
                    <a:p>
                      <a:r>
                        <a:rPr lang="en-US" altLang="zh-CN" sz="1800" kern="1200" dirty="0">
                          <a:solidFill>
                            <a:schemeClr val="dk1"/>
                          </a:solidFill>
                          <a:effectLst/>
                          <a:latin typeface="+mn-lt"/>
                          <a:ea typeface="+mn-ea"/>
                          <a:cs typeface="+mn-cs"/>
                        </a:rPr>
                        <a:t>How can be understanded “dollar per MW” ? What unit is MW? Is it the rated power of production line? But there isn’t the information of MW to be collected in Table 2.</a:t>
                      </a:r>
                      <a:endParaRPr lang="zh-CN" altLang="zh-CN" sz="1800" kern="1200" dirty="0">
                        <a:solidFill>
                          <a:schemeClr val="dk1"/>
                        </a:solidFill>
                        <a:effectLst/>
                        <a:latin typeface="+mn-lt"/>
                        <a:ea typeface="+mn-ea"/>
                        <a:cs typeface="+mn-cs"/>
                      </a:endParaRPr>
                    </a:p>
                    <a:p>
                      <a:r>
                        <a:rPr lang="en-US" altLang="zh-CN" sz="1800" kern="1200" dirty="0">
                          <a:solidFill>
                            <a:schemeClr val="dk1"/>
                          </a:solidFill>
                          <a:effectLst/>
                          <a:latin typeface="+mn-lt"/>
                          <a:ea typeface="+mn-ea"/>
                          <a:cs typeface="+mn-cs"/>
                        </a:rPr>
                        <a:t>The economic loss data in Table I of the US is only national, while China involves provinces and cities.</a:t>
                      </a:r>
                      <a:endParaRPr lang="zh-CN" altLang="zh-CN" sz="1800" kern="1200" dirty="0">
                        <a:solidFill>
                          <a:schemeClr val="dk1"/>
                        </a:solidFill>
                        <a:effectLst/>
                        <a:latin typeface="+mn-lt"/>
                        <a:ea typeface="+mn-ea"/>
                        <a:cs typeface="+mn-cs"/>
                      </a:endParaRPr>
                    </a:p>
                  </a:txBody>
                  <a:tcPr marL="35560" marR="35560" anchor="ctr"/>
                </a:tc>
                <a:tc>
                  <a:txBody>
                    <a:bodyPr/>
                    <a:lstStyle/>
                    <a:p>
                      <a:pPr algn="l"/>
                      <a:r>
                        <a:rPr lang="en-US" sz="1800" kern="1200" dirty="0">
                          <a:solidFill>
                            <a:schemeClr val="dk1"/>
                          </a:solidFill>
                          <a:effectLst/>
                          <a:latin typeface="+mn-lt"/>
                          <a:ea typeface="+mn-ea"/>
                          <a:cs typeface="+mn-cs"/>
                        </a:rPr>
                        <a:t>IEEE std 1668 for Annex B;</a:t>
                      </a:r>
                      <a:endParaRPr lang="zh-CN" altLang="en-US" sz="1800" kern="1200" dirty="0">
                        <a:solidFill>
                          <a:schemeClr val="dk1"/>
                        </a:solidFill>
                        <a:effectLst/>
                        <a:latin typeface="+mn-lt"/>
                        <a:ea typeface="+mn-ea"/>
                        <a:cs typeface="+mn-cs"/>
                      </a:endParaRPr>
                    </a:p>
                    <a:p>
                      <a:pPr algn="l"/>
                      <a:r>
                        <a:rPr lang="en-US" sz="1800" kern="1200" dirty="0">
                          <a:solidFill>
                            <a:schemeClr val="dk1"/>
                          </a:solidFill>
                          <a:effectLst/>
                          <a:latin typeface="+mn-lt"/>
                          <a:ea typeface="+mn-ea"/>
                          <a:cs typeface="+mn-cs"/>
                        </a:rPr>
                        <a:t>IEEE 1250-2018 - IEEE Guide for Identifying and Improving Voltage Quality in Power Systems for Annex I</a:t>
                      </a:r>
                      <a:endParaRPr lang="zh-CN" altLang="en-US" sz="1800" kern="1200" dirty="0">
                        <a:solidFill>
                          <a:schemeClr val="dk1"/>
                        </a:solidFill>
                        <a:effectLst/>
                        <a:latin typeface="+mn-lt"/>
                        <a:ea typeface="+mn-ea"/>
                        <a:cs typeface="+mn-cs"/>
                      </a:endParaRPr>
                    </a:p>
                  </a:txBody>
                  <a:tcPr marL="35560" marR="35560" marT="0" marB="0" anchor="ctr"/>
                </a:tc>
                <a:tc>
                  <a:txBody>
                    <a:bodyPr/>
                    <a:lstStyle/>
                    <a:p>
                      <a:pPr algn="just"/>
                      <a:r>
                        <a:rPr lang="en-GB" altLang="zh-CN" sz="1800" kern="1200" dirty="0">
                          <a:solidFill>
                            <a:schemeClr val="dk1"/>
                          </a:solidFill>
                          <a:effectLst/>
                          <a:latin typeface="+mn-lt"/>
                          <a:ea typeface="+mn-ea"/>
                          <a:cs typeface="+mn-cs"/>
                        </a:rPr>
                        <a:t>- </a:t>
                      </a:r>
                      <a:r>
                        <a:rPr lang="en-GB" sz="1800" kern="1200" dirty="0">
                          <a:solidFill>
                            <a:schemeClr val="dk1"/>
                          </a:solidFill>
                          <a:effectLst/>
                          <a:latin typeface="+mn-lt"/>
                          <a:ea typeface="+mn-ea"/>
                          <a:cs typeface="+mn-cs"/>
                        </a:rPr>
                        <a:t>MW means megawatt.</a:t>
                      </a:r>
                      <a:endParaRPr lang="zh-CN" altLang="en-US" sz="1800" kern="1200" dirty="0">
                        <a:solidFill>
                          <a:schemeClr val="dk1"/>
                        </a:solidFill>
                        <a:effectLst/>
                        <a:latin typeface="+mn-lt"/>
                        <a:ea typeface="+mn-ea"/>
                        <a:cs typeface="+mn-cs"/>
                      </a:endParaRPr>
                    </a:p>
                    <a:p>
                      <a:pPr algn="just"/>
                      <a:r>
                        <a:rPr lang="en-GB" sz="1800" kern="1200" dirty="0">
                          <a:solidFill>
                            <a:schemeClr val="dk1"/>
                          </a:solidFill>
                          <a:effectLst/>
                          <a:latin typeface="+mn-lt"/>
                          <a:ea typeface="+mn-ea"/>
                          <a:cs typeface="+mn-cs"/>
                        </a:rPr>
                        <a:t>- We will supplement the power information of the production line in Table 2.</a:t>
                      </a:r>
                      <a:endParaRPr lang="zh-CN" altLang="en-US" sz="1800" kern="1200" dirty="0">
                        <a:solidFill>
                          <a:schemeClr val="dk1"/>
                        </a:solidFill>
                        <a:effectLst/>
                        <a:latin typeface="+mn-lt"/>
                        <a:ea typeface="+mn-ea"/>
                        <a:cs typeface="+mn-cs"/>
                      </a:endParaRPr>
                    </a:p>
                    <a:p>
                      <a:pPr algn="just"/>
                      <a:r>
                        <a:rPr lang="en-GB" sz="1800" kern="1200" dirty="0">
                          <a:solidFill>
                            <a:schemeClr val="dk1"/>
                          </a:solidFill>
                          <a:effectLst/>
                          <a:latin typeface="+mn-lt"/>
                          <a:ea typeface="+mn-ea"/>
                          <a:cs typeface="+mn-cs"/>
                        </a:rPr>
                        <a:t>- We will change all the Areas in Table I to national level. This is because there is little difference in the amount of voltage sag economic losses suffered by sensitive users in different regions of a country.</a:t>
                      </a:r>
                      <a:endParaRPr lang="zh-CN" altLang="en-US" sz="1800" kern="1200" dirty="0">
                        <a:solidFill>
                          <a:schemeClr val="dk1"/>
                        </a:solidFill>
                        <a:effectLst/>
                        <a:latin typeface="+mn-lt"/>
                        <a:ea typeface="+mn-ea"/>
                        <a:cs typeface="+mn-cs"/>
                      </a:endParaRP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4094537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2314095968"/>
              </p:ext>
            </p:extLst>
          </p:nvPr>
        </p:nvGraphicFramePr>
        <p:xfrm>
          <a:off x="380999" y="1042121"/>
          <a:ext cx="11353801" cy="4982590"/>
        </p:xfrm>
        <a:graphic>
          <a:graphicData uri="http://schemas.openxmlformats.org/drawingml/2006/table">
            <a:tbl>
              <a:tblPr firstRow="1" firstCol="1" bandRow="1">
                <a:tableStyleId>{21E4AEA4-8DFA-4A89-87EB-49C32662AFE0}</a:tableStyleId>
              </a:tblPr>
              <a:tblGrid>
                <a:gridCol w="1124139">
                  <a:extLst>
                    <a:ext uri="{9D8B030D-6E8A-4147-A177-3AD203B41FA5}">
                      <a16:colId xmlns:a16="http://schemas.microsoft.com/office/drawing/2014/main" val="20000"/>
                    </a:ext>
                  </a:extLst>
                </a:gridCol>
                <a:gridCol w="1221130">
                  <a:extLst>
                    <a:ext uri="{9D8B030D-6E8A-4147-A177-3AD203B41FA5}">
                      <a16:colId xmlns:a16="http://schemas.microsoft.com/office/drawing/2014/main" val="20001"/>
                    </a:ext>
                  </a:extLst>
                </a:gridCol>
                <a:gridCol w="1334047">
                  <a:extLst>
                    <a:ext uri="{9D8B030D-6E8A-4147-A177-3AD203B41FA5}">
                      <a16:colId xmlns:a16="http://schemas.microsoft.com/office/drawing/2014/main" val="20002"/>
                    </a:ext>
                  </a:extLst>
                </a:gridCol>
                <a:gridCol w="1874818">
                  <a:extLst>
                    <a:ext uri="{9D8B030D-6E8A-4147-A177-3AD203B41FA5}">
                      <a16:colId xmlns:a16="http://schemas.microsoft.com/office/drawing/2014/main" val="20003"/>
                    </a:ext>
                  </a:extLst>
                </a:gridCol>
                <a:gridCol w="1126067">
                  <a:extLst>
                    <a:ext uri="{9D8B030D-6E8A-4147-A177-3AD203B41FA5}">
                      <a16:colId xmlns:a16="http://schemas.microsoft.com/office/drawing/2014/main" val="20004"/>
                    </a:ext>
                  </a:extLst>
                </a:gridCol>
                <a:gridCol w="4673600">
                  <a:extLst>
                    <a:ext uri="{9D8B030D-6E8A-4147-A177-3AD203B41FA5}">
                      <a16:colId xmlns:a16="http://schemas.microsoft.com/office/drawing/2014/main" val="20005"/>
                    </a:ext>
                  </a:extLst>
                </a:gridCol>
              </a:tblGrid>
              <a:tr h="1142110">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805801">
                <a:tc>
                  <a:txBody>
                    <a:bodyPr/>
                    <a:lstStyle/>
                    <a:p>
                      <a:pPr algn="ctr">
                        <a:lnSpc>
                          <a:spcPct val="100000"/>
                        </a:lnSpc>
                        <a:spcAft>
                          <a:spcPts val="1200"/>
                        </a:spcAft>
                      </a:pPr>
                      <a:r>
                        <a:rPr lang="en-US" altLang="zh-CN" sz="1600" b="0" dirty="0">
                          <a:solidFill>
                            <a:schemeClr val="tx1"/>
                          </a:solidFill>
                          <a:effectLst/>
                          <a:latin typeface="+mn-lt"/>
                          <a:ea typeface="等线" panose="02010600030101010101" pitchFamily="2" charset="-122"/>
                        </a:rPr>
                        <a:t>6</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800" kern="1200" dirty="0">
                          <a:solidFill>
                            <a:schemeClr val="dk1"/>
                          </a:solidFill>
                          <a:effectLst/>
                          <a:latin typeface="+mn-lt"/>
                          <a:ea typeface="+mn-ea"/>
                          <a:cs typeface="+mn-cs"/>
                        </a:rPr>
                        <a:t>5.2 </a:t>
                      </a:r>
                    </a:p>
                    <a:p>
                      <a:pPr algn="ctr">
                        <a:lnSpc>
                          <a:spcPct val="100000"/>
                        </a:lnSpc>
                        <a:spcAft>
                          <a:spcPts val="1200"/>
                        </a:spcAft>
                      </a:pPr>
                      <a:r>
                        <a:rPr lang="en-US" altLang="zh-CN" sz="1800" kern="1200" dirty="0">
                          <a:solidFill>
                            <a:schemeClr val="dk1"/>
                          </a:solidFill>
                          <a:effectLst/>
                          <a:latin typeface="+mn-lt"/>
                          <a:ea typeface="+mn-ea"/>
                          <a:cs typeface="+mn-cs"/>
                        </a:rPr>
                        <a:t> The information and data collection from user side</a:t>
                      </a:r>
                      <a:endParaRPr lang="zh-CN" sz="16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600" kern="100" dirty="0">
                          <a:effectLst/>
                          <a:latin typeface="+mn-lt"/>
                          <a:ea typeface="宋体" panose="02010600030101010101" pitchFamily="2" charset="-122"/>
                        </a:rPr>
                        <a:t>T</a:t>
                      </a:r>
                    </a:p>
                  </a:txBody>
                  <a:tcPr marL="35560" marR="35560" anchor="ctr"/>
                </a:tc>
                <a:tc>
                  <a:txBody>
                    <a:bodyPr/>
                    <a:lstStyle/>
                    <a:p>
                      <a:r>
                        <a:rPr lang="en-US" altLang="zh-CN" sz="1800" kern="1200" dirty="0">
                          <a:solidFill>
                            <a:schemeClr val="dk1"/>
                          </a:solidFill>
                          <a:effectLst/>
                          <a:latin typeface="+mn-lt"/>
                          <a:ea typeface="+mn-ea"/>
                          <a:cs typeface="+mn-cs"/>
                        </a:rPr>
                        <a:t>Can 5.2.1.3 The power network information be collected from user side?</a:t>
                      </a:r>
                      <a:endParaRPr lang="zh-CN" altLang="zh-CN" sz="1800" kern="1200" dirty="0">
                        <a:solidFill>
                          <a:schemeClr val="dk1"/>
                        </a:solidFill>
                        <a:effectLst/>
                        <a:latin typeface="+mn-lt"/>
                        <a:ea typeface="+mn-ea"/>
                        <a:cs typeface="+mn-cs"/>
                      </a:endParaRPr>
                    </a:p>
                  </a:txBody>
                  <a:tcPr marL="35560" marR="35560" anchor="ctr"/>
                </a:tc>
                <a:tc>
                  <a:txBody>
                    <a:bodyPr/>
                    <a:lstStyle/>
                    <a:p>
                      <a:pPr algn="l"/>
                      <a:endParaRPr lang="zh-CN" altLang="en-US" sz="1800" kern="1200" dirty="0">
                        <a:solidFill>
                          <a:schemeClr val="dk1"/>
                        </a:solidFill>
                        <a:effectLst/>
                        <a:latin typeface="+mn-lt"/>
                        <a:ea typeface="+mn-ea"/>
                        <a:cs typeface="+mn-cs"/>
                      </a:endParaRPr>
                    </a:p>
                  </a:txBody>
                  <a:tcPr marL="35560" marR="35560" marT="0" marB="0" anchor="ctr"/>
                </a:tc>
                <a:tc>
                  <a:txBody>
                    <a:bodyPr/>
                    <a:lstStyle/>
                    <a:p>
                      <a:pPr algn="just"/>
                      <a:r>
                        <a:rPr lang="en-GB" sz="1800" kern="1200" dirty="0">
                          <a:solidFill>
                            <a:schemeClr val="dk1"/>
                          </a:solidFill>
                          <a:effectLst/>
                          <a:latin typeface="+mn-lt"/>
                          <a:ea typeface="+mn-ea"/>
                          <a:cs typeface="+mn-cs"/>
                        </a:rPr>
                        <a:t>The subject of economic loss evaluation of voltage sag can be utility, third-party company, or user themselves: </a:t>
                      </a:r>
                      <a:endParaRPr lang="zh-CN" altLang="en-US" sz="1800" kern="1200" dirty="0">
                        <a:solidFill>
                          <a:schemeClr val="dk1"/>
                        </a:solidFill>
                        <a:effectLst/>
                        <a:latin typeface="+mn-lt"/>
                        <a:ea typeface="+mn-ea"/>
                        <a:cs typeface="+mn-cs"/>
                      </a:endParaRPr>
                    </a:p>
                    <a:p>
                      <a:pPr algn="just"/>
                      <a:r>
                        <a:rPr lang="en-GB" sz="1800" kern="1200" dirty="0">
                          <a:solidFill>
                            <a:schemeClr val="dk1"/>
                          </a:solidFill>
                          <a:effectLst/>
                          <a:latin typeface="+mn-lt"/>
                          <a:ea typeface="+mn-ea"/>
                          <a:cs typeface="+mn-cs"/>
                        </a:rPr>
                        <a:t>- If the subject is the user, the power supply information is known. </a:t>
                      </a:r>
                      <a:endParaRPr lang="zh-CN" altLang="en-US" sz="1800" kern="1200" dirty="0">
                        <a:solidFill>
                          <a:schemeClr val="dk1"/>
                        </a:solidFill>
                        <a:effectLst/>
                        <a:latin typeface="+mn-lt"/>
                        <a:ea typeface="+mn-ea"/>
                        <a:cs typeface="+mn-cs"/>
                      </a:endParaRPr>
                    </a:p>
                    <a:p>
                      <a:pPr algn="just"/>
                      <a:r>
                        <a:rPr lang="en-GB" sz="1800" kern="1200" dirty="0">
                          <a:solidFill>
                            <a:schemeClr val="dk1"/>
                          </a:solidFill>
                          <a:effectLst/>
                          <a:latin typeface="+mn-lt"/>
                          <a:ea typeface="+mn-ea"/>
                          <a:cs typeface="+mn-cs"/>
                        </a:rPr>
                        <a:t>- If the subject is a third-party company, an agreement will be signed with the user, so it is necessary for the user to provide power supply information. </a:t>
                      </a:r>
                      <a:endParaRPr lang="zh-CN" altLang="en-US" sz="1800" kern="1200" dirty="0">
                        <a:solidFill>
                          <a:schemeClr val="dk1"/>
                        </a:solidFill>
                        <a:effectLst/>
                        <a:latin typeface="+mn-lt"/>
                        <a:ea typeface="+mn-ea"/>
                        <a:cs typeface="+mn-cs"/>
                      </a:endParaRPr>
                    </a:p>
                    <a:p>
                      <a:pPr algn="just"/>
                      <a:r>
                        <a:rPr lang="en-GB" sz="1800" kern="1200" dirty="0">
                          <a:solidFill>
                            <a:schemeClr val="dk1"/>
                          </a:solidFill>
                          <a:effectLst/>
                          <a:latin typeface="+mn-lt"/>
                          <a:ea typeface="+mn-ea"/>
                          <a:cs typeface="+mn-cs"/>
                        </a:rPr>
                        <a:t>- If the subject is the utility, it depends on whether the user is willing to sign an agreement and provide power supply information.</a:t>
                      </a:r>
                      <a:endParaRPr lang="zh-CN" altLang="en-US" sz="1800" kern="1200" dirty="0">
                        <a:solidFill>
                          <a:schemeClr val="dk1"/>
                        </a:solidFill>
                        <a:effectLst/>
                        <a:latin typeface="+mn-lt"/>
                        <a:ea typeface="+mn-ea"/>
                        <a:cs typeface="+mn-cs"/>
                      </a:endParaRP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5000860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1086540521"/>
              </p:ext>
            </p:extLst>
          </p:nvPr>
        </p:nvGraphicFramePr>
        <p:xfrm>
          <a:off x="380999" y="910892"/>
          <a:ext cx="11353801" cy="3398520"/>
        </p:xfrm>
        <a:graphic>
          <a:graphicData uri="http://schemas.openxmlformats.org/drawingml/2006/table">
            <a:tbl>
              <a:tblPr firstRow="1" firstCol="1" bandRow="1">
                <a:tableStyleId>{21E4AEA4-8DFA-4A89-87EB-49C32662AFE0}</a:tableStyleId>
              </a:tblPr>
              <a:tblGrid>
                <a:gridCol w="778934">
                  <a:extLst>
                    <a:ext uri="{9D8B030D-6E8A-4147-A177-3AD203B41FA5}">
                      <a16:colId xmlns:a16="http://schemas.microsoft.com/office/drawing/2014/main" val="20000"/>
                    </a:ext>
                  </a:extLst>
                </a:gridCol>
                <a:gridCol w="948267">
                  <a:extLst>
                    <a:ext uri="{9D8B030D-6E8A-4147-A177-3AD203B41FA5}">
                      <a16:colId xmlns:a16="http://schemas.microsoft.com/office/drawing/2014/main" val="20001"/>
                    </a:ext>
                  </a:extLst>
                </a:gridCol>
                <a:gridCol w="1261533">
                  <a:extLst>
                    <a:ext uri="{9D8B030D-6E8A-4147-A177-3AD203B41FA5}">
                      <a16:colId xmlns:a16="http://schemas.microsoft.com/office/drawing/2014/main" val="20002"/>
                    </a:ext>
                  </a:extLst>
                </a:gridCol>
                <a:gridCol w="4309534">
                  <a:extLst>
                    <a:ext uri="{9D8B030D-6E8A-4147-A177-3AD203B41FA5}">
                      <a16:colId xmlns:a16="http://schemas.microsoft.com/office/drawing/2014/main" val="20003"/>
                    </a:ext>
                  </a:extLst>
                </a:gridCol>
                <a:gridCol w="1151466">
                  <a:extLst>
                    <a:ext uri="{9D8B030D-6E8A-4147-A177-3AD203B41FA5}">
                      <a16:colId xmlns:a16="http://schemas.microsoft.com/office/drawing/2014/main" val="20004"/>
                    </a:ext>
                  </a:extLst>
                </a:gridCol>
                <a:gridCol w="2904067">
                  <a:extLst>
                    <a:ext uri="{9D8B030D-6E8A-4147-A177-3AD203B41FA5}">
                      <a16:colId xmlns:a16="http://schemas.microsoft.com/office/drawing/2014/main" val="20005"/>
                    </a:ext>
                  </a:extLst>
                </a:gridCol>
              </a:tblGrid>
              <a:tr h="742450">
                <a:tc>
                  <a:txBody>
                    <a:bodyPr/>
                    <a:lstStyle/>
                    <a:p>
                      <a:pPr marL="0" marR="0" algn="ctr">
                        <a:lnSpc>
                          <a:spcPct val="100000"/>
                        </a:lnSpc>
                        <a:spcBef>
                          <a:spcPts val="0"/>
                        </a:spcBef>
                        <a:spcAft>
                          <a:spcPts val="0"/>
                        </a:spcAft>
                      </a:pPr>
                      <a:r>
                        <a:rPr lang="en-US" altLang="zh-CN" sz="11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100" kern="100" dirty="0">
                          <a:effectLst/>
                        </a:rPr>
                        <a:t>Clause/</a:t>
                      </a:r>
                    </a:p>
                    <a:p>
                      <a:pPr marL="0" marR="0" algn="ctr">
                        <a:lnSpc>
                          <a:spcPct val="100000"/>
                        </a:lnSpc>
                        <a:spcBef>
                          <a:spcPts val="0"/>
                        </a:spcBef>
                        <a:spcAft>
                          <a:spcPts val="0"/>
                        </a:spcAft>
                      </a:pPr>
                      <a:r>
                        <a:rPr lang="en-US" altLang="zh-CN" sz="1100" kern="100" dirty="0">
                          <a:effectLst/>
                        </a:rPr>
                        <a:t> Subclause</a:t>
                      </a:r>
                      <a:endParaRPr lang="en-US" alt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100" kern="100" dirty="0">
                          <a:effectLst/>
                        </a:rPr>
                        <a:t>Type of comment </a:t>
                      </a:r>
                    </a:p>
                    <a:p>
                      <a:pPr marL="0" marR="0" algn="ctr">
                        <a:lnSpc>
                          <a:spcPct val="100000"/>
                        </a:lnSpc>
                        <a:spcBef>
                          <a:spcPts val="0"/>
                        </a:spcBef>
                        <a:spcAft>
                          <a:spcPts val="0"/>
                        </a:spcAft>
                      </a:pPr>
                      <a:r>
                        <a:rPr lang="en-US" altLang="zh-CN" sz="1100" kern="100" dirty="0">
                          <a:effectLst/>
                        </a:rPr>
                        <a:t>(General/ Technical/Editorial)</a:t>
                      </a:r>
                      <a:endParaRPr lang="en-US" altLang="zh-CN" sz="11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1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1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100" kern="100" dirty="0">
                          <a:effectLst/>
                        </a:rPr>
                        <a:t>Reply</a:t>
                      </a:r>
                      <a:endParaRPr lang="en-US" altLang="zh-CN" sz="11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2105858">
                <a:tc>
                  <a:txBody>
                    <a:bodyPr/>
                    <a:lstStyle/>
                    <a:p>
                      <a:pPr algn="ctr">
                        <a:lnSpc>
                          <a:spcPct val="100000"/>
                        </a:lnSpc>
                        <a:spcAft>
                          <a:spcPts val="1200"/>
                        </a:spcAft>
                      </a:pPr>
                      <a:r>
                        <a:rPr lang="en-US" altLang="zh-CN" sz="1200" b="0" dirty="0">
                          <a:solidFill>
                            <a:schemeClr val="tx1"/>
                          </a:solidFill>
                          <a:effectLst/>
                          <a:latin typeface="+mj-lt"/>
                          <a:ea typeface="等线" panose="02010600030101010101" pitchFamily="2" charset="-122"/>
                        </a:rPr>
                        <a:t>7</a:t>
                      </a:r>
                      <a:endParaRPr lang="zh-CN" sz="1200" b="0" dirty="0">
                        <a:solidFill>
                          <a:schemeClr val="tx1"/>
                        </a:solidFill>
                        <a:effectLst/>
                        <a:latin typeface="+mj-lt"/>
                        <a:ea typeface="等线" panose="02010600030101010101" pitchFamily="2" charset="-122"/>
                      </a:endParaRPr>
                    </a:p>
                  </a:txBody>
                  <a:tcPr marL="68580" marR="68580" marT="0" marB="0" anchor="ctr">
                    <a:solidFill>
                      <a:srgbClr val="CDD9EA"/>
                    </a:solidFill>
                  </a:tcPr>
                </a:tc>
                <a:tc>
                  <a:txBody>
                    <a:bodyPr/>
                    <a:lstStyle/>
                    <a:p>
                      <a:pPr algn="ctr"/>
                      <a:r>
                        <a:rPr lang="en-US" altLang="zh-CN" sz="1200" kern="1200" dirty="0">
                          <a:solidFill>
                            <a:schemeClr val="dk1"/>
                          </a:solidFill>
                          <a:effectLst/>
                          <a:latin typeface="+mj-lt"/>
                          <a:ea typeface="+mn-ea"/>
                          <a:cs typeface="+mn-cs"/>
                        </a:rPr>
                        <a:t>6.2.4</a:t>
                      </a:r>
                      <a:endParaRPr lang="zh-CN" altLang="zh-CN" sz="1200" kern="1200" dirty="0">
                        <a:solidFill>
                          <a:schemeClr val="dk1"/>
                        </a:solidFill>
                        <a:effectLst/>
                        <a:latin typeface="+mj-lt"/>
                        <a:ea typeface="+mn-ea"/>
                        <a:cs typeface="+mn-cs"/>
                      </a:endParaRPr>
                    </a:p>
                    <a:p>
                      <a:pPr algn="ctr"/>
                      <a:r>
                        <a:rPr lang="en-US" altLang="zh-CN" sz="1200" kern="1200" dirty="0">
                          <a:solidFill>
                            <a:schemeClr val="dk1"/>
                          </a:solidFill>
                          <a:effectLst/>
                          <a:latin typeface="+mj-lt"/>
                          <a:ea typeface="+mn-ea"/>
                          <a:cs typeface="+mn-cs"/>
                        </a:rPr>
                        <a:t>6.3.4</a:t>
                      </a:r>
                    </a:p>
                    <a:p>
                      <a:endParaRPr lang="zh-CN" sz="1200" b="0" dirty="0">
                        <a:solidFill>
                          <a:schemeClr val="tx1"/>
                        </a:solidFill>
                        <a:effectLst/>
                        <a:latin typeface="+mj-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200" kern="100" dirty="0">
                          <a:effectLst/>
                          <a:latin typeface="+mj-lt"/>
                          <a:ea typeface="宋体" panose="02010600030101010101" pitchFamily="2" charset="-122"/>
                        </a:rPr>
                        <a:t>T</a:t>
                      </a:r>
                    </a:p>
                  </a:txBody>
                  <a:tcPr marL="35560" marR="35560" anchor="ctr"/>
                </a:tc>
                <a:tc>
                  <a:txBody>
                    <a:bodyPr/>
                    <a:lstStyle/>
                    <a:p>
                      <a:pPr algn="l"/>
                      <a:r>
                        <a:rPr lang="en-US" sz="1200" kern="100" dirty="0">
                          <a:effectLst/>
                          <a:latin typeface="+mj-lt"/>
                          <a:ea typeface="宋体" panose="02010600030101010101" pitchFamily="2" charset="-122"/>
                        </a:rPr>
                        <a:t>I feel that there is something wrong with the calculation (Eq. 5 and Eq. 6). Add up the three costs and find that the initial cost of the new device has been calculated twice.</a:t>
                      </a:r>
                      <a:endParaRPr lang="zh-CN" sz="1200" kern="100" dirty="0">
                        <a:effectLst/>
                        <a:latin typeface="+mj-lt"/>
                        <a:ea typeface="宋体" panose="02010600030101010101" pitchFamily="2" charset="-122"/>
                      </a:endParaRPr>
                    </a:p>
                    <a:p>
                      <a:pPr algn="l"/>
                      <a:r>
                        <a:rPr lang="en-US" sz="1200" kern="100" dirty="0">
                          <a:effectLst/>
                          <a:latin typeface="+mj-lt"/>
                          <a:ea typeface="宋体" panose="02010600030101010101" pitchFamily="2" charset="-122"/>
                        </a:rPr>
                        <a:t>The cost of technical transformation cycle replacement includes the initial cost of the new mitigation facility, the operation and maintenance cost and the disposal and decommissioning cost of the new device. If it includes the cost of the old mitigation device being withdrawn, it is the cost of the uncompleted depreciation of the old equipment and its decommissioning and disposal cost.</a:t>
                      </a:r>
                      <a:endParaRPr lang="zh-CN" sz="1200" kern="100" dirty="0">
                        <a:effectLst/>
                        <a:latin typeface="+mj-lt"/>
                        <a:ea typeface="宋体" panose="02010600030101010101" pitchFamily="2" charset="-122"/>
                      </a:endParaRPr>
                    </a:p>
                  </a:txBody>
                  <a:tcPr marL="35560" marR="35560" marT="0" marB="0" anchor="ctr"/>
                </a:tc>
                <a:tc>
                  <a:txBody>
                    <a:bodyPr/>
                    <a:lstStyle/>
                    <a:p>
                      <a:pPr algn="l"/>
                      <a:endParaRPr lang="zh-CN" altLang="en-US" sz="1200" kern="1200" dirty="0">
                        <a:solidFill>
                          <a:schemeClr val="dk1"/>
                        </a:solidFill>
                        <a:effectLst/>
                        <a:latin typeface="+mj-lt"/>
                        <a:ea typeface="+mn-ea"/>
                        <a:cs typeface="+mn-cs"/>
                      </a:endParaRPr>
                    </a:p>
                  </a:txBody>
                  <a:tcPr marL="35560" marR="35560" marT="0" marB="0" anchor="ctr"/>
                </a:tc>
                <a:tc>
                  <a:txBody>
                    <a:bodyPr/>
                    <a:lstStyle/>
                    <a:p>
                      <a:r>
                        <a:rPr lang="en-US" altLang="zh-CN" sz="1200" kern="1200" dirty="0">
                          <a:solidFill>
                            <a:schemeClr val="dk1"/>
                          </a:solidFill>
                          <a:effectLst/>
                          <a:latin typeface="+mj-lt"/>
                          <a:ea typeface="+mn-ea"/>
                          <a:cs typeface="+mn-cs"/>
                        </a:rPr>
                        <a:t>Accepted. </a:t>
                      </a:r>
                    </a:p>
                    <a:p>
                      <a:r>
                        <a:rPr lang="en-US" altLang="zh-CN" sz="1200" kern="1200" dirty="0">
                          <a:solidFill>
                            <a:schemeClr val="dk1"/>
                          </a:solidFill>
                          <a:effectLst/>
                          <a:latin typeface="+mj-lt"/>
                          <a:ea typeface="+mn-ea"/>
                          <a:cs typeface="+mn-cs"/>
                        </a:rPr>
                        <a:t>We noticed that Eq.(1),(3),(6),(7) are wrong.</a:t>
                      </a:r>
                      <a:endParaRPr lang="zh-CN" altLang="zh-CN" sz="1200" kern="1200" dirty="0">
                        <a:solidFill>
                          <a:schemeClr val="dk1"/>
                        </a:solidFill>
                        <a:effectLst/>
                        <a:latin typeface="+mj-lt"/>
                        <a:ea typeface="+mn-ea"/>
                        <a:cs typeface="+mn-cs"/>
                      </a:endParaRPr>
                    </a:p>
                    <a:p>
                      <a:r>
                        <a:rPr lang="en-US" altLang="zh-CN" sz="1200" kern="1200" dirty="0">
                          <a:solidFill>
                            <a:schemeClr val="dk1"/>
                          </a:solidFill>
                          <a:effectLst/>
                          <a:latin typeface="+mj-lt"/>
                          <a:ea typeface="+mn-ea"/>
                          <a:cs typeface="+mn-cs"/>
                        </a:rPr>
                        <a:t>In the calculation of "cost of technical transformation cycle replacement", the item "initial cost of new equipment" is considered to be deleted. Thus “</a:t>
                      </a:r>
                      <a:r>
                        <a:rPr lang="en-US" altLang="zh-CN" sz="1200" kern="1200" dirty="0" err="1">
                          <a:solidFill>
                            <a:schemeClr val="dk1"/>
                          </a:solidFill>
                          <a:effectLst/>
                          <a:latin typeface="+mj-lt"/>
                          <a:ea typeface="+mn-ea"/>
                          <a:cs typeface="+mn-cs"/>
                        </a:rPr>
                        <a:t>C</a:t>
                      </a:r>
                      <a:r>
                        <a:rPr lang="en-US" altLang="zh-CN" sz="1200" kern="1200" baseline="-25000" dirty="0" err="1">
                          <a:solidFill>
                            <a:schemeClr val="dk1"/>
                          </a:solidFill>
                          <a:effectLst/>
                          <a:latin typeface="+mj-lt"/>
                          <a:ea typeface="+mn-ea"/>
                          <a:cs typeface="+mn-cs"/>
                        </a:rPr>
                        <a:t>imo</a:t>
                      </a:r>
                      <a:r>
                        <a:rPr lang="en-US" altLang="zh-CN" sz="1200" kern="1200" baseline="-25000" dirty="0">
                          <a:solidFill>
                            <a:schemeClr val="dk1"/>
                          </a:solidFill>
                          <a:effectLst/>
                          <a:latin typeface="+mj-lt"/>
                          <a:ea typeface="+mn-ea"/>
                          <a:cs typeface="+mn-cs"/>
                        </a:rPr>
                        <a:t>-new</a:t>
                      </a:r>
                      <a:r>
                        <a:rPr lang="en-US" altLang="zh-CN" sz="1200" kern="1200" dirty="0">
                          <a:solidFill>
                            <a:schemeClr val="dk1"/>
                          </a:solidFill>
                          <a:effectLst/>
                          <a:latin typeface="+mj-lt"/>
                          <a:ea typeface="+mn-ea"/>
                          <a:cs typeface="+mn-cs"/>
                        </a:rPr>
                        <a:t>” and “</a:t>
                      </a:r>
                      <a:r>
                        <a:rPr lang="en-US" altLang="zh-CN" sz="1200" kern="1200" dirty="0" err="1">
                          <a:solidFill>
                            <a:schemeClr val="dk1"/>
                          </a:solidFill>
                          <a:effectLst/>
                          <a:latin typeface="+mj-lt"/>
                          <a:ea typeface="+mn-ea"/>
                          <a:cs typeface="+mn-cs"/>
                        </a:rPr>
                        <a:t>C</a:t>
                      </a:r>
                      <a:r>
                        <a:rPr lang="en-US" altLang="zh-CN" sz="1200" kern="1200" baseline="-25000" dirty="0" err="1">
                          <a:solidFill>
                            <a:schemeClr val="dk1"/>
                          </a:solidFill>
                          <a:effectLst/>
                          <a:latin typeface="+mj-lt"/>
                          <a:ea typeface="+mn-ea"/>
                          <a:cs typeface="+mn-cs"/>
                        </a:rPr>
                        <a:t>imi</a:t>
                      </a:r>
                      <a:r>
                        <a:rPr lang="en-US" altLang="zh-CN" sz="1200" kern="1200" baseline="-25000" dirty="0">
                          <a:solidFill>
                            <a:schemeClr val="dk1"/>
                          </a:solidFill>
                          <a:effectLst/>
                          <a:latin typeface="+mj-lt"/>
                          <a:ea typeface="+mn-ea"/>
                          <a:cs typeface="+mn-cs"/>
                        </a:rPr>
                        <a:t>-new</a:t>
                      </a:r>
                      <a:r>
                        <a:rPr lang="en-US" altLang="zh-CN" sz="1200" kern="1200" dirty="0">
                          <a:solidFill>
                            <a:schemeClr val="dk1"/>
                          </a:solidFill>
                          <a:effectLst/>
                          <a:latin typeface="+mj-lt"/>
                          <a:ea typeface="+mn-ea"/>
                          <a:cs typeface="+mn-cs"/>
                        </a:rPr>
                        <a:t>” in Eq. (1) and Eq. (3) will be deleted;</a:t>
                      </a:r>
                      <a:endParaRPr lang="zh-CN" altLang="zh-CN" sz="1200" kern="1200" dirty="0">
                        <a:solidFill>
                          <a:schemeClr val="dk1"/>
                        </a:solidFill>
                        <a:effectLst/>
                        <a:latin typeface="+mj-lt"/>
                        <a:ea typeface="+mn-ea"/>
                        <a:cs typeface="+mn-cs"/>
                      </a:endParaRPr>
                    </a:p>
                    <a:p>
                      <a:r>
                        <a:rPr lang="en-US" altLang="zh-CN" sz="1200" kern="1200" dirty="0">
                          <a:solidFill>
                            <a:schemeClr val="dk1"/>
                          </a:solidFill>
                          <a:effectLst/>
                          <a:latin typeface="+mj-lt"/>
                          <a:ea typeface="+mn-ea"/>
                          <a:cs typeface="+mn-cs"/>
                        </a:rPr>
                        <a:t>In addition, the "cost of technical transformation cycle replacement of old equipment" will be added to Eq. (6) and Eq. (7)</a:t>
                      </a:r>
                      <a:endParaRPr lang="zh-CN" altLang="zh-CN" sz="1200" kern="1200" dirty="0">
                        <a:solidFill>
                          <a:schemeClr val="dk1"/>
                        </a:solidFill>
                        <a:effectLst/>
                        <a:latin typeface="+mj-lt"/>
                        <a:ea typeface="+mn-ea"/>
                        <a:cs typeface="+mn-cs"/>
                      </a:endParaRPr>
                    </a:p>
                  </a:txBody>
                  <a:tcPr marL="35560" marR="35560" marT="0" marB="0"/>
                </a:tc>
                <a:extLst>
                  <a:ext uri="{0D108BD9-81ED-4DB2-BD59-A6C34878D82A}">
                    <a16:rowId xmlns:a16="http://schemas.microsoft.com/office/drawing/2014/main" val="10001"/>
                  </a:ext>
                </a:extLst>
              </a:tr>
            </a:tbl>
          </a:graphicData>
        </a:graphic>
      </p:graphicFrame>
      <p:pic>
        <p:nvPicPr>
          <p:cNvPr id="6" name="图片 5">
            <a:extLst>
              <a:ext uri="{FF2B5EF4-FFF2-40B4-BE49-F238E27FC236}">
                <a16:creationId xmlns:a16="http://schemas.microsoft.com/office/drawing/2014/main" id="{DFD7D707-1041-4D84-A095-A95CA6FE1559}"/>
              </a:ext>
            </a:extLst>
          </p:cNvPr>
          <p:cNvPicPr>
            <a:picLocks noChangeAspect="1"/>
          </p:cNvPicPr>
          <p:nvPr/>
        </p:nvPicPr>
        <p:blipFill>
          <a:blip r:embed="rId3"/>
          <a:stretch>
            <a:fillRect/>
          </a:stretch>
        </p:blipFill>
        <p:spPr>
          <a:xfrm>
            <a:off x="245236" y="4755843"/>
            <a:ext cx="3852930" cy="1475178"/>
          </a:xfrm>
          <a:prstGeom prst="rect">
            <a:avLst/>
          </a:prstGeom>
        </p:spPr>
      </p:pic>
      <p:pic>
        <p:nvPicPr>
          <p:cNvPr id="7" name="图片 6">
            <a:extLst>
              <a:ext uri="{FF2B5EF4-FFF2-40B4-BE49-F238E27FC236}">
                <a16:creationId xmlns:a16="http://schemas.microsoft.com/office/drawing/2014/main" id="{A3CA794B-F0F0-40AE-A9D7-FBB61D144D46}"/>
              </a:ext>
            </a:extLst>
          </p:cNvPr>
          <p:cNvPicPr>
            <a:picLocks noChangeAspect="1"/>
          </p:cNvPicPr>
          <p:nvPr/>
        </p:nvPicPr>
        <p:blipFill>
          <a:blip r:embed="rId4"/>
          <a:stretch>
            <a:fillRect/>
          </a:stretch>
        </p:blipFill>
        <p:spPr>
          <a:xfrm>
            <a:off x="4199468" y="4755843"/>
            <a:ext cx="4055534" cy="1272324"/>
          </a:xfrm>
          <a:prstGeom prst="rect">
            <a:avLst/>
          </a:prstGeom>
        </p:spPr>
      </p:pic>
      <p:pic>
        <p:nvPicPr>
          <p:cNvPr id="9" name="图片 8">
            <a:extLst>
              <a:ext uri="{FF2B5EF4-FFF2-40B4-BE49-F238E27FC236}">
                <a16:creationId xmlns:a16="http://schemas.microsoft.com/office/drawing/2014/main" id="{DF86F85C-5F30-4EBE-8614-4A3F91B8FD74}"/>
              </a:ext>
            </a:extLst>
          </p:cNvPr>
          <p:cNvPicPr>
            <a:picLocks noChangeAspect="1"/>
          </p:cNvPicPr>
          <p:nvPr/>
        </p:nvPicPr>
        <p:blipFill>
          <a:blip r:embed="rId5"/>
          <a:stretch>
            <a:fillRect/>
          </a:stretch>
        </p:blipFill>
        <p:spPr>
          <a:xfrm>
            <a:off x="8564284" y="4634414"/>
            <a:ext cx="2737969" cy="1884194"/>
          </a:xfrm>
          <a:prstGeom prst="rect">
            <a:avLst/>
          </a:prstGeom>
        </p:spPr>
      </p:pic>
    </p:spTree>
    <p:extLst>
      <p:ext uri="{BB962C8B-B14F-4D97-AF65-F5344CB8AC3E}">
        <p14:creationId xmlns:p14="http://schemas.microsoft.com/office/powerpoint/2010/main" val="21334006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1741918245"/>
              </p:ext>
            </p:extLst>
          </p:nvPr>
        </p:nvGraphicFramePr>
        <p:xfrm>
          <a:off x="380999" y="957452"/>
          <a:ext cx="11353801" cy="5547360"/>
        </p:xfrm>
        <a:graphic>
          <a:graphicData uri="http://schemas.openxmlformats.org/drawingml/2006/table">
            <a:tbl>
              <a:tblPr firstRow="1" firstCol="1" bandRow="1">
                <a:tableStyleId>{21E4AEA4-8DFA-4A89-87EB-49C32662AFE0}</a:tableStyleId>
              </a:tblPr>
              <a:tblGrid>
                <a:gridCol w="1124139">
                  <a:extLst>
                    <a:ext uri="{9D8B030D-6E8A-4147-A177-3AD203B41FA5}">
                      <a16:colId xmlns:a16="http://schemas.microsoft.com/office/drawing/2014/main" val="20000"/>
                    </a:ext>
                  </a:extLst>
                </a:gridCol>
                <a:gridCol w="1221130">
                  <a:extLst>
                    <a:ext uri="{9D8B030D-6E8A-4147-A177-3AD203B41FA5}">
                      <a16:colId xmlns:a16="http://schemas.microsoft.com/office/drawing/2014/main" val="20001"/>
                    </a:ext>
                  </a:extLst>
                </a:gridCol>
                <a:gridCol w="1334047">
                  <a:extLst>
                    <a:ext uri="{9D8B030D-6E8A-4147-A177-3AD203B41FA5}">
                      <a16:colId xmlns:a16="http://schemas.microsoft.com/office/drawing/2014/main" val="20002"/>
                    </a:ext>
                  </a:extLst>
                </a:gridCol>
                <a:gridCol w="1646218">
                  <a:extLst>
                    <a:ext uri="{9D8B030D-6E8A-4147-A177-3AD203B41FA5}">
                      <a16:colId xmlns:a16="http://schemas.microsoft.com/office/drawing/2014/main" val="20003"/>
                    </a:ext>
                  </a:extLst>
                </a:gridCol>
                <a:gridCol w="1354667">
                  <a:extLst>
                    <a:ext uri="{9D8B030D-6E8A-4147-A177-3AD203B41FA5}">
                      <a16:colId xmlns:a16="http://schemas.microsoft.com/office/drawing/2014/main" val="20004"/>
                    </a:ext>
                  </a:extLst>
                </a:gridCol>
                <a:gridCol w="4673600">
                  <a:extLst>
                    <a:ext uri="{9D8B030D-6E8A-4147-A177-3AD203B41FA5}">
                      <a16:colId xmlns:a16="http://schemas.microsoft.com/office/drawing/2014/main" val="20005"/>
                    </a:ext>
                  </a:extLst>
                </a:gridCol>
              </a:tblGrid>
              <a:tr h="996656">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1626785">
                <a:tc>
                  <a:txBody>
                    <a:bodyPr/>
                    <a:lstStyle/>
                    <a:p>
                      <a:pPr algn="ctr">
                        <a:lnSpc>
                          <a:spcPct val="100000"/>
                        </a:lnSpc>
                        <a:spcAft>
                          <a:spcPts val="1200"/>
                        </a:spcAft>
                      </a:pPr>
                      <a:r>
                        <a:rPr lang="en-US" altLang="zh-CN" sz="1400" b="0" dirty="0">
                          <a:solidFill>
                            <a:schemeClr val="tx1"/>
                          </a:solidFill>
                          <a:effectLst/>
                          <a:latin typeface="+mj-lt"/>
                          <a:ea typeface="等线" panose="02010600030101010101" pitchFamily="2" charset="-122"/>
                        </a:rPr>
                        <a:t>8</a:t>
                      </a:r>
                      <a:endParaRPr lang="zh-CN" sz="1400" b="0" dirty="0">
                        <a:solidFill>
                          <a:schemeClr val="tx1"/>
                        </a:solidFill>
                        <a:effectLst/>
                        <a:latin typeface="+mj-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400" kern="1200" dirty="0">
                          <a:solidFill>
                            <a:schemeClr val="dk1"/>
                          </a:solidFill>
                          <a:effectLst/>
                          <a:latin typeface="+mj-lt"/>
                          <a:ea typeface="+mn-ea"/>
                          <a:cs typeface="+mn-cs"/>
                        </a:rPr>
                        <a:t>7.5.4</a:t>
                      </a:r>
                      <a:endParaRPr lang="zh-CN" sz="1400" b="0" dirty="0">
                        <a:solidFill>
                          <a:schemeClr val="tx1"/>
                        </a:solidFill>
                        <a:effectLst/>
                        <a:latin typeface="+mj-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400" kern="100" dirty="0">
                          <a:effectLst/>
                          <a:latin typeface="+mj-lt"/>
                          <a:ea typeface="宋体" panose="02010600030101010101" pitchFamily="2" charset="-122"/>
                        </a:rPr>
                        <a:t>E</a:t>
                      </a:r>
                    </a:p>
                  </a:txBody>
                  <a:tcPr marL="35560" marR="35560" anchor="ctr"/>
                </a:tc>
                <a:tc>
                  <a:txBody>
                    <a:bodyPr/>
                    <a:lstStyle/>
                    <a:p>
                      <a:pPr algn="l"/>
                      <a:r>
                        <a:rPr lang="en-US" sz="1400" kern="100" dirty="0">
                          <a:effectLst/>
                          <a:highlight>
                            <a:srgbClr val="FFFF00"/>
                          </a:highlight>
                          <a:latin typeface="+mj-lt"/>
                          <a:ea typeface="宋体" panose="02010600030101010101" pitchFamily="2" charset="-122"/>
                        </a:rPr>
                        <a:t>The</a:t>
                      </a:r>
                      <a:r>
                        <a:rPr lang="en-US" sz="1400" kern="100" dirty="0">
                          <a:effectLst/>
                          <a:latin typeface="+mj-lt"/>
                          <a:ea typeface="宋体" panose="02010600030101010101" pitchFamily="2" charset="-122"/>
                        </a:rPr>
                        <a:t> index of severity of single industrial process consequence (</a:t>
                      </a:r>
                      <a:r>
                        <a:rPr lang="en-US" sz="1400" kern="100" dirty="0" err="1">
                          <a:effectLst/>
                          <a:latin typeface="+mj-lt"/>
                          <a:ea typeface="宋体" panose="02010600030101010101" pitchFamily="2" charset="-122"/>
                        </a:rPr>
                        <a:t>Ssingle</a:t>
                      </a:r>
                      <a:r>
                        <a:rPr lang="en-US" sz="1400" kern="100" dirty="0">
                          <a:effectLst/>
                          <a:latin typeface="+mj-lt"/>
                          <a:ea typeface="宋体" panose="02010600030101010101" pitchFamily="2" charset="-122"/>
                        </a:rPr>
                        <a:t>)……</a:t>
                      </a:r>
                      <a:endParaRPr lang="zh-CN" sz="1400" kern="100" dirty="0">
                        <a:effectLst/>
                        <a:latin typeface="+mj-lt"/>
                        <a:ea typeface="宋体" panose="02010600030101010101" pitchFamily="2" charset="-122"/>
                      </a:endParaRPr>
                    </a:p>
                  </a:txBody>
                  <a:tcPr marL="35560" marR="35560" marT="0" marB="0" anchor="ctr"/>
                </a:tc>
                <a:tc>
                  <a:txBody>
                    <a:bodyPr/>
                    <a:lstStyle/>
                    <a:p>
                      <a:pPr algn="l"/>
                      <a:r>
                        <a:rPr lang="en-US" sz="1400" kern="100">
                          <a:effectLst/>
                          <a:highlight>
                            <a:srgbClr val="FFFF00"/>
                          </a:highlight>
                          <a:latin typeface="+mj-lt"/>
                          <a:ea typeface="Yu Mincho" panose="02020400000000000000" pitchFamily="18" charset="-128"/>
                        </a:rPr>
                        <a:t>When the</a:t>
                      </a:r>
                      <a:r>
                        <a:rPr lang="en-US" sz="1400" kern="100">
                          <a:effectLst/>
                          <a:latin typeface="+mj-lt"/>
                          <a:ea typeface="Yu Mincho" panose="02020400000000000000" pitchFamily="18" charset="-128"/>
                        </a:rPr>
                        <a:t> index of severity of single industrial process consequence (</a:t>
                      </a:r>
                      <a:r>
                        <a:rPr lang="en-US" sz="1400" i="1" kern="100">
                          <a:effectLst/>
                          <a:latin typeface="+mj-lt"/>
                          <a:ea typeface="Yu Mincho" panose="02020400000000000000" pitchFamily="18" charset="-128"/>
                        </a:rPr>
                        <a:t>S</a:t>
                      </a:r>
                      <a:r>
                        <a:rPr lang="en-US" sz="1400" kern="100" baseline="-25000">
                          <a:effectLst/>
                          <a:latin typeface="+mj-lt"/>
                          <a:ea typeface="Yu Mincho" panose="02020400000000000000" pitchFamily="18" charset="-128"/>
                        </a:rPr>
                        <a:t>single</a:t>
                      </a:r>
                      <a:r>
                        <a:rPr lang="en-US" sz="1400" kern="100">
                          <a:effectLst/>
                          <a:latin typeface="+mj-lt"/>
                          <a:ea typeface="Yu Mincho" panose="02020400000000000000" pitchFamily="18" charset="-128"/>
                        </a:rPr>
                        <a:t>)……</a:t>
                      </a:r>
                      <a:endParaRPr lang="zh-CN" sz="1400" kern="100">
                        <a:effectLst/>
                        <a:latin typeface="+mj-lt"/>
                        <a:ea typeface="宋体" panose="02010600030101010101" pitchFamily="2" charset="-122"/>
                      </a:endParaRPr>
                    </a:p>
                  </a:txBody>
                  <a:tcPr marL="35560" marR="35560" marT="0" marB="0" anchor="ctr"/>
                </a:tc>
                <a:tc>
                  <a:txBody>
                    <a:bodyPr/>
                    <a:lstStyle/>
                    <a:p>
                      <a:pPr algn="l"/>
                      <a:r>
                        <a:rPr lang="en-GB" sz="1400" kern="100" dirty="0">
                          <a:effectLst/>
                          <a:latin typeface="+mj-lt"/>
                          <a:ea typeface="宋体" panose="02010600030101010101" pitchFamily="2" charset="-122"/>
                        </a:rPr>
                        <a:t>Accepted.</a:t>
                      </a:r>
                      <a:endParaRPr lang="zh-CN" sz="1400" kern="100" dirty="0">
                        <a:effectLst/>
                        <a:latin typeface="+mj-lt"/>
                        <a:ea typeface="宋体" panose="02010600030101010101" pitchFamily="2" charset="-122"/>
                      </a:endParaRPr>
                    </a:p>
                  </a:txBody>
                  <a:tcPr marL="35560" marR="35560" marT="0" marB="0"/>
                </a:tc>
                <a:extLst>
                  <a:ext uri="{0D108BD9-81ED-4DB2-BD59-A6C34878D82A}">
                    <a16:rowId xmlns:a16="http://schemas.microsoft.com/office/drawing/2014/main" val="10001"/>
                  </a:ext>
                </a:extLst>
              </a:tr>
              <a:tr h="2591304">
                <a:tc>
                  <a:txBody>
                    <a:bodyPr/>
                    <a:lstStyle/>
                    <a:p>
                      <a:pPr algn="ctr">
                        <a:lnSpc>
                          <a:spcPct val="100000"/>
                        </a:lnSpc>
                        <a:spcAft>
                          <a:spcPts val="1200"/>
                        </a:spcAft>
                      </a:pPr>
                      <a:r>
                        <a:rPr lang="en-US" altLang="zh-CN" sz="1400" b="0" dirty="0">
                          <a:solidFill>
                            <a:schemeClr val="tx1"/>
                          </a:solidFill>
                          <a:effectLst/>
                          <a:latin typeface="+mj-lt"/>
                          <a:ea typeface="等线" panose="02010600030101010101" pitchFamily="2" charset="-122"/>
                        </a:rPr>
                        <a:t>9</a:t>
                      </a:r>
                      <a:endParaRPr lang="zh-CN" sz="1400" b="0" dirty="0">
                        <a:solidFill>
                          <a:schemeClr val="tx1"/>
                        </a:solidFill>
                        <a:effectLst/>
                        <a:latin typeface="+mj-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400" kern="1200" dirty="0">
                          <a:solidFill>
                            <a:schemeClr val="dk1"/>
                          </a:solidFill>
                          <a:effectLst/>
                          <a:latin typeface="+mj-lt"/>
                          <a:ea typeface="+mn-ea"/>
                          <a:cs typeface="+mn-cs"/>
                        </a:rPr>
                        <a:t>8.3</a:t>
                      </a:r>
                      <a:endParaRPr lang="zh-CN" sz="1400" b="0" dirty="0">
                        <a:solidFill>
                          <a:schemeClr val="tx1"/>
                        </a:solidFill>
                        <a:effectLst/>
                        <a:latin typeface="+mj-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400" kern="100" dirty="0">
                          <a:effectLst/>
                          <a:latin typeface="+mj-lt"/>
                          <a:ea typeface="宋体" panose="02010600030101010101" pitchFamily="2" charset="-122"/>
                        </a:rPr>
                        <a:t>T</a:t>
                      </a:r>
                    </a:p>
                  </a:txBody>
                  <a:tcPr marL="35560" marR="35560" anchor="ctr"/>
                </a:tc>
                <a:tc>
                  <a:txBody>
                    <a:bodyPr/>
                    <a:lstStyle/>
                    <a:p>
                      <a:pPr algn="l"/>
                      <a:r>
                        <a:rPr lang="en-US" sz="1400" kern="100">
                          <a:effectLst/>
                          <a:latin typeface="+mj-lt"/>
                          <a:ea typeface="宋体" panose="02010600030101010101" pitchFamily="2" charset="-122"/>
                        </a:rPr>
                        <a:t>(23) (24) there is a problem. Is the calculation of the brought in quantity appropriate?</a:t>
                      </a:r>
                      <a:endParaRPr lang="zh-CN" sz="1400" kern="100">
                        <a:effectLst/>
                        <a:latin typeface="+mj-lt"/>
                        <a:ea typeface="宋体" panose="02010600030101010101" pitchFamily="2" charset="-122"/>
                      </a:endParaRPr>
                    </a:p>
                  </a:txBody>
                  <a:tcPr marL="35560" marR="35560" marT="0" marB="0" anchor="ctr"/>
                </a:tc>
                <a:tc>
                  <a:txBody>
                    <a:bodyPr/>
                    <a:lstStyle/>
                    <a:p>
                      <a:pPr algn="l"/>
                      <a:r>
                        <a:rPr lang="en-US" sz="1400" kern="100">
                          <a:effectLst/>
                          <a:latin typeface="+mj-lt"/>
                          <a:ea typeface="宋体" panose="02010600030101010101" pitchFamily="2" charset="-122"/>
                        </a:rPr>
                        <a:t> </a:t>
                      </a:r>
                      <a:endParaRPr lang="zh-CN" sz="1400" kern="100">
                        <a:effectLst/>
                        <a:latin typeface="+mj-lt"/>
                        <a:ea typeface="宋体" panose="02010600030101010101" pitchFamily="2" charset="-122"/>
                      </a:endParaRPr>
                    </a:p>
                  </a:txBody>
                  <a:tcPr marL="35560" marR="35560" marT="0" marB="0" anchor="ctr"/>
                </a:tc>
                <a:tc>
                  <a:txBody>
                    <a:bodyPr/>
                    <a:lstStyle/>
                    <a:p>
                      <a:pPr algn="just"/>
                      <a:r>
                        <a:rPr lang="en-GB" sz="1400" kern="100" dirty="0">
                          <a:effectLst/>
                          <a:latin typeface="+mj-lt"/>
                          <a:ea typeface="宋体" panose="02010600030101010101" pitchFamily="2" charset="-122"/>
                        </a:rPr>
                        <a:t>The calculation of NPV method refers to </a:t>
                      </a:r>
                      <a:r>
                        <a:rPr lang="zh-CN" sz="1400" kern="100" dirty="0">
                          <a:effectLst/>
                          <a:latin typeface="+mj-lt"/>
                          <a:ea typeface="宋体" panose="02010600030101010101" pitchFamily="2" charset="-122"/>
                        </a:rPr>
                        <a:t>《</a:t>
                      </a:r>
                      <a:r>
                        <a:rPr lang="en-GB" sz="1400" kern="100" dirty="0">
                          <a:effectLst/>
                          <a:latin typeface="+mj-lt"/>
                          <a:ea typeface="宋体" panose="02010600030101010101" pitchFamily="2" charset="-122"/>
                        </a:rPr>
                        <a:t>GB Z 32880.1-2016 Economic evaluation of power quality </a:t>
                      </a:r>
                      <a:r>
                        <a:rPr lang="zh-CN" sz="1400" kern="100" dirty="0">
                          <a:effectLst/>
                          <a:latin typeface="+mj-lt"/>
                          <a:ea typeface="宋体" panose="02010600030101010101" pitchFamily="2" charset="-122"/>
                        </a:rPr>
                        <a:t>—</a:t>
                      </a:r>
                      <a:r>
                        <a:rPr lang="en-GB" sz="1400" kern="100" dirty="0">
                          <a:effectLst/>
                          <a:latin typeface="+mj-lt"/>
                          <a:ea typeface="宋体" panose="02010600030101010101" pitchFamily="2" charset="-122"/>
                        </a:rPr>
                        <a:t>Part 1 : Economic evaluation method for the end-users</a:t>
                      </a:r>
                      <a:r>
                        <a:rPr lang="zh-CN" sz="1400" kern="100" dirty="0">
                          <a:effectLst/>
                          <a:latin typeface="+mj-lt"/>
                          <a:ea typeface="宋体" panose="02010600030101010101" pitchFamily="2" charset="-122"/>
                        </a:rPr>
                        <a:t>》</a:t>
                      </a:r>
                      <a:r>
                        <a:rPr lang="en-GB" sz="1400" kern="100" dirty="0">
                          <a:effectLst/>
                          <a:latin typeface="+mj-lt"/>
                          <a:ea typeface="宋体" panose="02010600030101010101" pitchFamily="2" charset="-122"/>
                        </a:rPr>
                        <a:t>, in which </a:t>
                      </a:r>
                      <a:r>
                        <a:rPr lang="en-GB" sz="1400" kern="100" dirty="0" err="1">
                          <a:effectLst/>
                          <a:latin typeface="+mj-lt"/>
                          <a:ea typeface="宋体" panose="02010600030101010101" pitchFamily="2" charset="-122"/>
                        </a:rPr>
                        <a:t>CIt</a:t>
                      </a:r>
                      <a:r>
                        <a:rPr lang="en-GB" sz="1400" kern="100" dirty="0">
                          <a:effectLst/>
                          <a:latin typeface="+mj-lt"/>
                          <a:ea typeface="宋体" panose="02010600030101010101" pitchFamily="2" charset="-122"/>
                        </a:rPr>
                        <a:t> shall be the economic loss before mitigation minus the loss value after mitigation in t-</a:t>
                      </a:r>
                      <a:r>
                        <a:rPr lang="en-GB" sz="1400" kern="100" dirty="0" err="1">
                          <a:effectLst/>
                          <a:latin typeface="+mj-lt"/>
                          <a:ea typeface="宋体" panose="02010600030101010101" pitchFamily="2" charset="-122"/>
                        </a:rPr>
                        <a:t>th</a:t>
                      </a:r>
                      <a:r>
                        <a:rPr lang="en-GB" sz="1400" kern="100" dirty="0">
                          <a:effectLst/>
                          <a:latin typeface="+mj-lt"/>
                          <a:ea typeface="宋体" panose="02010600030101010101" pitchFamily="2" charset="-122"/>
                        </a:rPr>
                        <a:t> year. In this guide, the statistical value </a:t>
                      </a:r>
                      <a:r>
                        <a:rPr lang="en-GB" sz="1400" kern="100" dirty="0" err="1">
                          <a:effectLst/>
                          <a:latin typeface="+mj-lt"/>
                          <a:ea typeface="宋体" panose="02010600030101010101" pitchFamily="2" charset="-122"/>
                        </a:rPr>
                        <a:t>E</a:t>
                      </a:r>
                      <a:r>
                        <a:rPr lang="en-GB" sz="1400" kern="100" baseline="-25000" dirty="0" err="1">
                          <a:effectLst/>
                          <a:latin typeface="+mj-lt"/>
                          <a:ea typeface="宋体" panose="02010600030101010101" pitchFamily="2" charset="-122"/>
                        </a:rPr>
                        <a:t>anual-sta</a:t>
                      </a:r>
                      <a:r>
                        <a:rPr lang="en-GB" sz="1400" kern="100" baseline="-25000" dirty="0">
                          <a:effectLst/>
                          <a:latin typeface="+mj-lt"/>
                          <a:ea typeface="宋体" panose="02010600030101010101" pitchFamily="2" charset="-122"/>
                        </a:rPr>
                        <a:t> </a:t>
                      </a:r>
                      <a:r>
                        <a:rPr lang="en-GB" sz="1400" kern="100" dirty="0">
                          <a:effectLst/>
                          <a:latin typeface="+mj-lt"/>
                          <a:ea typeface="宋体" panose="02010600030101010101" pitchFamily="2" charset="-122"/>
                        </a:rPr>
                        <a:t>minus the estimated value </a:t>
                      </a:r>
                      <a:r>
                        <a:rPr lang="en-GB" sz="1400" kern="100" dirty="0" err="1">
                          <a:effectLst/>
                          <a:latin typeface="+mj-lt"/>
                          <a:ea typeface="宋体" panose="02010600030101010101" pitchFamily="2" charset="-122"/>
                        </a:rPr>
                        <a:t>E</a:t>
                      </a:r>
                      <a:r>
                        <a:rPr lang="en-GB" sz="1400" kern="100" baseline="-25000" dirty="0" err="1">
                          <a:effectLst/>
                          <a:latin typeface="+mj-lt"/>
                          <a:ea typeface="宋体" panose="02010600030101010101" pitchFamily="2" charset="-122"/>
                        </a:rPr>
                        <a:t>anual-est</a:t>
                      </a:r>
                      <a:r>
                        <a:rPr lang="en-GB" sz="1400" kern="100" baseline="-25000" dirty="0">
                          <a:effectLst/>
                          <a:latin typeface="+mj-lt"/>
                          <a:ea typeface="宋体" panose="02010600030101010101" pitchFamily="2" charset="-122"/>
                        </a:rPr>
                        <a:t> </a:t>
                      </a:r>
                      <a:r>
                        <a:rPr lang="en-GB" sz="1400" kern="100" dirty="0">
                          <a:effectLst/>
                          <a:latin typeface="+mj-lt"/>
                          <a:ea typeface="宋体" panose="02010600030101010101" pitchFamily="2" charset="-122"/>
                        </a:rPr>
                        <a:t>(Eq. 24). The statistical value represents the statistical value of economic loss before mitigation, and the estimated value represents the estimated economic loss after mitigation.</a:t>
                      </a:r>
                      <a:endParaRPr lang="zh-CN" sz="1400" kern="100" dirty="0">
                        <a:effectLst/>
                        <a:latin typeface="+mj-lt"/>
                        <a:ea typeface="宋体" panose="02010600030101010101" pitchFamily="2" charset="-122"/>
                      </a:endParaRPr>
                    </a:p>
                    <a:p>
                      <a:pPr algn="l"/>
                      <a:r>
                        <a:rPr lang="en-GB" sz="1400" kern="100" dirty="0">
                          <a:effectLst/>
                          <a:latin typeface="+mj-lt"/>
                          <a:ea typeface="宋体" panose="02010600030101010101" pitchFamily="2" charset="-122"/>
                        </a:rPr>
                        <a:t> </a:t>
                      </a:r>
                      <a:endParaRPr lang="zh-CN" sz="1400" kern="100" dirty="0">
                        <a:effectLst/>
                        <a:latin typeface="+mj-lt"/>
                        <a:ea typeface="宋体" panose="02010600030101010101" pitchFamily="2" charset="-122"/>
                      </a:endParaRPr>
                    </a:p>
                  </a:txBody>
                  <a:tcPr marL="35560" marR="35560" marT="0" marB="0"/>
                </a:tc>
                <a:extLst>
                  <a:ext uri="{0D108BD9-81ED-4DB2-BD59-A6C34878D82A}">
                    <a16:rowId xmlns:a16="http://schemas.microsoft.com/office/drawing/2014/main" val="2560862056"/>
                  </a:ext>
                </a:extLst>
              </a:tr>
            </a:tbl>
          </a:graphicData>
        </a:graphic>
      </p:graphicFrame>
    </p:spTree>
    <p:extLst>
      <p:ext uri="{BB962C8B-B14F-4D97-AF65-F5344CB8AC3E}">
        <p14:creationId xmlns:p14="http://schemas.microsoft.com/office/powerpoint/2010/main" val="125745660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9392"/>
            <a:ext cx="11011270" cy="1143000"/>
          </a:xfrm>
        </p:spPr>
        <p:txBody>
          <a:bodyPr/>
          <a:lstStyle/>
          <a:p>
            <a:r>
              <a:rPr lang="en-US" dirty="0">
                <a:ea typeface="MS PGothic" panose="020B0600070205080204" charset="-128"/>
                <a:cs typeface="Times New Roman" panose="02020603050405020304" pitchFamily="18" charset="0"/>
              </a:rPr>
              <a:t>Consolidated comments discussion on P2938</a:t>
            </a:r>
          </a:p>
        </p:txBody>
      </p:sp>
      <p:graphicFrame>
        <p:nvGraphicFramePr>
          <p:cNvPr id="8" name="表格 7"/>
          <p:cNvGraphicFramePr>
            <a:graphicFrameLocks noGrp="1"/>
          </p:cNvGraphicFramePr>
          <p:nvPr>
            <p:extLst>
              <p:ext uri="{D42A27DB-BD31-4B8C-83A1-F6EECF244321}">
                <p14:modId xmlns:p14="http://schemas.microsoft.com/office/powerpoint/2010/main" val="1426686300"/>
              </p:ext>
            </p:extLst>
          </p:nvPr>
        </p:nvGraphicFramePr>
        <p:xfrm>
          <a:off x="380999" y="1042121"/>
          <a:ext cx="11353801" cy="4947911"/>
        </p:xfrm>
        <a:graphic>
          <a:graphicData uri="http://schemas.openxmlformats.org/drawingml/2006/table">
            <a:tbl>
              <a:tblPr firstRow="1" firstCol="1" bandRow="1">
                <a:tableStyleId>{21E4AEA4-8DFA-4A89-87EB-49C32662AFE0}</a:tableStyleId>
              </a:tblPr>
              <a:tblGrid>
                <a:gridCol w="1124139">
                  <a:extLst>
                    <a:ext uri="{9D8B030D-6E8A-4147-A177-3AD203B41FA5}">
                      <a16:colId xmlns:a16="http://schemas.microsoft.com/office/drawing/2014/main" val="20000"/>
                    </a:ext>
                  </a:extLst>
                </a:gridCol>
                <a:gridCol w="1221130">
                  <a:extLst>
                    <a:ext uri="{9D8B030D-6E8A-4147-A177-3AD203B41FA5}">
                      <a16:colId xmlns:a16="http://schemas.microsoft.com/office/drawing/2014/main" val="20001"/>
                    </a:ext>
                  </a:extLst>
                </a:gridCol>
                <a:gridCol w="1334047">
                  <a:extLst>
                    <a:ext uri="{9D8B030D-6E8A-4147-A177-3AD203B41FA5}">
                      <a16:colId xmlns:a16="http://schemas.microsoft.com/office/drawing/2014/main" val="20002"/>
                    </a:ext>
                  </a:extLst>
                </a:gridCol>
                <a:gridCol w="3000885">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3225800">
                  <a:extLst>
                    <a:ext uri="{9D8B030D-6E8A-4147-A177-3AD203B41FA5}">
                      <a16:colId xmlns:a16="http://schemas.microsoft.com/office/drawing/2014/main" val="20005"/>
                    </a:ext>
                  </a:extLst>
                </a:gridCol>
              </a:tblGrid>
              <a:tr h="1142110">
                <a:tc>
                  <a:txBody>
                    <a:bodyPr/>
                    <a:lstStyle/>
                    <a:p>
                      <a:pPr marL="0" marR="0" algn="ctr">
                        <a:lnSpc>
                          <a:spcPct val="100000"/>
                        </a:lnSpc>
                        <a:spcBef>
                          <a:spcPts val="0"/>
                        </a:spcBef>
                        <a:spcAft>
                          <a:spcPts val="0"/>
                        </a:spcAft>
                      </a:pPr>
                      <a:r>
                        <a:rPr lang="en-US" altLang="zh-CN" sz="1400" b="1" kern="100" dirty="0">
                          <a:solidFill>
                            <a:schemeClr val="lt1"/>
                          </a:solidFill>
                          <a:effectLst/>
                          <a:latin typeface="+mn-lt"/>
                          <a:ea typeface="+mn-ea"/>
                          <a:cs typeface="+mn-cs"/>
                        </a:rPr>
                        <a:t>Number</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Clause/</a:t>
                      </a:r>
                    </a:p>
                    <a:p>
                      <a:pPr marL="0" marR="0" algn="ctr">
                        <a:lnSpc>
                          <a:spcPct val="100000"/>
                        </a:lnSpc>
                        <a:spcBef>
                          <a:spcPts val="0"/>
                        </a:spcBef>
                        <a:spcAft>
                          <a:spcPts val="0"/>
                        </a:spcAft>
                      </a:pPr>
                      <a:r>
                        <a:rPr lang="en-US" altLang="zh-CN" sz="1400" kern="100" dirty="0">
                          <a:effectLst/>
                        </a:rPr>
                        <a:t> Subclause</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Type of comment </a:t>
                      </a:r>
                    </a:p>
                    <a:p>
                      <a:pPr marL="0" marR="0" algn="ctr">
                        <a:lnSpc>
                          <a:spcPct val="100000"/>
                        </a:lnSpc>
                        <a:spcBef>
                          <a:spcPts val="0"/>
                        </a:spcBef>
                        <a:spcAft>
                          <a:spcPts val="0"/>
                        </a:spcAft>
                      </a:pPr>
                      <a:r>
                        <a:rPr lang="en-US" altLang="zh-CN" sz="1400" kern="100" dirty="0">
                          <a:effectLst/>
                        </a:rPr>
                        <a:t>(General/ Technical/Editorial)</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Comments</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Proposed change</a:t>
                      </a:r>
                    </a:p>
                  </a:txBody>
                  <a:tcPr marL="68580" marR="68580" marT="0" marB="0" anchor="ctr"/>
                </a:tc>
                <a:tc>
                  <a:txBody>
                    <a:bodyPr/>
                    <a:lstStyle/>
                    <a:p>
                      <a:pPr marL="0" marR="0" algn="ctr">
                        <a:lnSpc>
                          <a:spcPct val="100000"/>
                        </a:lnSpc>
                        <a:spcBef>
                          <a:spcPts val="0"/>
                        </a:spcBef>
                        <a:spcAft>
                          <a:spcPts val="0"/>
                        </a:spcAft>
                      </a:pPr>
                      <a:r>
                        <a:rPr lang="en-US" altLang="zh-CN" sz="1400" kern="100" dirty="0">
                          <a:effectLst/>
                        </a:rPr>
                        <a:t>Reply</a:t>
                      </a:r>
                      <a:endParaRPr lang="en-US" altLang="zh-CN" sz="14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805801">
                <a:tc>
                  <a:txBody>
                    <a:bodyPr/>
                    <a:lstStyle/>
                    <a:p>
                      <a:pPr algn="ctr">
                        <a:lnSpc>
                          <a:spcPct val="100000"/>
                        </a:lnSpc>
                        <a:spcAft>
                          <a:spcPts val="1200"/>
                        </a:spcAft>
                      </a:pPr>
                      <a:r>
                        <a:rPr lang="en-US" altLang="zh-CN" sz="1400" b="0" dirty="0">
                          <a:solidFill>
                            <a:schemeClr val="tx1"/>
                          </a:solidFill>
                          <a:effectLst/>
                          <a:latin typeface="+mn-lt"/>
                          <a:ea typeface="等线" panose="02010600030101010101" pitchFamily="2" charset="-122"/>
                        </a:rPr>
                        <a:t>10</a:t>
                      </a:r>
                      <a:endParaRPr lang="zh-CN" sz="14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algn="ctr">
                        <a:lnSpc>
                          <a:spcPct val="100000"/>
                        </a:lnSpc>
                        <a:spcAft>
                          <a:spcPts val="1200"/>
                        </a:spcAft>
                      </a:pPr>
                      <a:r>
                        <a:rPr lang="en-US" altLang="zh-CN" sz="1400" kern="1200" dirty="0">
                          <a:solidFill>
                            <a:schemeClr val="dk1"/>
                          </a:solidFill>
                          <a:effectLst/>
                          <a:latin typeface="+mn-lt"/>
                          <a:ea typeface="+mn-ea"/>
                          <a:cs typeface="+mn-cs"/>
                        </a:rPr>
                        <a:t>5.2.2</a:t>
                      </a:r>
                      <a:endParaRPr lang="zh-CN" sz="1400" b="0" dirty="0">
                        <a:solidFill>
                          <a:schemeClr val="tx1"/>
                        </a:solidFill>
                        <a:effectLst/>
                        <a:latin typeface="+mn-lt"/>
                        <a:ea typeface="等线" panose="02010600030101010101" pitchFamily="2" charset="-122"/>
                      </a:endParaRPr>
                    </a:p>
                  </a:txBody>
                  <a:tcPr marL="68580" marR="68580" marT="0" marB="0" anchor="ctr">
                    <a:solidFill>
                      <a:srgbClr val="CDD9EA"/>
                    </a:solidFill>
                  </a:tcPr>
                </a:tc>
                <a:tc>
                  <a:txBody>
                    <a:bodyPr/>
                    <a:lstStyle/>
                    <a:p>
                      <a:pPr marL="0" marR="0" algn="ctr">
                        <a:spcBef>
                          <a:spcPts val="0"/>
                        </a:spcBef>
                        <a:spcAft>
                          <a:spcPts val="0"/>
                        </a:spcAft>
                      </a:pPr>
                      <a:r>
                        <a:rPr lang="en-US" sz="1400" kern="100" dirty="0">
                          <a:effectLst/>
                          <a:latin typeface="+mn-lt"/>
                          <a:ea typeface="宋体" panose="02010600030101010101" pitchFamily="2" charset="-122"/>
                        </a:rPr>
                        <a:t>T</a:t>
                      </a:r>
                    </a:p>
                  </a:txBody>
                  <a:tcPr marL="35560" marR="35560" anchor="ctr"/>
                </a:tc>
                <a:tc>
                  <a:txBody>
                    <a:bodyPr/>
                    <a:lstStyle/>
                    <a:p>
                      <a:r>
                        <a:rPr lang="en-US" altLang="zh-CN" sz="1400" kern="1200" dirty="0">
                          <a:solidFill>
                            <a:schemeClr val="dk1"/>
                          </a:solidFill>
                          <a:effectLst/>
                          <a:latin typeface="+mn-lt"/>
                          <a:ea typeface="+mn-ea"/>
                          <a:cs typeface="+mn-cs"/>
                        </a:rPr>
                        <a:t>At present, voltage sag is mainly AC part, but DC system also has the same problem. Therefore, whether a line can be added in the voltage level of power supply in Table 2 as the registration of DC system. Since the voltage level of DC system is not very clear, it is recommended to leave it blank and fill it in according to the actual situation. As there are few studies on voltage sag of DC distribution, the problem is not prominent enough, and too many can be added in other places for the time being.</a:t>
                      </a:r>
                      <a:endParaRPr lang="zh-CN" altLang="zh-CN" sz="1400" kern="1200" dirty="0">
                        <a:solidFill>
                          <a:schemeClr val="dk1"/>
                        </a:solidFill>
                        <a:effectLst/>
                        <a:latin typeface="+mn-lt"/>
                        <a:ea typeface="+mn-ea"/>
                        <a:cs typeface="+mn-cs"/>
                      </a:endParaRPr>
                    </a:p>
                  </a:txBody>
                  <a:tcPr marL="35560" marR="35560" anchor="ctr"/>
                </a:tc>
                <a:tc>
                  <a:txBody>
                    <a:bodyPr/>
                    <a:lstStyle/>
                    <a:p>
                      <a:pPr algn="l"/>
                      <a:endParaRPr lang="zh-CN" altLang="en-US" sz="1400" kern="1200" dirty="0">
                        <a:solidFill>
                          <a:schemeClr val="dk1"/>
                        </a:solidFill>
                        <a:effectLst/>
                        <a:latin typeface="+mn-lt"/>
                        <a:ea typeface="+mn-ea"/>
                        <a:cs typeface="+mn-cs"/>
                      </a:endParaRPr>
                    </a:p>
                  </a:txBody>
                  <a:tcPr marL="35560" marR="35560" marT="0" marB="0" anchor="ctr"/>
                </a:tc>
                <a:tc>
                  <a:txBody>
                    <a:bodyPr/>
                    <a:lstStyle/>
                    <a:p>
                      <a:r>
                        <a:rPr lang="en-GB" altLang="zh-CN" sz="1400" kern="1200" dirty="0">
                          <a:solidFill>
                            <a:schemeClr val="dk1"/>
                          </a:solidFill>
                          <a:effectLst/>
                          <a:latin typeface="+mn-lt"/>
                          <a:ea typeface="+mn-ea"/>
                          <a:cs typeface="+mn-cs"/>
                        </a:rPr>
                        <a:t>Accepted. </a:t>
                      </a:r>
                    </a:p>
                    <a:p>
                      <a:r>
                        <a:rPr lang="en-US" altLang="zh-CN" sz="1400" kern="1200" dirty="0">
                          <a:solidFill>
                            <a:schemeClr val="dk1"/>
                          </a:solidFill>
                          <a:effectLst/>
                          <a:latin typeface="+mn-lt"/>
                          <a:ea typeface="+mn-ea"/>
                          <a:cs typeface="+mn-cs"/>
                        </a:rPr>
                        <a:t>We will add the information to Table 2.</a:t>
                      </a:r>
                      <a:endParaRPr lang="zh-CN" altLang="zh-CN" sz="1400" kern="1200" dirty="0">
                        <a:solidFill>
                          <a:schemeClr val="dk1"/>
                        </a:solidFill>
                        <a:effectLst/>
                        <a:latin typeface="+mn-lt"/>
                        <a:ea typeface="+mn-ea"/>
                        <a:cs typeface="+mn-cs"/>
                      </a:endParaRPr>
                    </a:p>
                    <a:p>
                      <a:r>
                        <a:rPr lang="en-GB" altLang="zh-CN" sz="1400" kern="1200" dirty="0">
                          <a:solidFill>
                            <a:schemeClr val="dk1"/>
                          </a:solidFill>
                          <a:effectLst/>
                          <a:latin typeface="+mn-lt"/>
                          <a:ea typeface="+mn-ea"/>
                          <a:cs typeface="+mn-cs"/>
                        </a:rPr>
                        <a:t>Now there is no clear definition of voltage sag in DC system, and there is no relevant standard. However, the DC distribution system has a good development prospect. With the development of DC system in the future, the voltage sag of DC system may occur. Then further research is needed in the future.</a:t>
                      </a:r>
                      <a:endParaRPr lang="zh-CN" altLang="zh-CN" sz="1400" kern="1200" dirty="0">
                        <a:solidFill>
                          <a:schemeClr val="dk1"/>
                        </a:solidFill>
                        <a:effectLst/>
                        <a:latin typeface="+mn-lt"/>
                        <a:ea typeface="+mn-ea"/>
                        <a:cs typeface="+mn-cs"/>
                      </a:endParaRPr>
                    </a:p>
                  </a:txBody>
                  <a:tcPr marL="35560" marR="3556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5077660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4092" y="320674"/>
            <a:ext cx="11066780" cy="1143000"/>
          </a:xfrm>
        </p:spPr>
        <p:txBody>
          <a:bodyPr/>
          <a:lstStyle/>
          <a:p>
            <a:r>
              <a:rPr lang="en-US" dirty="0"/>
              <a:t>Roll call of Entities for P2938</a:t>
            </a:r>
          </a:p>
        </p:txBody>
      </p:sp>
      <p:sp>
        <p:nvSpPr>
          <p:cNvPr id="7" name="Slide Number Placeholder 6"/>
          <p:cNvSpPr>
            <a:spLocks noGrp="1"/>
          </p:cNvSpPr>
          <p:nvPr>
            <p:ph type="sldNum" sz="quarter" idx="11"/>
          </p:nvPr>
        </p:nvSpPr>
        <p:spPr/>
        <p:txBody>
          <a:bodyPr/>
          <a:lstStyle/>
          <a:p>
            <a:pPr>
              <a:defRPr/>
            </a:pPr>
            <a:fld id="{F8F618D0-2B88-4E97-8789-513F0398ECBB}" type="slidenum">
              <a:rPr lang="en-US" smtClean="0"/>
              <a:t>4</a:t>
            </a:fld>
            <a:endParaRPr lang="en-US" dirty="0"/>
          </a:p>
        </p:txBody>
      </p:sp>
      <p:sp>
        <p:nvSpPr>
          <p:cNvPr id="100" name="文本框 99"/>
          <p:cNvSpPr txBox="1"/>
          <p:nvPr/>
        </p:nvSpPr>
        <p:spPr>
          <a:xfrm>
            <a:off x="1092590" y="1463674"/>
            <a:ext cx="10968111" cy="5842497"/>
          </a:xfrm>
          <a:prstGeom prst="rect">
            <a:avLst/>
          </a:prstGeom>
          <a:noFill/>
          <a:ln w="9525">
            <a:noFill/>
          </a:ln>
        </p:spPr>
        <p:txBody>
          <a:bodyPr wrap="square">
            <a:spAutoFit/>
          </a:bodyPr>
          <a:lstStyle/>
          <a:p>
            <a:pPr marL="342900" indent="-342900">
              <a:lnSpc>
                <a:spcPct val="150000"/>
              </a:lnSpc>
              <a:buAutoNum type="arabicPeriod"/>
            </a:pPr>
            <a:r>
              <a:rPr lang="en-US" sz="2800" b="0" dirty="0">
                <a:solidFill>
                  <a:srgbClr val="333333"/>
                </a:solidFill>
                <a:latin typeface="Calibri" panose="020F0502020204030204" pitchFamily="34" charset="0"/>
                <a:ea typeface="宋体" panose="02010600030101010101" pitchFamily="2" charset="-122"/>
              </a:rPr>
              <a:t>State Grid Corporation of China (DR: Pan Hu)</a:t>
            </a: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China Southern Power Grid Company </a:t>
            </a:r>
            <a:r>
              <a:rPr lang="en-US" altLang="zh-CN" sz="2800" b="0" dirty="0">
                <a:solidFill>
                  <a:srgbClr val="333333"/>
                </a:solidFill>
                <a:latin typeface="Calibri" panose="020F0502020204030204" pitchFamily="34" charset="0"/>
                <a:ea typeface="宋体" panose="02010600030101010101" pitchFamily="2" charset="-122"/>
              </a:rPr>
              <a:t>(DR:  </a:t>
            </a:r>
            <a:r>
              <a:rPr lang="en-US" altLang="zh-CN" sz="2800" b="0" dirty="0" err="1">
                <a:solidFill>
                  <a:srgbClr val="333333"/>
                </a:solidFill>
                <a:latin typeface="Calibri" panose="020F0502020204030204" pitchFamily="34" charset="0"/>
                <a:ea typeface="宋体" panose="02010600030101010101" pitchFamily="2" charset="-122"/>
              </a:rPr>
              <a:t>Ke</a:t>
            </a:r>
            <a:r>
              <a:rPr lang="en-US" altLang="zh-CN" sz="2800" b="0" dirty="0">
                <a:solidFill>
                  <a:srgbClr val="333333"/>
                </a:solidFill>
                <a:latin typeface="Calibri" panose="020F0502020204030204" pitchFamily="34" charset="0"/>
                <a:ea typeface="宋体" panose="02010600030101010101" pitchFamily="2" charset="-122"/>
              </a:rPr>
              <a:t> Zhou)</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Schneider Electric</a:t>
            </a:r>
            <a:r>
              <a:rPr lang="en-US" altLang="zh-CN" sz="2800" b="0" dirty="0">
                <a:solidFill>
                  <a:srgbClr val="333333"/>
                </a:solidFill>
                <a:latin typeface="Calibri" panose="020F0502020204030204" pitchFamily="34" charset="0"/>
                <a:ea typeface="宋体" panose="02010600030101010101" pitchFamily="2" charset="-122"/>
              </a:rPr>
              <a:t>(DR: Daniel Sabin)</a:t>
            </a:r>
            <a:endParaRPr lang="en-US" sz="280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US-based Electric Power Research Institute</a:t>
            </a:r>
            <a:r>
              <a:rPr lang="en-US" altLang="zh-CN" sz="2800" b="0" dirty="0">
                <a:solidFill>
                  <a:srgbClr val="333333"/>
                </a:solidFill>
                <a:latin typeface="Calibri" panose="020F0502020204030204" pitchFamily="34" charset="0"/>
                <a:ea typeface="宋体" panose="02010600030101010101" pitchFamily="2" charset="-122"/>
              </a:rPr>
              <a:t>(DR: Mark Stephens)</a:t>
            </a:r>
            <a:endParaRPr lang="en-US" sz="280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Sichuan University</a:t>
            </a:r>
            <a:r>
              <a:rPr lang="en-US" altLang="zh-CN" sz="2800" b="0" dirty="0">
                <a:solidFill>
                  <a:srgbClr val="333333"/>
                </a:solidFill>
                <a:latin typeface="Calibri" panose="020F0502020204030204" pitchFamily="34" charset="0"/>
                <a:ea typeface="宋体" panose="02010600030101010101" pitchFamily="2" charset="-122"/>
              </a:rPr>
              <a:t>(DR: Ying Wang)</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Huazhong University of Science and Technology</a:t>
            </a:r>
            <a:r>
              <a:rPr lang="en-US" altLang="zh-CN" sz="2800" b="0" dirty="0">
                <a:solidFill>
                  <a:srgbClr val="333333"/>
                </a:solidFill>
                <a:latin typeface="Calibri" panose="020F0502020204030204" pitchFamily="34" charset="0"/>
                <a:ea typeface="宋体" panose="02010600030101010101" pitchFamily="2" charset="-122"/>
              </a:rPr>
              <a:t>(DR: Yan Li)</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 </a:t>
            </a:r>
            <a:r>
              <a:rPr lang="en-US" sz="2800" b="0" dirty="0" err="1">
                <a:solidFill>
                  <a:srgbClr val="333333"/>
                </a:solidFill>
                <a:latin typeface="Calibri" panose="020F0502020204030204" pitchFamily="34" charset="0"/>
                <a:ea typeface="宋体" panose="02010600030101010101" pitchFamily="2" charset="-122"/>
              </a:rPr>
              <a:t>Ceiec</a:t>
            </a:r>
            <a:r>
              <a:rPr lang="en-US" sz="2800" b="0" dirty="0">
                <a:solidFill>
                  <a:srgbClr val="333333"/>
                </a:solidFill>
                <a:latin typeface="Calibri" panose="020F0502020204030204" pitchFamily="34" charset="0"/>
                <a:ea typeface="宋体" panose="02010600030101010101" pitchFamily="2" charset="-122"/>
              </a:rPr>
              <a:t> Electric Technology Inc</a:t>
            </a:r>
            <a:r>
              <a:rPr lang="en-US" altLang="zh-CN" sz="2800" b="0" dirty="0">
                <a:solidFill>
                  <a:srgbClr val="333333"/>
                </a:solidFill>
                <a:latin typeface="Calibri" panose="020F0502020204030204" pitchFamily="34" charset="0"/>
                <a:ea typeface="宋体" panose="02010600030101010101" pitchFamily="2" charset="-122"/>
              </a:rPr>
              <a:t>(DR:</a:t>
            </a:r>
            <a:r>
              <a:rPr lang="en-US" altLang="zh-CN" sz="2800" dirty="0">
                <a:solidFill>
                  <a:srgbClr val="333333"/>
                </a:solidFill>
                <a:latin typeface="Calibri" panose="020F0502020204030204" pitchFamily="34" charset="0"/>
                <a:ea typeface="宋体" panose="02010600030101010101" pitchFamily="2" charset="-122"/>
              </a:rPr>
              <a:t> Xin Wang)</a:t>
            </a:r>
          </a:p>
          <a:p>
            <a:pPr marL="342900" indent="-342900">
              <a:lnSpc>
                <a:spcPct val="150000"/>
              </a:lnSpc>
              <a:buFontTx/>
              <a:buAutoNum type="arabicPeriod"/>
            </a:pPr>
            <a:r>
              <a:rPr lang="en-US" altLang="zh-CN" sz="2800" b="0" dirty="0">
                <a:solidFill>
                  <a:srgbClr val="333333"/>
                </a:solidFill>
                <a:latin typeface="Calibri" panose="020F0502020204030204" pitchFamily="34" charset="0"/>
                <a:ea typeface="宋体" panose="02010600030101010101" pitchFamily="2" charset="-122"/>
              </a:rPr>
              <a:t>North China Electric Power University(DR: Shun Tao)</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AutoNum type="arabicPeriod"/>
            </a:pPr>
            <a:endParaRPr lang="en-US" sz="2800" b="0" dirty="0">
              <a:solidFill>
                <a:srgbClr val="333333"/>
              </a:solidFill>
              <a:latin typeface="Calibri" panose="020F0502020204030204" pitchFamily="34" charset="0"/>
              <a:ea typeface="宋体" panose="02010600030101010101" pitchFamily="2" charset="-122"/>
            </a:endParaRPr>
          </a:p>
        </p:txBody>
      </p:sp>
      <p:sp>
        <p:nvSpPr>
          <p:cNvPr id="8" name="文本框 7"/>
          <p:cNvSpPr txBox="1"/>
          <p:nvPr/>
        </p:nvSpPr>
        <p:spPr>
          <a:xfrm>
            <a:off x="1092590" y="1170653"/>
            <a:ext cx="6096000" cy="461665"/>
          </a:xfrm>
          <a:prstGeom prst="rect">
            <a:avLst/>
          </a:prstGeom>
          <a:noFill/>
        </p:spPr>
        <p:txBody>
          <a:bodyPr wrap="square">
            <a:spAutoFit/>
          </a:bodyPr>
          <a:lstStyle/>
          <a:p>
            <a:r>
              <a:rPr kumimoji="0" lang="en-US" altLang="zh-CN" b="1" i="0" u="none" strike="noStrike" kern="0" cap="none" spc="0" normalizeH="0" baseline="0" noProof="0" dirty="0">
                <a:ln>
                  <a:noFill/>
                </a:ln>
                <a:effectLst/>
                <a:uLnTx/>
                <a:uFillTx/>
                <a:latin typeface="Verdana" panose="020B0604030504040204"/>
                <a:ea typeface="MS PGothic" panose="020B0600070205080204" charset="-128"/>
              </a:rPr>
              <a:t>Working Group member </a:t>
            </a:r>
            <a:endParaRPr lang="zh-CN" altLang="en-US" sz="18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4"/>
            <a:ext cx="10363200" cy="1143000"/>
          </a:xfrm>
        </p:spPr>
        <p:txBody>
          <a:bodyPr/>
          <a:lstStyle/>
          <a:p>
            <a:r>
              <a:rPr lang="en-US" dirty="0"/>
              <a:t>Agenda</a:t>
            </a:r>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40</a:t>
            </a:fld>
            <a:endParaRPr lang="en-US" dirty="0"/>
          </a:p>
        </p:txBody>
      </p:sp>
      <p:sp>
        <p:nvSpPr>
          <p:cNvPr id="6" name="内容占位符 5"/>
          <p:cNvSpPr>
            <a:spLocks noGrp="1"/>
          </p:cNvSpPr>
          <p:nvPr>
            <p:ph idx="1"/>
          </p:nvPr>
        </p:nvSpPr>
        <p:spPr/>
        <p:txBody>
          <a:bodyPr/>
          <a:lstStyle/>
          <a:p>
            <a:endParaRPr lang="zh-CN" altLang="en-US"/>
          </a:p>
        </p:txBody>
      </p:sp>
      <p:sp>
        <p:nvSpPr>
          <p:cNvPr id="7" name="Content Placeholder 2"/>
          <p:cNvSpPr txBox="1"/>
          <p:nvPr/>
        </p:nvSpPr>
        <p:spPr bwMode="auto">
          <a:xfrm>
            <a:off x="834500" y="1580162"/>
            <a:ext cx="10363200" cy="41148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bg2"/>
              </a:buClr>
              <a:buSzPct val="80000"/>
              <a:buFontTx/>
              <a:buBlip>
                <a:blip r:embed="rId2"/>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chemeClr val="tx1">
                  <a:lumMod val="65000"/>
                  <a:lumOff val="35000"/>
                </a:schemeClr>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chemeClr val="tx1">
                  <a:lumMod val="65000"/>
                  <a:lumOff val="35000"/>
                </a:schemeClr>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a:lstStyle>
          <a:p>
            <a:pPr fontAlgn="ctr"/>
            <a:r>
              <a:rPr lang="en-US" kern="0" dirty="0"/>
              <a:t>IEEE Patent Policy and Copyright Policy</a:t>
            </a:r>
          </a:p>
          <a:p>
            <a:pPr fontAlgn="ctr"/>
            <a:r>
              <a:rPr lang="en-US" kern="0" dirty="0"/>
              <a:t>WG Policies and Procedures (P&amp;P) R</a:t>
            </a:r>
            <a:r>
              <a:rPr lang="en-US" altLang="zh-CN" kern="0" dirty="0"/>
              <a:t>eview</a:t>
            </a:r>
            <a:endParaRPr lang="en-US" kern="0" dirty="0"/>
          </a:p>
          <a:p>
            <a:pPr fontAlgn="ctr"/>
            <a:r>
              <a:rPr lang="en-US" kern="0" dirty="0"/>
              <a:t>Introductions of standard background and outline</a:t>
            </a:r>
          </a:p>
          <a:p>
            <a:pPr fontAlgn="ctr"/>
            <a:r>
              <a:rPr lang="de-DE" altLang="zh-CN" kern="0" dirty="0"/>
              <a:t>T</a:t>
            </a:r>
            <a:r>
              <a:rPr lang="en-US" altLang="zh-CN" kern="0" dirty="0" err="1"/>
              <a:t>echnique</a:t>
            </a:r>
            <a:r>
              <a:rPr lang="en-US" altLang="zh-CN" kern="0" dirty="0"/>
              <a:t> </a:t>
            </a:r>
            <a:r>
              <a:rPr lang="de-DE" altLang="zh-CN" kern="0" dirty="0"/>
              <a:t>Discussion </a:t>
            </a:r>
          </a:p>
          <a:p>
            <a:pPr lvl="1" fontAlgn="ctr"/>
            <a:r>
              <a:rPr lang="en-US" altLang="zh-CN" kern="0" dirty="0"/>
              <a:t>Consolidated comments discussion on P2938</a:t>
            </a:r>
          </a:p>
          <a:p>
            <a:pPr lvl="1" fontAlgn="ctr"/>
            <a:r>
              <a:rPr lang="en-US" altLang="zh-CN" kern="0" dirty="0"/>
              <a:t>Introduction of P2938 draft 2.5</a:t>
            </a:r>
          </a:p>
          <a:p>
            <a:pPr fontAlgn="ctr"/>
            <a:r>
              <a:rPr lang="en-US" kern="0" dirty="0">
                <a:solidFill>
                  <a:srgbClr val="FF0000"/>
                </a:solidFill>
              </a:rPr>
              <a:t>Next steps/ </a:t>
            </a:r>
            <a:r>
              <a:rPr lang="en-US" altLang="zh-CN" kern="0" dirty="0">
                <a:solidFill>
                  <a:srgbClr val="FF0000"/>
                </a:solidFill>
              </a:rPr>
              <a:t>web or </a:t>
            </a:r>
            <a:r>
              <a:rPr lang="en-US" kern="0" dirty="0">
                <a:solidFill>
                  <a:srgbClr val="FF0000"/>
                </a:solidFill>
              </a:rPr>
              <a:t>in-person meeting</a:t>
            </a:r>
          </a:p>
          <a:p>
            <a:pPr fontAlgn="ctr"/>
            <a:r>
              <a:rPr lang="en-US" kern="0" dirty="0"/>
              <a:t>Adjournment</a:t>
            </a:r>
          </a:p>
          <a:p>
            <a:endParaRPr lang="en-US" kern="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fld id="{F8F618D0-2B88-4E97-8789-513F0398ECBB}" type="slidenum">
              <a:rPr kumimoji="0" lang="en-US" sz="1000" b="0" i="0" u="none" strike="noStrike" kern="1200" cap="none" spc="0" normalizeH="0" baseline="0" noProof="0" smtClean="0">
                <a:ln>
                  <a:noFill/>
                </a:ln>
                <a:solidFill>
                  <a:srgbClr val="898989"/>
                </a:solidFill>
                <a:effectLst/>
                <a:uLnTx/>
                <a:uFillTx/>
                <a:latin typeface="Arial" panose="020B0604020202020204" pitchFamily="34" charset="0"/>
                <a:ea typeface="MS PGothic" panose="020B0600070205080204" charset="-128"/>
                <a:cs typeface="+mn-cs"/>
              </a:rPr>
              <a:t>41</a:t>
            </a:fld>
            <a:endParaRPr kumimoji="0" lang="en-US" sz="1000" b="0" i="0" u="none" strike="noStrike" kern="1200" cap="none" spc="0" normalizeH="0" baseline="0" noProof="0" dirty="0">
              <a:ln>
                <a:noFill/>
              </a:ln>
              <a:solidFill>
                <a:srgbClr val="898989"/>
              </a:solidFill>
              <a:effectLst/>
              <a:uLnTx/>
              <a:uFillTx/>
              <a:latin typeface="Arial" panose="020B0604020202020204" pitchFamily="34" charset="0"/>
              <a:ea typeface="MS PGothic" panose="020B0600070205080204" charset="-128"/>
              <a:cs typeface="+mn-cs"/>
            </a:endParaRPr>
          </a:p>
        </p:txBody>
      </p:sp>
      <p:sp>
        <p:nvSpPr>
          <p:cNvPr id="3" name="标题 2"/>
          <p:cNvSpPr>
            <a:spLocks noGrp="1"/>
          </p:cNvSpPr>
          <p:nvPr>
            <p:ph type="title"/>
          </p:nvPr>
        </p:nvSpPr>
        <p:spPr>
          <a:xfrm>
            <a:off x="736846" y="414291"/>
            <a:ext cx="10718307" cy="1143000"/>
          </a:xfrm>
        </p:spPr>
        <p:txBody>
          <a:bodyPr/>
          <a:lstStyle/>
          <a:p>
            <a:r>
              <a:rPr lang="en-US" altLang="zh-CN" dirty="0"/>
              <a:t>Vote for approving of redline working document 2.5</a:t>
            </a:r>
          </a:p>
        </p:txBody>
      </p:sp>
      <p:sp>
        <p:nvSpPr>
          <p:cNvPr id="8" name="Rectangle 1"/>
          <p:cNvSpPr>
            <a:spLocks noChangeArrowheads="1"/>
          </p:cNvSpPr>
          <p:nvPr/>
        </p:nvSpPr>
        <p:spPr bwMode="auto">
          <a:xfrm>
            <a:off x="370450" y="1935302"/>
            <a:ext cx="1164804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rPr>
              <a:t>Motion:</a:t>
            </a: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rPr>
              <a:t>Approve of redline working document 2.5 and move forward for the next version.</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rPr>
              <a:t>Moved: xxx, entity name </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rPr>
              <a:t>Seconded: xxx, entity name</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rPr>
              <a:t>(Procedural, required ≥ 50%)</a:t>
            </a: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2000" b="0" i="0" u="none" strike="noStrike" kern="1200" cap="none" spc="0" normalizeH="0" baseline="0" noProof="0" dirty="0">
              <a:ln>
                <a:noFill/>
              </a:ln>
              <a:solidFill>
                <a:srgbClr val="000000"/>
              </a:solidFill>
              <a:effectLst/>
              <a:uLnTx/>
              <a:uFillTx/>
              <a:latin typeface="Verdana" panose="020B0604030504040204"/>
              <a:ea typeface="MS PGothic" panose="020B0600070205080204" charset="-128"/>
              <a:sym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ctr"/>
            <a:r>
              <a:rPr lang="en-US" dirty="0"/>
              <a:t>Next steps/ in-person or web meeting in March</a:t>
            </a:r>
          </a:p>
        </p:txBody>
      </p:sp>
      <p:sp>
        <p:nvSpPr>
          <p:cNvPr id="3" name="Content Placeholder 2"/>
          <p:cNvSpPr>
            <a:spLocks noGrp="1"/>
          </p:cNvSpPr>
          <p:nvPr>
            <p:ph idx="1"/>
          </p:nvPr>
        </p:nvSpPr>
        <p:spPr>
          <a:xfrm>
            <a:off x="914400" y="1981200"/>
            <a:ext cx="10566400" cy="4114800"/>
          </a:xfrm>
        </p:spPr>
        <p:txBody>
          <a:bodyPr/>
          <a:lstStyle/>
          <a:p>
            <a:pPr marL="0" indent="0">
              <a:buNone/>
            </a:pPr>
            <a:r>
              <a:rPr lang="en-US" b="1" dirty="0"/>
              <a:t>IEEE P2928 WG Meeting J</a:t>
            </a:r>
            <a:r>
              <a:rPr lang="en-US" altLang="zh-CN" b="1" dirty="0"/>
              <a:t>ANUARY</a:t>
            </a:r>
            <a:r>
              <a:rPr lang="en-US" b="1" dirty="0"/>
              <a:t>, IEEE JTCM, with IEEE PES T&amp;D meeting</a:t>
            </a:r>
          </a:p>
          <a:p>
            <a:pPr marL="0" indent="0">
              <a:buNone/>
            </a:pPr>
            <a:endParaRPr lang="en-US" sz="2400" dirty="0"/>
          </a:p>
          <a:p>
            <a:pPr lvl="0" fontAlgn="ctr">
              <a:buClr>
                <a:srgbClr val="808080"/>
              </a:buClr>
            </a:pPr>
            <a:r>
              <a:rPr lang="en-US" sz="2400" dirty="0"/>
              <a:t>Goals</a:t>
            </a:r>
          </a:p>
          <a:p>
            <a:pPr lvl="1" fontAlgn="ctr">
              <a:buClr>
                <a:srgbClr val="808080"/>
              </a:buClr>
            </a:pPr>
            <a:r>
              <a:rPr lang="en-US" sz="2200" dirty="0"/>
              <a:t>P</a:t>
            </a:r>
            <a:r>
              <a:rPr lang="en-US" altLang="zh-CN" sz="2200" dirty="0"/>
              <a:t>rogress and summary of P2938 draft</a:t>
            </a:r>
            <a:endParaRPr lang="en-US" sz="2200" dirty="0"/>
          </a:p>
          <a:p>
            <a:pPr lvl="1" fontAlgn="ctr">
              <a:buClr>
                <a:srgbClr val="808080"/>
              </a:buClr>
            </a:pPr>
            <a:r>
              <a:rPr lang="en-US" sz="2200" dirty="0"/>
              <a:t>T</a:t>
            </a:r>
            <a:r>
              <a:rPr lang="en-US" altLang="zh-CN" sz="2200" dirty="0"/>
              <a:t>echnique discussion</a:t>
            </a:r>
            <a:endParaRPr lang="en-US" sz="2200" dirty="0"/>
          </a:p>
          <a:p>
            <a:pPr lvl="1" fontAlgn="ctr">
              <a:buClr>
                <a:srgbClr val="808080"/>
              </a:buClr>
            </a:pPr>
            <a:r>
              <a:rPr lang="en-US" sz="2200" dirty="0"/>
              <a:t>Vote for approving of redline working document 3.0</a:t>
            </a:r>
          </a:p>
          <a:p>
            <a:pPr lvl="1" fontAlgn="ctr">
              <a:buClr>
                <a:srgbClr val="808080"/>
              </a:buClr>
            </a:pPr>
            <a:r>
              <a:rPr lang="en-US" sz="2200" dirty="0"/>
              <a:t>Next working group meeting plan</a:t>
            </a:r>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idx="1"/>
          </p:nvPr>
        </p:nvSpPr>
        <p:spPr/>
        <p:txBody>
          <a:bodyPr/>
          <a:lstStyle/>
          <a:p>
            <a:r>
              <a:rPr lang="en-US" dirty="0"/>
              <a:t>IEEE P2</a:t>
            </a:r>
            <a:r>
              <a:rPr lang="en-US" altLang="zh-CN" dirty="0"/>
              <a:t>938</a:t>
            </a:r>
            <a:endParaRPr lang="en-US" dirty="0"/>
          </a:p>
        </p:txBody>
      </p:sp>
      <p:sp>
        <p:nvSpPr>
          <p:cNvPr id="4" name="Content Placeholder 3"/>
          <p:cNvSpPr>
            <a:spLocks noGrp="1"/>
          </p:cNvSpPr>
          <p:nvPr>
            <p:ph sz="half" idx="2"/>
          </p:nvPr>
        </p:nvSpPr>
        <p:spPr/>
        <p:txBody>
          <a:bodyPr/>
          <a:lstStyle/>
          <a:p>
            <a:r>
              <a:rPr lang="nb-NO" dirty="0"/>
              <a:t>P</a:t>
            </a:r>
            <a:r>
              <a:rPr lang="en-US" altLang="zh-CN" dirty="0"/>
              <a:t>an Hu</a:t>
            </a:r>
          </a:p>
          <a:p>
            <a:pPr marL="0" indent="0">
              <a:buNone/>
            </a:pPr>
            <a:r>
              <a:rPr lang="en-US" dirty="0"/>
              <a:t>  </a:t>
            </a:r>
            <a:r>
              <a:rPr lang="nb-NO" dirty="0"/>
              <a:t> </a:t>
            </a:r>
            <a:r>
              <a:rPr lang="en-US" altLang="zh-CN" dirty="0" err="1">
                <a:hlinkClick r:id="rId2"/>
              </a:rPr>
              <a:t>hupaninwh</a:t>
            </a:r>
            <a:r>
              <a:rPr lang="nb-NO" dirty="0">
                <a:hlinkClick r:id="rId2"/>
              </a:rPr>
              <a:t>@whu.edu.cn</a:t>
            </a:r>
            <a:r>
              <a:rPr lang="nb-NO" dirty="0"/>
              <a:t> </a:t>
            </a:r>
          </a:p>
          <a:p>
            <a:pPr marL="0" indent="0">
              <a:buNone/>
            </a:pPr>
            <a:endParaRPr lang="nb-NO" dirty="0"/>
          </a:p>
          <a:p>
            <a:r>
              <a:rPr lang="en-US" altLang="zh-CN" dirty="0"/>
              <a:t>Ying Wang</a:t>
            </a:r>
          </a:p>
          <a:p>
            <a:pPr marL="0" indent="0">
              <a:buNone/>
            </a:pPr>
            <a:r>
              <a:rPr lang="en-US" altLang="zh-CN" dirty="0"/>
              <a:t>  </a:t>
            </a:r>
            <a:r>
              <a:rPr lang="nb-NO" altLang="zh-CN" dirty="0"/>
              <a:t> </a:t>
            </a:r>
            <a:r>
              <a:rPr lang="en-US" altLang="zh-CN" dirty="0">
                <a:hlinkClick r:id="rId2"/>
              </a:rPr>
              <a:t>769429505</a:t>
            </a:r>
            <a:r>
              <a:rPr lang="nb-NO" altLang="zh-CN" dirty="0">
                <a:hlinkClick r:id="rId2"/>
              </a:rPr>
              <a:t>@qq.com</a:t>
            </a:r>
            <a:r>
              <a:rPr lang="nb-NO" altLang="zh-CN" dirty="0"/>
              <a:t> </a:t>
            </a:r>
          </a:p>
          <a:p>
            <a:pPr marL="0" indent="0">
              <a:buNone/>
            </a:pPr>
            <a:endParaRPr lang="nb-NO" dirty="0"/>
          </a:p>
          <a:p>
            <a:r>
              <a:rPr lang="en-US" altLang="zh-CN" dirty="0" err="1"/>
              <a:t>Zengrui</a:t>
            </a:r>
            <a:r>
              <a:rPr lang="en-US" altLang="zh-CN" dirty="0"/>
              <a:t> Huang</a:t>
            </a:r>
          </a:p>
          <a:p>
            <a:pPr marL="0" indent="0">
              <a:buNone/>
            </a:pPr>
            <a:r>
              <a:rPr lang="en-US" altLang="zh-CN" dirty="0"/>
              <a:t>  </a:t>
            </a:r>
            <a:r>
              <a:rPr lang="nb-NO" altLang="zh-CN" dirty="0"/>
              <a:t> </a:t>
            </a:r>
            <a:r>
              <a:rPr lang="en-US" altLang="zh-CN" dirty="0">
                <a:hlinkClick r:id="rId2"/>
              </a:rPr>
              <a:t>806129254</a:t>
            </a:r>
            <a:r>
              <a:rPr lang="nb-NO" altLang="zh-CN" dirty="0">
                <a:hlinkClick r:id="rId2"/>
              </a:rPr>
              <a:t>@qq.com.cn</a:t>
            </a:r>
            <a:r>
              <a:rPr lang="nb-NO" altLang="zh-CN" dirty="0"/>
              <a:t> </a:t>
            </a:r>
          </a:p>
          <a:p>
            <a:pPr marL="0" indent="0">
              <a:buNone/>
            </a:pPr>
            <a:endParaRPr lang="nb-NO" dirty="0"/>
          </a:p>
        </p:txBody>
      </p:sp>
      <p:sp>
        <p:nvSpPr>
          <p:cNvPr id="7" name="Slide Number Placeholder 6"/>
          <p:cNvSpPr>
            <a:spLocks noGrp="1"/>
          </p:cNvSpPr>
          <p:nvPr>
            <p:ph type="sldNum" sz="quarter" idx="11"/>
          </p:nvPr>
        </p:nvSpPr>
        <p:spPr/>
        <p:txBody>
          <a:bodyPr/>
          <a:lstStyle/>
          <a:p>
            <a:pPr>
              <a:defRPr/>
            </a:pPr>
            <a:fld id="{F8F618D0-2B88-4E97-8789-513F0398ECBB}" type="slidenum">
              <a:rPr lang="en-US" smtClean="0"/>
              <a:t>43</a:t>
            </a:fld>
            <a:endParaRPr lang="en-US" dirty="0"/>
          </a:p>
        </p:txBody>
      </p:sp>
      <p:sp>
        <p:nvSpPr>
          <p:cNvPr id="11" name="内容占位符 10"/>
          <p:cNvSpPr>
            <a:spLocks noGrp="1"/>
          </p:cNvSpPr>
          <p:nvPr>
            <p:ph sz="quarter" idx="4"/>
          </p:nvPr>
        </p:nvSpPr>
        <p:spPr/>
        <p:txBody>
          <a:bodyPr/>
          <a:lstStyle/>
          <a:p>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44</a:t>
            </a:fld>
            <a:endParaRPr lang="en-US" dirty="0"/>
          </a:p>
        </p:txBody>
      </p:sp>
      <p:sp>
        <p:nvSpPr>
          <p:cNvPr id="6" name="内容占位符 5"/>
          <p:cNvSpPr>
            <a:spLocks noGrp="1"/>
          </p:cNvSpPr>
          <p:nvPr>
            <p:ph idx="1"/>
          </p:nvPr>
        </p:nvSpPr>
        <p:spPr/>
        <p:txBody>
          <a:bodyPr/>
          <a:lstStyle/>
          <a:p>
            <a:endParaRPr lang="zh-CN" altLang="en-US"/>
          </a:p>
        </p:txBody>
      </p:sp>
      <p:sp>
        <p:nvSpPr>
          <p:cNvPr id="7" name="Content Placeholder 2"/>
          <p:cNvSpPr txBox="1"/>
          <p:nvPr/>
        </p:nvSpPr>
        <p:spPr bwMode="auto">
          <a:xfrm>
            <a:off x="834500" y="1580162"/>
            <a:ext cx="10363200" cy="4114800"/>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bg2"/>
              </a:buClr>
              <a:buSzPct val="80000"/>
              <a:buFontTx/>
              <a:buBlip>
                <a:blip r:embed="rId2"/>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chemeClr val="tx1">
                  <a:lumMod val="65000"/>
                  <a:lumOff val="35000"/>
                </a:schemeClr>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chemeClr val="tx1">
                  <a:lumMod val="65000"/>
                  <a:lumOff val="35000"/>
                </a:schemeClr>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a:lstStyle>
          <a:p>
            <a:pPr fontAlgn="ctr"/>
            <a:r>
              <a:rPr lang="en-US" kern="0" dirty="0"/>
              <a:t>IEEE Patent Policy and Copyright Policy</a:t>
            </a:r>
          </a:p>
          <a:p>
            <a:pPr fontAlgn="ctr"/>
            <a:r>
              <a:rPr lang="en-US" kern="0" dirty="0"/>
              <a:t>WG Policies and Procedures (P&amp;P) R</a:t>
            </a:r>
            <a:r>
              <a:rPr lang="en-US" altLang="zh-CN" kern="0" dirty="0"/>
              <a:t>eview</a:t>
            </a:r>
            <a:endParaRPr lang="en-US" kern="0" dirty="0"/>
          </a:p>
          <a:p>
            <a:pPr fontAlgn="ctr"/>
            <a:r>
              <a:rPr lang="en-US" kern="0" dirty="0"/>
              <a:t>Introductions of standard background and outline</a:t>
            </a:r>
          </a:p>
          <a:p>
            <a:pPr fontAlgn="ctr"/>
            <a:r>
              <a:rPr lang="de-DE" altLang="zh-CN" kern="0" dirty="0"/>
              <a:t>T</a:t>
            </a:r>
            <a:r>
              <a:rPr lang="en-US" altLang="zh-CN" kern="0" dirty="0" err="1"/>
              <a:t>echnique</a:t>
            </a:r>
            <a:r>
              <a:rPr lang="en-US" altLang="zh-CN" kern="0" dirty="0"/>
              <a:t> </a:t>
            </a:r>
            <a:r>
              <a:rPr lang="de-DE" altLang="zh-CN" kern="0" dirty="0"/>
              <a:t>Discussion </a:t>
            </a:r>
          </a:p>
          <a:p>
            <a:pPr lvl="1" fontAlgn="ctr"/>
            <a:r>
              <a:rPr lang="en-US" altLang="zh-CN" kern="0" dirty="0"/>
              <a:t>Consolidated comments discussion on P2938</a:t>
            </a:r>
          </a:p>
          <a:p>
            <a:pPr lvl="1" fontAlgn="ctr"/>
            <a:r>
              <a:rPr lang="en-US" altLang="zh-CN" kern="0" dirty="0"/>
              <a:t>Introduction of P2938 draft 2.5</a:t>
            </a:r>
          </a:p>
          <a:p>
            <a:pPr fontAlgn="ctr"/>
            <a:r>
              <a:rPr lang="en-US" kern="0" dirty="0"/>
              <a:t>Next steps/ </a:t>
            </a:r>
            <a:r>
              <a:rPr lang="en-US" altLang="zh-CN" kern="0" dirty="0"/>
              <a:t>web or </a:t>
            </a:r>
            <a:r>
              <a:rPr lang="en-US" kern="0" dirty="0"/>
              <a:t>in-person meeting</a:t>
            </a:r>
          </a:p>
          <a:p>
            <a:pPr fontAlgn="ctr"/>
            <a:r>
              <a:rPr lang="en-US" kern="0" dirty="0">
                <a:solidFill>
                  <a:srgbClr val="FF0000"/>
                </a:solidFill>
              </a:rPr>
              <a:t>Adjournment</a:t>
            </a:r>
          </a:p>
          <a:p>
            <a:endParaRPr lang="en-US" kern="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45</a:t>
            </a:fld>
            <a:endParaRPr lang="en-US" dirty="0"/>
          </a:p>
        </p:txBody>
      </p:sp>
      <p:sp>
        <p:nvSpPr>
          <p:cNvPr id="3" name="标题 2"/>
          <p:cNvSpPr>
            <a:spLocks noGrp="1"/>
          </p:cNvSpPr>
          <p:nvPr>
            <p:ph type="title"/>
          </p:nvPr>
        </p:nvSpPr>
        <p:spPr/>
        <p:txBody>
          <a:bodyPr/>
          <a:lstStyle/>
          <a:p>
            <a:r>
              <a:rPr lang="en-US" altLang="zh-CN" dirty="0"/>
              <a:t>Approval of the adjournment </a:t>
            </a:r>
            <a:endParaRPr lang="zh-CN" altLang="en-US" dirty="0"/>
          </a:p>
        </p:txBody>
      </p:sp>
      <p:sp>
        <p:nvSpPr>
          <p:cNvPr id="8" name="Rectangle 1"/>
          <p:cNvSpPr>
            <a:spLocks noChangeArrowheads="1"/>
          </p:cNvSpPr>
          <p:nvPr/>
        </p:nvSpPr>
        <p:spPr bwMode="auto">
          <a:xfrm>
            <a:off x="370450" y="1935302"/>
            <a:ext cx="116480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the adjournment of P2938 draft 2.5 WG Meeting.</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1"/>
          </p:nvPr>
        </p:nvSpPr>
        <p:spPr/>
        <p:txBody>
          <a:bodyPr/>
          <a:lstStyle/>
          <a:p>
            <a:pPr>
              <a:defRPr/>
            </a:pPr>
            <a:fld id="{F8F618D0-2B88-4E97-8789-513F0398ECBB}" type="slidenum">
              <a:rPr lang="en-US"/>
              <a:t>46</a:t>
            </a:fld>
            <a:endParaRPr lang="en-US" dirty="0"/>
          </a:p>
        </p:txBody>
      </p:sp>
      <p:sp>
        <p:nvSpPr>
          <p:cNvPr id="8" name="Title 1"/>
          <p:cNvSpPr>
            <a:spLocks noGrp="1"/>
          </p:cNvSpPr>
          <p:nvPr>
            <p:ph type="title"/>
          </p:nvPr>
        </p:nvSpPr>
        <p:spPr>
          <a:xfrm>
            <a:off x="4076700" y="2522855"/>
            <a:ext cx="4876800" cy="1498600"/>
          </a:xfrm>
        </p:spPr>
        <p:txBody>
          <a:bodyPr/>
          <a:lstStyle/>
          <a:p>
            <a:r>
              <a:rPr lang="en-US" sz="6600" dirty="0"/>
              <a:t>Thanks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4"/>
            <a:ext cx="10363200" cy="1143000"/>
          </a:xfrm>
        </p:spPr>
        <p:txBody>
          <a:bodyPr/>
          <a:lstStyle/>
          <a:p>
            <a:r>
              <a:rPr lang="en-US" dirty="0"/>
              <a:t>Agenda</a:t>
            </a:r>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5</a:t>
            </a:fld>
            <a:endParaRPr lang="en-US" dirty="0"/>
          </a:p>
        </p:txBody>
      </p:sp>
      <p:sp>
        <p:nvSpPr>
          <p:cNvPr id="9" name="Content Placeholder 2"/>
          <p:cNvSpPr>
            <a:spLocks noGrp="1"/>
          </p:cNvSpPr>
          <p:nvPr>
            <p:ph idx="1"/>
          </p:nvPr>
        </p:nvSpPr>
        <p:spPr>
          <a:xfrm>
            <a:off x="834500" y="1580162"/>
            <a:ext cx="10363200" cy="4114800"/>
          </a:xfrm>
        </p:spPr>
        <p:txBody>
          <a:bodyPr/>
          <a:lstStyle/>
          <a:p>
            <a:pPr lvl="0" fontAlgn="ctr"/>
            <a:r>
              <a:rPr lang="en-US" dirty="0"/>
              <a:t>IEEE Patent Policy and Copyright Policy</a:t>
            </a:r>
          </a:p>
          <a:p>
            <a:pPr lvl="0" fontAlgn="ctr"/>
            <a:r>
              <a:rPr lang="en-US" dirty="0"/>
              <a:t>WG Policies and Procedures (P&amp;P) R</a:t>
            </a:r>
            <a:r>
              <a:rPr lang="en-US" altLang="zh-CN" dirty="0"/>
              <a:t>eview</a:t>
            </a:r>
            <a:endParaRPr lang="en-US" dirty="0"/>
          </a:p>
          <a:p>
            <a:pPr lvl="0" fontAlgn="ctr"/>
            <a:r>
              <a:rPr lang="en-US" dirty="0"/>
              <a:t>Introductions of standard background and outline</a:t>
            </a:r>
          </a:p>
          <a:p>
            <a:pPr fontAlgn="ctr"/>
            <a:r>
              <a:rPr lang="de-DE" altLang="zh-CN" dirty="0"/>
              <a:t>T</a:t>
            </a:r>
            <a:r>
              <a:rPr lang="en-US" altLang="zh-CN" dirty="0" err="1"/>
              <a:t>echnique</a:t>
            </a:r>
            <a:r>
              <a:rPr lang="en-US" altLang="zh-CN" dirty="0"/>
              <a:t> </a:t>
            </a:r>
            <a:r>
              <a:rPr lang="de-DE" altLang="zh-CN" dirty="0"/>
              <a:t>Discussion </a:t>
            </a:r>
          </a:p>
          <a:p>
            <a:pPr lvl="1" fontAlgn="ctr"/>
            <a:r>
              <a:rPr lang="en-US" altLang="zh-CN" dirty="0"/>
              <a:t>Consolidated comments discussion on P2938</a:t>
            </a:r>
          </a:p>
          <a:p>
            <a:pPr lvl="1" fontAlgn="ctr"/>
            <a:r>
              <a:rPr lang="en-US" altLang="zh-CN" dirty="0"/>
              <a:t>Introduction of P2938 draft 2.5</a:t>
            </a:r>
          </a:p>
          <a:p>
            <a:pPr lvl="0" fontAlgn="ctr"/>
            <a:r>
              <a:rPr lang="en-US" dirty="0"/>
              <a:t>Next steps/ </a:t>
            </a:r>
            <a:r>
              <a:rPr lang="en-US" altLang="zh-CN" dirty="0"/>
              <a:t>web or </a:t>
            </a:r>
            <a:r>
              <a:rPr lang="en-US" dirty="0"/>
              <a:t>in-person meeting</a:t>
            </a:r>
          </a:p>
          <a:p>
            <a:pPr lvl="0" fontAlgn="ctr"/>
            <a:r>
              <a:rPr lang="en-US" dirty="0"/>
              <a:t>Adjournment</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6</a:t>
            </a:fld>
            <a:endParaRPr lang="en-US" dirty="0"/>
          </a:p>
        </p:txBody>
      </p:sp>
      <p:sp>
        <p:nvSpPr>
          <p:cNvPr id="3" name="标题 2"/>
          <p:cNvSpPr>
            <a:spLocks noGrp="1"/>
          </p:cNvSpPr>
          <p:nvPr>
            <p:ph type="title"/>
          </p:nvPr>
        </p:nvSpPr>
        <p:spPr/>
        <p:txBody>
          <a:bodyPr/>
          <a:lstStyle/>
          <a:p>
            <a:r>
              <a:rPr lang="en-US" altLang="zh-CN" dirty="0"/>
              <a:t>Approval of the agenda </a:t>
            </a:r>
            <a:endParaRPr lang="zh-CN" altLang="en-US" dirty="0"/>
          </a:p>
        </p:txBody>
      </p:sp>
      <p:sp>
        <p:nvSpPr>
          <p:cNvPr id="8" name="Rectangle 1"/>
          <p:cNvSpPr>
            <a:spLocks noChangeArrowheads="1"/>
          </p:cNvSpPr>
          <p:nvPr/>
        </p:nvSpPr>
        <p:spPr bwMode="auto">
          <a:xfrm>
            <a:off x="370450" y="1935302"/>
            <a:ext cx="11648048" cy="3169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the agenda of P2938 draft 2.5 WG Meeting.</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dirty="0"/>
              <a:t>Guidelines for IEEE WG meetings</a:t>
            </a:r>
          </a:p>
        </p:txBody>
      </p:sp>
      <p:sp>
        <p:nvSpPr>
          <p:cNvPr id="10243" name="Rectangle 1027"/>
          <p:cNvSpPr>
            <a:spLocks noGrp="1" noChangeArrowheads="1"/>
          </p:cNvSpPr>
          <p:nvPr>
            <p:ph idx="1"/>
          </p:nvPr>
        </p:nvSpPr>
        <p:spPr>
          <a:xfrm>
            <a:off x="914400" y="1535502"/>
            <a:ext cx="10714008" cy="4560498"/>
          </a:xfrm>
        </p:spPr>
        <p:txBody>
          <a:bodyPr>
            <a:normAutofit fontScale="62500" lnSpcReduction="20000"/>
          </a:bodyPr>
          <a:lstStyle/>
          <a:p>
            <a:r>
              <a:rPr lang="en-US" altLang="en-US" dirty="0"/>
              <a:t>All IEEE-SA standards meetings shall be conducted </a:t>
            </a:r>
            <a:r>
              <a:rPr lang="en-US" altLang="en-US" b="1" dirty="0"/>
              <a:t>in compliance with all applicable laws</a:t>
            </a:r>
            <a:r>
              <a:rPr lang="en-US" altLang="en-US" dirty="0"/>
              <a:t>, including </a:t>
            </a:r>
            <a:r>
              <a:rPr lang="en-US" altLang="en-US" b="1" dirty="0"/>
              <a:t>antitrust</a:t>
            </a:r>
            <a:r>
              <a:rPr lang="en-US" altLang="en-US" dirty="0"/>
              <a:t> and </a:t>
            </a:r>
            <a:r>
              <a:rPr lang="en-US" altLang="en-US" b="1" dirty="0"/>
              <a:t>competition</a:t>
            </a:r>
            <a:r>
              <a:rPr lang="en-US" altLang="en-US" dirty="0"/>
              <a:t> laws. </a:t>
            </a:r>
          </a:p>
          <a:p>
            <a:pPr lvl="1"/>
            <a:endParaRPr lang="en-US" altLang="en-US" dirty="0"/>
          </a:p>
          <a:p>
            <a:pPr lvl="1">
              <a:lnSpc>
                <a:spcPct val="120000"/>
              </a:lnSpc>
              <a:spcBef>
                <a:spcPts val="600"/>
              </a:spcBef>
            </a:pPr>
            <a:r>
              <a:rPr lang="en-US" altLang="en-US" dirty="0"/>
              <a:t>Don’t discuss the interpretation, validity, or essentiality of </a:t>
            </a:r>
            <a:r>
              <a:rPr lang="en-US" altLang="en-US" b="1" dirty="0"/>
              <a:t>patents/patent claims</a:t>
            </a:r>
            <a:r>
              <a:rPr lang="en-US" altLang="en-US" dirty="0"/>
              <a:t>. </a:t>
            </a:r>
          </a:p>
          <a:p>
            <a:pPr lvl="1">
              <a:lnSpc>
                <a:spcPct val="120000"/>
              </a:lnSpc>
              <a:spcBef>
                <a:spcPts val="600"/>
              </a:spcBef>
            </a:pPr>
            <a:r>
              <a:rPr lang="en-US" altLang="en-US" dirty="0"/>
              <a:t>Don’t discuss specific </a:t>
            </a:r>
            <a:r>
              <a:rPr lang="en-US" altLang="en-US" b="1" dirty="0"/>
              <a:t>license rates, terms, or conditions</a:t>
            </a:r>
            <a:r>
              <a:rPr lang="en-US" altLang="en-US" dirty="0"/>
              <a:t>.</a:t>
            </a:r>
          </a:p>
          <a:p>
            <a:pPr lvl="2">
              <a:lnSpc>
                <a:spcPct val="120000"/>
              </a:lnSpc>
              <a:spcBef>
                <a:spcPts val="600"/>
              </a:spcBef>
            </a:pPr>
            <a:r>
              <a:rPr lang="en-US" altLang="en-US" dirty="0"/>
              <a:t>Relative costs of different technical approaches that include relative costs of patent licensing terms may be discussed in standards development meetings. </a:t>
            </a:r>
          </a:p>
          <a:p>
            <a:pPr lvl="3">
              <a:lnSpc>
                <a:spcPct val="120000"/>
              </a:lnSpc>
              <a:spcBef>
                <a:spcPts val="600"/>
              </a:spcBef>
            </a:pPr>
            <a:r>
              <a:rPr lang="en-GB" altLang="en-US" dirty="0"/>
              <a:t>Technical considerations remain the primary focus</a:t>
            </a:r>
            <a:endParaRPr lang="en-US" altLang="en-US" dirty="0"/>
          </a:p>
          <a:p>
            <a:pPr lvl="1">
              <a:lnSpc>
                <a:spcPct val="120000"/>
              </a:lnSpc>
              <a:spcBef>
                <a:spcPts val="600"/>
              </a:spcBef>
            </a:pPr>
            <a:r>
              <a:rPr lang="en-US" altLang="en-US" dirty="0"/>
              <a:t>Don’t discuss or engage in the fixing of </a:t>
            </a:r>
            <a:r>
              <a:rPr lang="en-US" altLang="en-US" b="1" dirty="0"/>
              <a:t>product prices, allocation of customers, or division of sales markets</a:t>
            </a:r>
            <a:r>
              <a:rPr lang="en-US" altLang="en-US" dirty="0"/>
              <a:t>.</a:t>
            </a:r>
          </a:p>
          <a:p>
            <a:pPr lvl="1">
              <a:lnSpc>
                <a:spcPct val="120000"/>
              </a:lnSpc>
              <a:spcBef>
                <a:spcPts val="600"/>
              </a:spcBef>
            </a:pPr>
            <a:r>
              <a:rPr lang="en-US" altLang="en-US" dirty="0"/>
              <a:t>Don’t discuss the status or </a:t>
            </a:r>
            <a:r>
              <a:rPr lang="en-US" altLang="en-US" b="1" dirty="0"/>
              <a:t>substance of ongoing or threatened litigation</a:t>
            </a:r>
            <a:r>
              <a:rPr lang="en-US" altLang="en-US" dirty="0"/>
              <a:t>.</a:t>
            </a:r>
          </a:p>
          <a:p>
            <a:pPr lvl="1">
              <a:lnSpc>
                <a:spcPct val="120000"/>
              </a:lnSpc>
              <a:spcBef>
                <a:spcPts val="600"/>
              </a:spcBef>
            </a:pPr>
            <a:r>
              <a:rPr lang="en-US" altLang="en-US" b="1" dirty="0"/>
              <a:t>Don’t be silent </a:t>
            </a:r>
            <a:r>
              <a:rPr lang="en-US" altLang="en-US" dirty="0"/>
              <a:t>if inappropriate topics are discussed … do formally object.</a:t>
            </a:r>
          </a:p>
          <a:p>
            <a:endParaRPr lang="en-US" altLang="en-US" dirty="0"/>
          </a:p>
          <a:p>
            <a:r>
              <a:rPr lang="en-US" altLang="en-US" dirty="0"/>
              <a:t>For more details, see </a:t>
            </a:r>
            <a:r>
              <a:rPr lang="en-US" altLang="en-US" b="1" dirty="0"/>
              <a:t>IEEE-SA Standards Board Operations Manual</a:t>
            </a:r>
            <a:r>
              <a:rPr lang="en-US" altLang="en-US" dirty="0"/>
              <a:t>, clause 5.3.10 and Antitrust and Competition Policy: What You Need to Know at </a:t>
            </a:r>
            <a:r>
              <a:rPr lang="en-US" altLang="en-US" dirty="0">
                <a:hlinkClick r:id="rId2"/>
              </a:rPr>
              <a:t>http://standards.ieee.org/develop/policies/antitrust.pdf</a:t>
            </a:r>
            <a:r>
              <a:rPr lang="en-US" altLang="en-US" dirty="0"/>
              <a:t> </a:t>
            </a:r>
          </a:p>
        </p:txBody>
      </p:sp>
      <p:sp>
        <p:nvSpPr>
          <p:cNvPr id="2" name="灯片编号占位符 1"/>
          <p:cNvSpPr>
            <a:spLocks noGrp="1"/>
          </p:cNvSpPr>
          <p:nvPr>
            <p:ph type="sldNum" sz="quarter" idx="11"/>
          </p:nvPr>
        </p:nvSpPr>
        <p:spPr/>
        <p:txBody>
          <a:bodyPr/>
          <a:lstStyle/>
          <a:p>
            <a:pPr>
              <a:defRPr/>
            </a:pPr>
            <a:fld id="{A5B1E9C8-DB28-4CE8-909B-C1EAE1CB45AD}" type="slidenum">
              <a:rPr lang="en-US"/>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zh-CN" dirty="0"/>
              <a:t>Patent Policy-</a:t>
            </a:r>
            <a:r>
              <a:rPr lang="en-US" altLang="en-US" dirty="0"/>
              <a:t>Participants have a duty to inform the IEEE</a:t>
            </a:r>
          </a:p>
        </p:txBody>
      </p:sp>
      <p:sp>
        <p:nvSpPr>
          <p:cNvPr id="8195" name="Rectangle 1027"/>
          <p:cNvSpPr>
            <a:spLocks noGrp="1" noChangeArrowheads="1"/>
          </p:cNvSpPr>
          <p:nvPr>
            <p:ph type="body" idx="1"/>
          </p:nvPr>
        </p:nvSpPr>
        <p:spPr/>
        <p:txBody>
          <a:bodyPr/>
          <a:lstStyle/>
          <a:p>
            <a:r>
              <a:rPr lang="en-US" altLang="en-US" sz="2000" dirty="0"/>
              <a:t>Participants shall </a:t>
            </a:r>
            <a:r>
              <a:rPr lang="en-US" altLang="en-US" sz="2000" b="1" dirty="0"/>
              <a:t>inform the IEEE </a:t>
            </a:r>
            <a:r>
              <a:rPr lang="en-US" altLang="en-US" sz="2000" dirty="0"/>
              <a:t>(or cause the IEEE to be informed) of the </a:t>
            </a:r>
            <a:r>
              <a:rPr lang="en-US" altLang="en-US" sz="2000" b="1" dirty="0"/>
              <a:t>identity of </a:t>
            </a:r>
            <a:r>
              <a:rPr lang="en-US" altLang="en-US" sz="2000" b="1" i="1" dirty="0"/>
              <a:t>each</a:t>
            </a:r>
            <a:r>
              <a:rPr lang="en-US" altLang="en-US" sz="2000" b="1" dirty="0"/>
              <a:t> holder </a:t>
            </a:r>
            <a:r>
              <a:rPr lang="en-US" altLang="en-US" sz="2000" dirty="0"/>
              <a:t>of any</a:t>
            </a:r>
            <a:r>
              <a:rPr lang="en-US" altLang="en-US" sz="2000" b="1" dirty="0"/>
              <a:t> potential Essential Patent Claims </a:t>
            </a:r>
          </a:p>
          <a:p>
            <a:pPr lvl="1"/>
            <a:r>
              <a:rPr lang="en-US" altLang="en-US" sz="1800" dirty="0"/>
              <a:t>that are </a:t>
            </a:r>
            <a:r>
              <a:rPr lang="en-US" altLang="en-US" sz="1800" b="1" dirty="0"/>
              <a:t>potentially essential to implementation of the proposed standard(s)</a:t>
            </a:r>
          </a:p>
          <a:p>
            <a:pPr lvl="1"/>
            <a:r>
              <a:rPr lang="en-US" altLang="en-US" sz="1800" dirty="0"/>
              <a:t>of which they are personally aware if the claims are owned or controlled by the participant or the entity the participant is from, employed by, or otherwise represents</a:t>
            </a:r>
          </a:p>
          <a:p>
            <a:pPr lvl="1"/>
            <a:endParaRPr lang="en-US" altLang="en-US" sz="2000" dirty="0"/>
          </a:p>
          <a:p>
            <a:r>
              <a:rPr lang="en-US" altLang="en-US" sz="2000" dirty="0"/>
              <a:t>Participants should inform the IEEE (or cause the IEEE to be informed) of the identity of </a:t>
            </a:r>
            <a:r>
              <a:rPr lang="en-US" altLang="en-US" sz="2000" b="1" i="1" dirty="0"/>
              <a:t>any other </a:t>
            </a:r>
            <a:r>
              <a:rPr lang="en-US" altLang="en-US" sz="2000" b="1" dirty="0"/>
              <a:t>holders </a:t>
            </a:r>
            <a:r>
              <a:rPr lang="en-US" altLang="en-US" sz="2000" dirty="0"/>
              <a:t>of potential Essential Patent Claims</a:t>
            </a:r>
          </a:p>
          <a:p>
            <a:pPr lvl="1"/>
            <a:endParaRPr lang="en-US" altLang="en-US" sz="2000" dirty="0"/>
          </a:p>
          <a:p>
            <a:r>
              <a:rPr lang="en-US" altLang="en-US" sz="2000" b="1" dirty="0"/>
              <a:t>Early identification</a:t>
            </a:r>
            <a:r>
              <a:rPr lang="en-US" altLang="en-US" sz="2000" dirty="0"/>
              <a:t> of holders of potential Essential Patent Claims is </a:t>
            </a:r>
            <a:r>
              <a:rPr lang="en-US" altLang="en-US" sz="2000" b="1" dirty="0"/>
              <a:t>encouraged</a:t>
            </a:r>
          </a:p>
        </p:txBody>
      </p:sp>
      <p:sp>
        <p:nvSpPr>
          <p:cNvPr id="2" name="灯片编号占位符 1"/>
          <p:cNvSpPr>
            <a:spLocks noGrp="1"/>
          </p:cNvSpPr>
          <p:nvPr>
            <p:ph type="sldNum" sz="quarter" idx="11"/>
          </p:nvPr>
        </p:nvSpPr>
        <p:spPr/>
        <p:txBody>
          <a:bodyPr/>
          <a:lstStyle/>
          <a:p>
            <a:pPr>
              <a:defRPr/>
            </a:pPr>
            <a:fld id="{A5B1E9C8-DB28-4CE8-909B-C1EAE1CB45AD}" type="slidenum">
              <a:rPr lang="en-US"/>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a:t>Patent Policy-</a:t>
            </a:r>
            <a:r>
              <a:rPr lang="en-US" altLang="en-US" dirty="0"/>
              <a:t>Ways to inform IEEE</a:t>
            </a:r>
          </a:p>
        </p:txBody>
      </p:sp>
      <p:sp>
        <p:nvSpPr>
          <p:cNvPr id="9219" name="Rectangle 3"/>
          <p:cNvSpPr>
            <a:spLocks noGrp="1" noChangeArrowheads="1"/>
          </p:cNvSpPr>
          <p:nvPr>
            <p:ph idx="1"/>
          </p:nvPr>
        </p:nvSpPr>
        <p:spPr/>
        <p:txBody>
          <a:bodyPr/>
          <a:lstStyle/>
          <a:p>
            <a:r>
              <a:rPr lang="en-US" altLang="en-US" sz="2000" dirty="0"/>
              <a:t>Cause an </a:t>
            </a:r>
            <a:r>
              <a:rPr lang="en-US" altLang="en-US" sz="2000" b="1" dirty="0"/>
              <a:t>LOA to be submitted </a:t>
            </a:r>
            <a:r>
              <a:rPr lang="en-US" altLang="en-US" sz="2000" dirty="0"/>
              <a:t>to the IEEE-SA (patcom@ieee.org); or</a:t>
            </a:r>
          </a:p>
          <a:p>
            <a:endParaRPr lang="en-US" altLang="en-US" sz="2000" dirty="0"/>
          </a:p>
          <a:p>
            <a:r>
              <a:rPr lang="en-US" altLang="en-US" sz="2000" dirty="0"/>
              <a:t>Provide the </a:t>
            </a:r>
            <a:r>
              <a:rPr lang="en-US" altLang="en-US" sz="2000" b="1" dirty="0"/>
              <a:t>chair of this group </a:t>
            </a:r>
            <a:r>
              <a:rPr lang="en-US" altLang="en-US" sz="2000" dirty="0"/>
              <a:t>with the identity of the holder(s) of any and all such claims as soon as possible; or</a:t>
            </a:r>
          </a:p>
          <a:p>
            <a:endParaRPr lang="en-US" altLang="en-US" sz="2000" dirty="0"/>
          </a:p>
          <a:p>
            <a:r>
              <a:rPr lang="en-US" altLang="en-US" sz="2000" b="1" dirty="0"/>
              <a:t>Speak up now </a:t>
            </a:r>
            <a:r>
              <a:rPr lang="en-US" altLang="en-US" sz="2000" dirty="0"/>
              <a:t>and respond to this Call for Potentially Essential Patents</a:t>
            </a:r>
          </a:p>
          <a:p>
            <a:endParaRPr lang="en-US" altLang="en-US" sz="2000" dirty="0"/>
          </a:p>
          <a:p>
            <a:r>
              <a:rPr lang="en-US" altLang="en-US" sz="2000" dirty="0"/>
              <a:t>If anyone in this meeting is personally aware of the holder of </a:t>
            </a:r>
            <a:r>
              <a:rPr lang="en-US" altLang="en-US" sz="2000" b="1" dirty="0"/>
              <a:t>any patent </a:t>
            </a:r>
            <a:r>
              <a:rPr lang="en-US" altLang="en-US" sz="2000" dirty="0"/>
              <a:t>claims that are </a:t>
            </a:r>
            <a:r>
              <a:rPr lang="en-US" altLang="en-US" sz="2000" b="1" dirty="0"/>
              <a:t>potentially essential to implementation of the proposed standard(s) </a:t>
            </a:r>
            <a:r>
              <a:rPr lang="en-US" altLang="en-US" sz="2000" dirty="0"/>
              <a:t>under consideration by this group and that are not already the subject of an Accepted Letter of Assurance, </a:t>
            </a:r>
            <a:r>
              <a:rPr lang="en-US" altLang="en-US" sz="2000" b="1" dirty="0"/>
              <a:t>please respond at this time</a:t>
            </a:r>
            <a:r>
              <a:rPr lang="en-US" altLang="en-US" sz="2000" dirty="0"/>
              <a:t> by providing relevant information to the WG Chair</a:t>
            </a:r>
            <a:br>
              <a:rPr lang="en-US" altLang="en-US" sz="2000" dirty="0"/>
            </a:br>
            <a:endParaRPr lang="en-US" altLang="en-US" sz="2000" dirty="0"/>
          </a:p>
        </p:txBody>
      </p:sp>
      <p:sp>
        <p:nvSpPr>
          <p:cNvPr id="2" name="灯片编号占位符 1"/>
          <p:cNvSpPr>
            <a:spLocks noGrp="1"/>
          </p:cNvSpPr>
          <p:nvPr>
            <p:ph type="sldNum" sz="quarter" idx="11"/>
          </p:nvPr>
        </p:nvSpPr>
        <p:spPr/>
        <p:txBody>
          <a:bodyPr/>
          <a:lstStyle/>
          <a:p>
            <a:pPr>
              <a:defRPr/>
            </a:pPr>
            <a:fld id="{A5B1E9C8-DB28-4CE8-909B-C1EAE1CB45AD}" type="slidenum">
              <a:rPr lang="en-US"/>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0310,&quot;width&quot;:8300}"/>
</p:tagLst>
</file>

<file path=ppt/theme/theme1.xml><?xml version="1.0" encoding="utf-8"?>
<a:theme xmlns:a="http://schemas.openxmlformats.org/drawingml/2006/main" name="ieee_corporate_template_1">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eee_corporate_template_1">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ieee_corporate_template_1</Template>
  <TotalTime>146</TotalTime>
  <Words>4668</Words>
  <Application>Microsoft Office PowerPoint</Application>
  <PresentationFormat>宽屏</PresentationFormat>
  <Paragraphs>593</Paragraphs>
  <Slides>46</Slides>
  <Notes>24</Notes>
  <HiddenSlides>0</HiddenSlides>
  <MMClips>0</MMClips>
  <ScaleCrop>false</ScaleCrop>
  <HeadingPairs>
    <vt:vector size="8" baseType="variant">
      <vt:variant>
        <vt:lpstr>已用的字体</vt:lpstr>
      </vt:variant>
      <vt:variant>
        <vt:i4>8</vt:i4>
      </vt:variant>
      <vt:variant>
        <vt:lpstr>主题</vt:lpstr>
      </vt:variant>
      <vt:variant>
        <vt:i4>3</vt:i4>
      </vt:variant>
      <vt:variant>
        <vt:lpstr>嵌入 OLE 服务器</vt:lpstr>
      </vt:variant>
      <vt:variant>
        <vt:i4>1</vt:i4>
      </vt:variant>
      <vt:variant>
        <vt:lpstr>幻灯片标题</vt:lpstr>
      </vt:variant>
      <vt:variant>
        <vt:i4>46</vt:i4>
      </vt:variant>
    </vt:vector>
  </HeadingPairs>
  <TitlesOfParts>
    <vt:vector size="58" baseType="lpstr">
      <vt:lpstr>Monotype Sorts</vt:lpstr>
      <vt:lpstr>等线</vt:lpstr>
      <vt:lpstr>Arial</vt:lpstr>
      <vt:lpstr>Calibri</vt:lpstr>
      <vt:lpstr>Helvetica</vt:lpstr>
      <vt:lpstr>Times New Roman</vt:lpstr>
      <vt:lpstr>Verdana</vt:lpstr>
      <vt:lpstr>Wingdings</vt:lpstr>
      <vt:lpstr>ieee_corporate_template_1</vt:lpstr>
      <vt:lpstr>IEEE_customSlides</vt:lpstr>
      <vt:lpstr>1_ieee_corporate_template_1</vt:lpstr>
      <vt:lpstr>Acrobat Document</vt:lpstr>
      <vt:lpstr>IEEE P2938 draft 2.5 WG technique meeting </vt:lpstr>
      <vt:lpstr>Welcome Speech</vt:lpstr>
      <vt:lpstr>Methods for Standards Development</vt:lpstr>
      <vt:lpstr>Roll call of Entities for P2938</vt:lpstr>
      <vt:lpstr>Agenda</vt:lpstr>
      <vt:lpstr>Approval of the agenda </vt:lpstr>
      <vt:lpstr>Guidelines for IEEE WG meetings</vt:lpstr>
      <vt:lpstr>Patent Policy-Participants have a duty to inform the IEEE</vt:lpstr>
      <vt:lpstr>Patent Policy-Ways to inform IEEE</vt:lpstr>
      <vt:lpstr>Patent-related information</vt:lpstr>
      <vt:lpstr>IEEE SA Copyright Policy</vt:lpstr>
      <vt:lpstr>Copyright-related information</vt:lpstr>
      <vt:lpstr>Resources</vt:lpstr>
      <vt:lpstr>WG Policies and Procedure</vt:lpstr>
      <vt:lpstr>Agenda</vt:lpstr>
      <vt:lpstr>New IEEE Project Authorization Requests</vt:lpstr>
      <vt:lpstr>IEEE P2938: Guide for Economic Loss Evaluation of Sensitive Industrial Customers Caused by Voltage Sags  </vt:lpstr>
      <vt:lpstr> Outline of P2938</vt:lpstr>
      <vt:lpstr>PowerPoint 演示文稿</vt:lpstr>
      <vt:lpstr>PowerPoint 演示文稿</vt:lpstr>
      <vt:lpstr>PowerPoint 演示文稿</vt:lpstr>
      <vt:lpstr>PowerPoint 演示文稿</vt:lpstr>
      <vt:lpstr>Introduction of main revision of P2938 draft 2.5 </vt:lpstr>
      <vt:lpstr>Introduction of main revision of P2938 draft 2.5 </vt:lpstr>
      <vt:lpstr>Introduction of main revision of P2938 draft 2.5 </vt:lpstr>
      <vt:lpstr>Introduction of main revision of P2938 draft 2.5 </vt:lpstr>
      <vt:lpstr>Introduction of main revision of P2938 draft 2.5 </vt:lpstr>
      <vt:lpstr>Introduction of main revision of P2938 draft 2.5 </vt:lpstr>
      <vt:lpstr>Discussion of tentative timeline</vt:lpstr>
      <vt:lpstr>Agenda</vt:lpstr>
      <vt:lpstr>Consolidated comments discussion on P2938</vt:lpstr>
      <vt:lpstr>Consolidated comments discussion on P2938</vt:lpstr>
      <vt:lpstr>Consolidated comments discussion on P2938</vt:lpstr>
      <vt:lpstr>Consolidated comments discussion on P2938</vt:lpstr>
      <vt:lpstr>Consolidated comments discussion on P2938</vt:lpstr>
      <vt:lpstr>Consolidated comments discussion on P2938</vt:lpstr>
      <vt:lpstr>Consolidated comments discussion on P2938</vt:lpstr>
      <vt:lpstr>Consolidated comments discussion on P2938</vt:lpstr>
      <vt:lpstr>Consolidated comments discussion on P2938</vt:lpstr>
      <vt:lpstr>Agenda</vt:lpstr>
      <vt:lpstr>Vote for approving of redline working document 2.5</vt:lpstr>
      <vt:lpstr>Next steps/ in-person or web meeting in March</vt:lpstr>
      <vt:lpstr>Contacts</vt:lpstr>
      <vt:lpstr>Agenda</vt:lpstr>
      <vt:lpstr>Approval of the adjournment </vt:lpstr>
      <vt:lpstr>Thanks</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SG_2012_Review_2013_Funding_Request</dc:title>
  <dc:creator>Harold Tepper</dc:creator>
  <cp:lastModifiedBy>胡 畔</cp:lastModifiedBy>
  <cp:revision>1219</cp:revision>
  <cp:lastPrinted>2014-06-11T13:52:00Z</cp:lastPrinted>
  <dcterms:created xsi:type="dcterms:W3CDTF">2010-05-10T18:05:00Z</dcterms:created>
  <dcterms:modified xsi:type="dcterms:W3CDTF">2021-11-19T10:11:33Z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CB04B4A312B3466CA53419D9D96F82C3</vt:lpwstr>
  </property>
</Properties>
</file>