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1" r:id="rId2"/>
    <p:sldId id="272" r:id="rId3"/>
    <p:sldId id="322" r:id="rId4"/>
    <p:sldId id="323" r:id="rId5"/>
    <p:sldId id="259" r:id="rId6"/>
    <p:sldId id="718" r:id="rId7"/>
    <p:sldId id="5854" r:id="rId8"/>
    <p:sldId id="328" r:id="rId9"/>
    <p:sldId id="5852" r:id="rId10"/>
    <p:sldId id="5879" r:id="rId11"/>
    <p:sldId id="5881" r:id="rId12"/>
    <p:sldId id="5883" r:id="rId13"/>
    <p:sldId id="5865" r:id="rId14"/>
    <p:sldId id="666" r:id="rId15"/>
    <p:sldId id="333" r:id="rId16"/>
    <p:sldId id="727" r:id="rId17"/>
    <p:sldId id="744" r:id="rId18"/>
    <p:sldId id="5866" r:id="rId19"/>
    <p:sldId id="5872" r:id="rId20"/>
    <p:sldId id="5860" r:id="rId21"/>
    <p:sldId id="5873" r:id="rId22"/>
    <p:sldId id="284" r:id="rId23"/>
    <p:sldId id="5874" r:id="rId24"/>
    <p:sldId id="261" r:id="rId25"/>
    <p:sldId id="724" r:id="rId26"/>
    <p:sldId id="1998" r:id="rId27"/>
    <p:sldId id="2014" r:id="rId28"/>
    <p:sldId id="5880" r:id="rId29"/>
    <p:sldId id="5878" r:id="rId30"/>
    <p:sldId id="262" r:id="rId31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Montserrat ExtraBold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ＭＳ Ｐゴシック" panose="020B0600070205080204" pitchFamily="34" charset="-128"/>
      <p:regular r:id="rId34"/>
    </p:embeddedFont>
  </p:embeddedFontLst>
  <p:defaultTextStyle>
    <a:defPPr>
      <a:defRPr lang="en-US"/>
    </a:defPPr>
    <a:lvl1pPr algn="l" defTabSz="914377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1pPr>
    <a:lvl2pPr marL="457189" indent="152396" algn="l" defTabSz="914377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2pPr>
    <a:lvl3pPr marL="914377" indent="304792" algn="l" defTabSz="914377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3pPr>
    <a:lvl4pPr marL="1371566" indent="457189" algn="l" defTabSz="914377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4pPr>
    <a:lvl5pPr marL="1828754" indent="609585" algn="l" defTabSz="914377" rtl="0" fontAlgn="base">
      <a:spcBef>
        <a:spcPct val="0"/>
      </a:spcBef>
      <a:spcAft>
        <a:spcPct val="0"/>
      </a:spcAft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5pPr>
    <a:lvl6pPr marL="3047924" algn="l" defTabSz="1219170" rtl="0" eaLnBrk="1" latinLnBrk="0" hangingPunct="1"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6pPr>
    <a:lvl7pPr marL="3657509" algn="l" defTabSz="1219170" rtl="0" eaLnBrk="1" latinLnBrk="0" hangingPunct="1"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7pPr>
    <a:lvl8pPr marL="4267093" algn="l" defTabSz="1219170" rtl="0" eaLnBrk="1" latinLnBrk="0" hangingPunct="1"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8pPr>
    <a:lvl9pPr marL="4876678" algn="l" defTabSz="1219170" rtl="0" eaLnBrk="1" latinLnBrk="0" hangingPunct="1">
      <a:defRPr sz="1867" kern="1200">
        <a:solidFill>
          <a:schemeClr val="tx1"/>
        </a:solidFill>
        <a:latin typeface="Montserrat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6D"/>
    <a:srgbClr val="F6F6F6"/>
    <a:srgbClr val="00B5E2"/>
    <a:srgbClr val="4AC9E3"/>
    <a:srgbClr val="00629B"/>
    <a:srgbClr val="A7A8AA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3C8CD0-C22E-4767-9EF7-34F8E395FB7E}" v="17" dt="2021-03-04T15:59:44.842"/>
    <p1510:client id="{9BCDF582-4717-40B3-9F01-5553E8ACEBD5}" v="9" dt="2021-03-05T00:17:29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7" autoAdjust="0"/>
    <p:restoredTop sz="95385" autoAdjust="0"/>
  </p:normalViewPr>
  <p:slideViewPr>
    <p:cSldViewPr snapToGrid="0">
      <p:cViewPr varScale="1">
        <p:scale>
          <a:sx n="110" d="100"/>
          <a:sy n="110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8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DD232-A152-46D2-A705-658A97CF7C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DDE4B3-7A5D-494A-B0E1-67DB2CB6B157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Robust Automotive Long-Reach Link</a:t>
          </a:r>
        </a:p>
      </dgm:t>
    </dgm:pt>
    <dgm:pt modelId="{0E44C1DC-F83B-4AEF-816E-7ED57A503FBD}" type="parTrans" cxnId="{61FE2296-EBBE-4028-B3DD-0AC0EB65605F}">
      <dgm:prSet/>
      <dgm:spPr/>
      <dgm:t>
        <a:bodyPr/>
        <a:lstStyle/>
        <a:p>
          <a:endParaRPr lang="en-US"/>
        </a:p>
      </dgm:t>
    </dgm:pt>
    <dgm:pt modelId="{F5974E2D-CD2F-49AC-B099-8C407D433958}" type="sibTrans" cxnId="{61FE2296-EBBE-4028-B3DD-0AC0EB65605F}">
      <dgm:prSet/>
      <dgm:spPr/>
      <dgm:t>
        <a:bodyPr/>
        <a:lstStyle/>
        <a:p>
          <a:endParaRPr lang="en-US"/>
        </a:p>
      </dgm:t>
    </dgm:pt>
    <dgm:pt modelId="{FC1FD302-1B5C-4564-9EDB-1A05C2253832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Ultra-low error rate (PER &lt; 10</a:t>
          </a:r>
          <a:r>
            <a:rPr lang="en-US" sz="1200" baseline="30000" dirty="0">
              <a:latin typeface="Calibri" panose="020F0502020204030204" pitchFamily="34" charset="0"/>
              <a:cs typeface="Calibri" panose="020F0502020204030204" pitchFamily="34" charset="0"/>
            </a:rPr>
            <a:t>-19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: MTBF of 1 packet error in &gt;  1 year over 10k cars*)</a:t>
          </a:r>
        </a:p>
      </dgm:t>
    </dgm:pt>
    <dgm:pt modelId="{1B61547E-143E-4187-A660-5EF6E9FB45C0}" type="parTrans" cxnId="{9E625FE0-2604-40C2-88A3-A886B3608F54}">
      <dgm:prSet/>
      <dgm:spPr/>
      <dgm:t>
        <a:bodyPr/>
        <a:lstStyle/>
        <a:p>
          <a:endParaRPr lang="en-US"/>
        </a:p>
      </dgm:t>
    </dgm:pt>
    <dgm:pt modelId="{0AD9D510-D870-4753-B116-65FA332BFC06}" type="sibTrans" cxnId="{9E625FE0-2604-40C2-88A3-A886B3608F54}">
      <dgm:prSet/>
      <dgm:spPr/>
      <dgm:t>
        <a:bodyPr/>
        <a:lstStyle/>
        <a:p>
          <a:endParaRPr lang="en-US"/>
        </a:p>
      </dgm:t>
    </dgm:pt>
    <dgm:pt modelId="{AD11F497-4597-4825-9340-FF6A0A33A6F8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End-to-End Functional Safety</a:t>
          </a:r>
        </a:p>
      </dgm:t>
    </dgm:pt>
    <dgm:pt modelId="{B0B65AF1-C9A7-4D18-93A4-F0269CC31823}" type="parTrans" cxnId="{BD289CEE-3D0D-45D6-A734-58B7902E2C1C}">
      <dgm:prSet/>
      <dgm:spPr/>
      <dgm:t>
        <a:bodyPr/>
        <a:lstStyle/>
        <a:p>
          <a:endParaRPr lang="en-US"/>
        </a:p>
      </dgm:t>
    </dgm:pt>
    <dgm:pt modelId="{9F2CFA20-3098-432E-8793-1CB1B911BCF9}" type="sibTrans" cxnId="{BD289CEE-3D0D-45D6-A734-58B7902E2C1C}">
      <dgm:prSet/>
      <dgm:spPr/>
      <dgm:t>
        <a:bodyPr/>
        <a:lstStyle/>
        <a:p>
          <a:endParaRPr lang="en-US"/>
        </a:p>
      </dgm:t>
    </dgm:pt>
    <dgm:pt modelId="{4C57C805-98A6-42AE-8FAC-E4CF49775654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Integration of devices using MIPI &amp; 3</a:t>
          </a:r>
          <a:r>
            <a:rPr lang="en-US" sz="1200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 Party protocols over A-PHY in ASIL B / ASIL D systems</a:t>
          </a:r>
        </a:p>
      </dgm:t>
    </dgm:pt>
    <dgm:pt modelId="{D68E3990-86E4-41D1-A01D-B77E2BCF2105}" type="parTrans" cxnId="{0EDEC783-6EA8-4D15-A2F8-D081AF6CBF1C}">
      <dgm:prSet/>
      <dgm:spPr/>
      <dgm:t>
        <a:bodyPr/>
        <a:lstStyle/>
        <a:p>
          <a:endParaRPr lang="en-US"/>
        </a:p>
      </dgm:t>
    </dgm:pt>
    <dgm:pt modelId="{4B3C6752-A3EE-4BB5-8F33-2EA36EDA6550}" type="sibTrans" cxnId="{0EDEC783-6EA8-4D15-A2F8-D081AF6CBF1C}">
      <dgm:prSet/>
      <dgm:spPr/>
      <dgm:t>
        <a:bodyPr/>
        <a:lstStyle/>
        <a:p>
          <a:endParaRPr lang="en-US"/>
        </a:p>
      </dgm:t>
    </dgm:pt>
    <dgm:pt modelId="{AFAA2A5F-BF0B-451D-B307-E994F081F632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A-PHY </a:t>
          </a:r>
          <a:r>
            <a:rPr lang="en-US" sz="1200" b="1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 Protocol functional safety: Bridge-to-bridge at the PHY level, Source to sink at the higher/application layer</a:t>
          </a:r>
        </a:p>
      </dgm:t>
    </dgm:pt>
    <dgm:pt modelId="{6B64E527-D25B-4379-9B3C-671296CDFAFE}" type="parTrans" cxnId="{F3725C7E-AD1B-4E58-AA81-158CB2B5141F}">
      <dgm:prSet/>
      <dgm:spPr/>
      <dgm:t>
        <a:bodyPr/>
        <a:lstStyle/>
        <a:p>
          <a:endParaRPr lang="en-US"/>
        </a:p>
      </dgm:t>
    </dgm:pt>
    <dgm:pt modelId="{26E50962-EA4D-469C-B037-C50F28A91492}" type="sibTrans" cxnId="{F3725C7E-AD1B-4E58-AA81-158CB2B5141F}">
      <dgm:prSet/>
      <dgm:spPr/>
      <dgm:t>
        <a:bodyPr/>
        <a:lstStyle/>
        <a:p>
          <a:endParaRPr lang="en-US"/>
        </a:p>
      </dgm:t>
    </dgm:pt>
    <dgm:pt modelId="{4DE76E94-F388-4F19-8E26-878F03899592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End-to-End Security</a:t>
          </a:r>
        </a:p>
      </dgm:t>
    </dgm:pt>
    <dgm:pt modelId="{F1DE0BC8-5CAA-4F03-BD56-BD0E9A6B2C59}" type="parTrans" cxnId="{1517D094-3325-4AC4-8C43-087FB0348079}">
      <dgm:prSet/>
      <dgm:spPr/>
      <dgm:t>
        <a:bodyPr/>
        <a:lstStyle/>
        <a:p>
          <a:endParaRPr lang="en-US"/>
        </a:p>
      </dgm:t>
    </dgm:pt>
    <dgm:pt modelId="{E8FCBF83-0A82-455E-BB94-8F9A9024FF5E}" type="sibTrans" cxnId="{1517D094-3325-4AC4-8C43-087FB0348079}">
      <dgm:prSet/>
      <dgm:spPr/>
      <dgm:t>
        <a:bodyPr/>
        <a:lstStyle/>
        <a:p>
          <a:endParaRPr lang="en-US"/>
        </a:p>
      </dgm:t>
    </dgm:pt>
    <dgm:pt modelId="{6CC623F5-F70C-40FE-B31B-B06BC2C03966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Authentication; prevention of tampering</a:t>
          </a:r>
        </a:p>
      </dgm:t>
    </dgm:pt>
    <dgm:pt modelId="{5BD7F10E-22E7-406A-A92B-4B1AAE71392F}" type="parTrans" cxnId="{A8254799-D25F-4AD4-99C4-A92D9AAB966F}">
      <dgm:prSet/>
      <dgm:spPr/>
      <dgm:t>
        <a:bodyPr/>
        <a:lstStyle/>
        <a:p>
          <a:endParaRPr lang="en-US"/>
        </a:p>
      </dgm:t>
    </dgm:pt>
    <dgm:pt modelId="{F74429C9-BBBF-4F2F-B3C6-8A1562273283}" type="sibTrans" cxnId="{A8254799-D25F-4AD4-99C4-A92D9AAB966F}">
      <dgm:prSet/>
      <dgm:spPr/>
      <dgm:t>
        <a:bodyPr/>
        <a:lstStyle/>
        <a:p>
          <a:endParaRPr lang="en-US"/>
        </a:p>
      </dgm:t>
    </dgm:pt>
    <dgm:pt modelId="{9CA29349-EE26-4676-A42B-9D85F9260F93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Content protection for display applications (HDCP)</a:t>
          </a:r>
        </a:p>
      </dgm:t>
    </dgm:pt>
    <dgm:pt modelId="{643FF5C8-B0E6-45E3-9488-4D8AB84451CA}" type="parTrans" cxnId="{277D5700-0870-4475-8615-DBF1F7512BB6}">
      <dgm:prSet/>
      <dgm:spPr/>
      <dgm:t>
        <a:bodyPr/>
        <a:lstStyle/>
        <a:p>
          <a:endParaRPr lang="en-US"/>
        </a:p>
      </dgm:t>
    </dgm:pt>
    <dgm:pt modelId="{3DBB63C6-F2B3-4ADA-A691-7045CAA4CBE2}" type="sibTrans" cxnId="{277D5700-0870-4475-8615-DBF1F7512BB6}">
      <dgm:prSet/>
      <dgm:spPr/>
      <dgm:t>
        <a:bodyPr/>
        <a:lstStyle/>
        <a:p>
          <a:endParaRPr lang="en-US"/>
        </a:p>
      </dgm:t>
    </dgm:pt>
    <dgm:pt modelId="{7BD5589B-C0FF-4927-BF6F-45350CB59C3F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Heterogeneous Interfaces</a:t>
          </a:r>
        </a:p>
      </dgm:t>
    </dgm:pt>
    <dgm:pt modelId="{1723D5E2-23BD-45C9-84AF-E3B01353B06F}" type="parTrans" cxnId="{9DFE57F6-C797-444E-ABE6-15129AC99BFE}">
      <dgm:prSet/>
      <dgm:spPr/>
      <dgm:t>
        <a:bodyPr/>
        <a:lstStyle/>
        <a:p>
          <a:endParaRPr lang="en-US"/>
        </a:p>
      </dgm:t>
    </dgm:pt>
    <dgm:pt modelId="{2430ACC0-D951-4ED9-8580-FCE39F448BC9}" type="sibTrans" cxnId="{9DFE57F6-C797-444E-ABE6-15129AC99BFE}">
      <dgm:prSet/>
      <dgm:spPr/>
      <dgm:t>
        <a:bodyPr/>
        <a:lstStyle/>
        <a:p>
          <a:endParaRPr lang="en-US"/>
        </a:p>
      </dgm:t>
    </dgm:pt>
    <dgm:pt modelId="{E3440DFC-9103-40D6-8BDC-C4E2D47BD3FA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Support broad range of application protocols: Ex: DSI, DisplayPort, eDP, others</a:t>
          </a:r>
        </a:p>
      </dgm:t>
    </dgm:pt>
    <dgm:pt modelId="{BD3815EC-13B7-4746-AF5D-69AEDB752F64}" type="parTrans" cxnId="{5C2BD4A7-E230-438A-A6FA-884983936A7E}">
      <dgm:prSet/>
      <dgm:spPr/>
      <dgm:t>
        <a:bodyPr/>
        <a:lstStyle/>
        <a:p>
          <a:endParaRPr lang="en-US"/>
        </a:p>
      </dgm:t>
    </dgm:pt>
    <dgm:pt modelId="{A67EAC9B-736C-44D9-98C4-849B6AF5802C}" type="sibTrans" cxnId="{5C2BD4A7-E230-438A-A6FA-884983936A7E}">
      <dgm:prSet/>
      <dgm:spPr/>
      <dgm:t>
        <a:bodyPr/>
        <a:lstStyle/>
        <a:p>
          <a:endParaRPr lang="en-US"/>
        </a:p>
      </dgm:t>
    </dgm:pt>
    <dgm:pt modelId="{E527C5A3-4DCD-4B43-984A-A7E845F22ECA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High-speed downlink and aggregation to support </a:t>
          </a:r>
          <a:r>
            <a:rPr lang="en-US" sz="1200" b="1" dirty="0">
              <a:latin typeface="Calibri" panose="020F0502020204030204" pitchFamily="34" charset="0"/>
              <a:cs typeface="Calibri" panose="020F0502020204030204" pitchFamily="34" charset="0"/>
            </a:rPr>
            <a:t>multiple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 4K cameras and displays</a:t>
          </a:r>
        </a:p>
      </dgm:t>
    </dgm:pt>
    <dgm:pt modelId="{ED7B6524-D232-4FCD-A254-1149BEBB9DF9}" type="sibTrans" cxnId="{A4BD17EB-E506-4FCE-B051-4F0C085F4352}">
      <dgm:prSet/>
      <dgm:spPr/>
      <dgm:t>
        <a:bodyPr/>
        <a:lstStyle/>
        <a:p>
          <a:endParaRPr lang="en-US"/>
        </a:p>
      </dgm:t>
    </dgm:pt>
    <dgm:pt modelId="{C508A28B-0D29-4F8D-9584-52FA3566C993}" type="parTrans" cxnId="{A4BD17EB-E506-4FCE-B051-4F0C085F4352}">
      <dgm:prSet/>
      <dgm:spPr/>
      <dgm:t>
        <a:bodyPr/>
        <a:lstStyle/>
        <a:p>
          <a:endParaRPr lang="en-US"/>
        </a:p>
      </dgm:t>
    </dgm:pt>
    <dgm:pt modelId="{05AB2CD5-9D0F-40D3-8CAF-18713B42B5E3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Asymmetric high-speed link with fixed low latency (target ~6ms @ 16 Gbps)</a:t>
          </a:r>
        </a:p>
      </dgm:t>
    </dgm:pt>
    <dgm:pt modelId="{C2DF2374-C9A3-4EF7-A1AA-68DFC6F05144}" type="parTrans" cxnId="{C43FC03D-B2AE-4718-B73C-EC5003E7A542}">
      <dgm:prSet/>
      <dgm:spPr/>
      <dgm:t>
        <a:bodyPr/>
        <a:lstStyle/>
        <a:p>
          <a:endParaRPr lang="en-US"/>
        </a:p>
      </dgm:t>
    </dgm:pt>
    <dgm:pt modelId="{3000D87C-E807-4E24-B71B-4A20CEF2ED52}" type="sibTrans" cxnId="{C43FC03D-B2AE-4718-B73C-EC5003E7A542}">
      <dgm:prSet/>
      <dgm:spPr/>
      <dgm:t>
        <a:bodyPr/>
        <a:lstStyle/>
        <a:p>
          <a:endParaRPr lang="en-US"/>
        </a:p>
      </dgm:t>
    </dgm:pt>
    <dgm:pt modelId="{9EC7DFD2-A2A5-41F3-8FAF-556F970B1D03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Agnostic to source/sink PHY configuration: C-PHY, D-PHY, DP-PHY, I2C/I3C, DP-AUX, lane counts</a:t>
          </a:r>
        </a:p>
      </dgm:t>
    </dgm:pt>
    <dgm:pt modelId="{12E6B199-2960-4969-B491-293A41024547}" type="parTrans" cxnId="{83C0ACE2-C4E1-43A6-9381-98C019E5CFDB}">
      <dgm:prSet/>
      <dgm:spPr/>
      <dgm:t>
        <a:bodyPr/>
        <a:lstStyle/>
        <a:p>
          <a:endParaRPr lang="en-US"/>
        </a:p>
      </dgm:t>
    </dgm:pt>
    <dgm:pt modelId="{85905CA4-7C7E-4A2A-B404-7A312D032B5A}" type="sibTrans" cxnId="{83C0ACE2-C4E1-43A6-9381-98C019E5CFDB}">
      <dgm:prSet/>
      <dgm:spPr/>
      <dgm:t>
        <a:bodyPr/>
        <a:lstStyle/>
        <a:p>
          <a:endParaRPr lang="en-US"/>
        </a:p>
      </dgm:t>
    </dgm:pt>
    <dgm:pt modelId="{A309EC1D-7891-4216-8532-2A0B5C511BDD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Application-layer encryption beyond the conventional link-based PHY-to-PHY extent</a:t>
          </a:r>
        </a:p>
      </dgm:t>
    </dgm:pt>
    <dgm:pt modelId="{00948C31-1E8A-4E8D-A2DA-FB6E0D8BD14A}" type="parTrans" cxnId="{DE99A2D3-A2DE-4943-9BFA-5F2848E40B0B}">
      <dgm:prSet/>
      <dgm:spPr/>
      <dgm:t>
        <a:bodyPr/>
        <a:lstStyle/>
        <a:p>
          <a:endParaRPr lang="en-US"/>
        </a:p>
      </dgm:t>
    </dgm:pt>
    <dgm:pt modelId="{33023F1E-FEB3-4BD2-8E61-808E408C1E06}" type="sibTrans" cxnId="{DE99A2D3-A2DE-4943-9BFA-5F2848E40B0B}">
      <dgm:prSet/>
      <dgm:spPr/>
      <dgm:t>
        <a:bodyPr/>
        <a:lstStyle/>
        <a:p>
          <a:endParaRPr lang="en-US"/>
        </a:p>
      </dgm:t>
    </dgm:pt>
    <dgm:pt modelId="{FF03A585-A4D5-4265-9890-360EEDDEAB59}" type="pres">
      <dgm:prSet presAssocID="{7FBDD232-A152-46D2-A705-658A97CF7C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47EEE3-529E-497A-B349-2C8A4CD00B58}" type="pres">
      <dgm:prSet presAssocID="{11DDE4B3-7A5D-494A-B0E1-67DB2CB6B157}" presName="linNode" presStyleCnt="0"/>
      <dgm:spPr/>
    </dgm:pt>
    <dgm:pt modelId="{18B1439C-9DD5-4D7F-B387-8A1BD3921B19}" type="pres">
      <dgm:prSet presAssocID="{11DDE4B3-7A5D-494A-B0E1-67DB2CB6B157}" presName="parentText" presStyleLbl="node1" presStyleIdx="0" presStyleCnt="4" custScaleX="52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685AA-1E53-4980-A2AA-944385B6EECB}" type="pres">
      <dgm:prSet presAssocID="{11DDE4B3-7A5D-494A-B0E1-67DB2CB6B157}" presName="descendantText" presStyleLbl="alignAccFollowNode1" presStyleIdx="0" presStyleCnt="4" custScaleX="126670" custScaleY="10993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63A7A-5DDA-47CE-8B39-94933C7C6851}" type="pres">
      <dgm:prSet presAssocID="{F5974E2D-CD2F-49AC-B099-8C407D433958}" presName="sp" presStyleCnt="0"/>
      <dgm:spPr/>
    </dgm:pt>
    <dgm:pt modelId="{0BF8809E-7E97-4CF4-953E-19D729EC4492}" type="pres">
      <dgm:prSet presAssocID="{AD11F497-4597-4825-9340-FF6A0A33A6F8}" presName="linNode" presStyleCnt="0"/>
      <dgm:spPr/>
    </dgm:pt>
    <dgm:pt modelId="{7FFC5167-F843-4D20-BB49-A69742596162}" type="pres">
      <dgm:prSet presAssocID="{AD11F497-4597-4825-9340-FF6A0A33A6F8}" presName="parentText" presStyleLbl="node1" presStyleIdx="1" presStyleCnt="4" custScaleX="52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1DF5D-5A7D-46FB-81CB-D7E9A5A0400F}" type="pres">
      <dgm:prSet presAssocID="{AD11F497-4597-4825-9340-FF6A0A33A6F8}" presName="descendantText" presStyleLbl="alignAccFollowNode1" presStyleIdx="1" presStyleCnt="4" custScaleX="126670" custLinFactNeighborX="-370" custLinFactNeighborY="-4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031E5-A5C7-46B9-A501-353AA0178C4E}" type="pres">
      <dgm:prSet presAssocID="{9F2CFA20-3098-432E-8793-1CB1B911BCF9}" presName="sp" presStyleCnt="0"/>
      <dgm:spPr/>
    </dgm:pt>
    <dgm:pt modelId="{F4414861-F2C5-4CFB-BD33-B6744D685A1E}" type="pres">
      <dgm:prSet presAssocID="{4DE76E94-F388-4F19-8E26-878F03899592}" presName="linNode" presStyleCnt="0"/>
      <dgm:spPr/>
    </dgm:pt>
    <dgm:pt modelId="{1F6FAA05-5BF8-4B97-8294-E65CF9998478}" type="pres">
      <dgm:prSet presAssocID="{4DE76E94-F388-4F19-8E26-878F03899592}" presName="parentText" presStyleLbl="node1" presStyleIdx="2" presStyleCnt="4" custScaleX="52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A8A2C-5DE5-43FD-A6F3-44E6E6ABB3D6}" type="pres">
      <dgm:prSet presAssocID="{4DE76E94-F388-4F19-8E26-878F03899592}" presName="descendantText" presStyleLbl="alignAccFollowNode1" presStyleIdx="2" presStyleCnt="4" custScaleX="1266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4A0B3-6547-4B0C-B906-8AD22C4A63ED}" type="pres">
      <dgm:prSet presAssocID="{E8FCBF83-0A82-455E-BB94-8F9A9024FF5E}" presName="sp" presStyleCnt="0"/>
      <dgm:spPr/>
    </dgm:pt>
    <dgm:pt modelId="{AC39A0C9-90A6-4FE4-9EE4-BE9E1A9A15C1}" type="pres">
      <dgm:prSet presAssocID="{7BD5589B-C0FF-4927-BF6F-45350CB59C3F}" presName="linNode" presStyleCnt="0"/>
      <dgm:spPr/>
    </dgm:pt>
    <dgm:pt modelId="{F15E7B6E-EAF7-456F-83AB-F56B7554EBF0}" type="pres">
      <dgm:prSet presAssocID="{7BD5589B-C0FF-4927-BF6F-45350CB59C3F}" presName="parentText" presStyleLbl="node1" presStyleIdx="3" presStyleCnt="4" custScaleX="52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57DB0-B0D5-4AC5-B552-896091BEF20A}" type="pres">
      <dgm:prSet presAssocID="{7BD5589B-C0FF-4927-BF6F-45350CB59C3F}" presName="descendantText" presStyleLbl="alignAccFollowNode1" presStyleIdx="3" presStyleCnt="4" custScaleX="1266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7D094-3325-4AC4-8C43-087FB0348079}" srcId="{7FBDD232-A152-46D2-A705-658A97CF7CCC}" destId="{4DE76E94-F388-4F19-8E26-878F03899592}" srcOrd="2" destOrd="0" parTransId="{F1DE0BC8-5CAA-4F03-BD56-BD0E9A6B2C59}" sibTransId="{E8FCBF83-0A82-455E-BB94-8F9A9024FF5E}"/>
    <dgm:cxn modelId="{F3725C7E-AD1B-4E58-AA81-158CB2B5141F}" srcId="{AD11F497-4597-4825-9340-FF6A0A33A6F8}" destId="{AFAA2A5F-BF0B-451D-B307-E994F081F632}" srcOrd="1" destOrd="0" parTransId="{6B64E527-D25B-4379-9B3C-671296CDFAFE}" sibTransId="{26E50962-EA4D-469C-B037-C50F28A91492}"/>
    <dgm:cxn modelId="{5F747FA7-0313-478E-9670-47AC3EDC6E3C}" type="presOf" srcId="{AD11F497-4597-4825-9340-FF6A0A33A6F8}" destId="{7FFC5167-F843-4D20-BB49-A69742596162}" srcOrd="0" destOrd="0" presId="urn:microsoft.com/office/officeart/2005/8/layout/vList5"/>
    <dgm:cxn modelId="{9DFE57F6-C797-444E-ABE6-15129AC99BFE}" srcId="{7FBDD232-A152-46D2-A705-658A97CF7CCC}" destId="{7BD5589B-C0FF-4927-BF6F-45350CB59C3F}" srcOrd="3" destOrd="0" parTransId="{1723D5E2-23BD-45C9-84AF-E3B01353B06F}" sibTransId="{2430ACC0-D951-4ED9-8580-FCE39F448BC9}"/>
    <dgm:cxn modelId="{8C732AE9-323C-41BB-96E4-687B52E581CD}" type="presOf" srcId="{4DE76E94-F388-4F19-8E26-878F03899592}" destId="{1F6FAA05-5BF8-4B97-8294-E65CF9998478}" srcOrd="0" destOrd="0" presId="urn:microsoft.com/office/officeart/2005/8/layout/vList5"/>
    <dgm:cxn modelId="{E6B3E786-62C4-40FB-B141-998C5F02F1DB}" type="presOf" srcId="{A309EC1D-7891-4216-8532-2A0B5C511BDD}" destId="{46EA8A2C-5DE5-43FD-A6F3-44E6E6ABB3D6}" srcOrd="0" destOrd="2" presId="urn:microsoft.com/office/officeart/2005/8/layout/vList5"/>
    <dgm:cxn modelId="{DE99A2D3-A2DE-4943-9BFA-5F2848E40B0B}" srcId="{4DE76E94-F388-4F19-8E26-878F03899592}" destId="{A309EC1D-7891-4216-8532-2A0B5C511BDD}" srcOrd="2" destOrd="0" parTransId="{00948C31-1E8A-4E8D-A2DA-FB6E0D8BD14A}" sibTransId="{33023F1E-FEB3-4BD2-8E61-808E408C1E06}"/>
    <dgm:cxn modelId="{D4EE84F7-A9AE-4AC5-BF1D-ECF3A7AC157A}" type="presOf" srcId="{FC1FD302-1B5C-4564-9EDB-1A05C2253832}" destId="{D3E685AA-1E53-4980-A2AA-944385B6EECB}" srcOrd="0" destOrd="0" presId="urn:microsoft.com/office/officeart/2005/8/layout/vList5"/>
    <dgm:cxn modelId="{277D5700-0870-4475-8615-DBF1F7512BB6}" srcId="{4DE76E94-F388-4F19-8E26-878F03899592}" destId="{9CA29349-EE26-4676-A42B-9D85F9260F93}" srcOrd="1" destOrd="0" parTransId="{643FF5C8-B0E6-45E3-9488-4D8AB84451CA}" sibTransId="{3DBB63C6-F2B3-4ADA-A691-7045CAA4CBE2}"/>
    <dgm:cxn modelId="{278ADB2A-DDDB-499F-AEE6-A54561181D23}" type="presOf" srcId="{E3440DFC-9103-40D6-8BDC-C4E2D47BD3FA}" destId="{7A057DB0-B0D5-4AC5-B552-896091BEF20A}" srcOrd="0" destOrd="0" presId="urn:microsoft.com/office/officeart/2005/8/layout/vList5"/>
    <dgm:cxn modelId="{4797250C-3694-4602-B3BA-BEB145569F74}" type="presOf" srcId="{9EC7DFD2-A2A5-41F3-8FAF-556F970B1D03}" destId="{7A057DB0-B0D5-4AC5-B552-896091BEF20A}" srcOrd="0" destOrd="1" presId="urn:microsoft.com/office/officeart/2005/8/layout/vList5"/>
    <dgm:cxn modelId="{33C6ACEB-6594-4181-8144-91B7F8D3426E}" type="presOf" srcId="{05AB2CD5-9D0F-40D3-8CAF-18713B42B5E3}" destId="{D3E685AA-1E53-4980-A2AA-944385B6EECB}" srcOrd="0" destOrd="2" presId="urn:microsoft.com/office/officeart/2005/8/layout/vList5"/>
    <dgm:cxn modelId="{812739BE-A7EA-4056-8CC0-810488CEE9EB}" type="presOf" srcId="{7FBDD232-A152-46D2-A705-658A97CF7CCC}" destId="{FF03A585-A4D5-4265-9890-360EEDDEAB59}" srcOrd="0" destOrd="0" presId="urn:microsoft.com/office/officeart/2005/8/layout/vList5"/>
    <dgm:cxn modelId="{A8254799-D25F-4AD4-99C4-A92D9AAB966F}" srcId="{4DE76E94-F388-4F19-8E26-878F03899592}" destId="{6CC623F5-F70C-40FE-B31B-B06BC2C03966}" srcOrd="0" destOrd="0" parTransId="{5BD7F10E-22E7-406A-A92B-4B1AAE71392F}" sibTransId="{F74429C9-BBBF-4F2F-B3C6-8A1562273283}"/>
    <dgm:cxn modelId="{A4BD17EB-E506-4FCE-B051-4F0C085F4352}" srcId="{11DDE4B3-7A5D-494A-B0E1-67DB2CB6B157}" destId="{E527C5A3-4DCD-4B43-984A-A7E845F22ECA}" srcOrd="1" destOrd="0" parTransId="{C508A28B-0D29-4F8D-9584-52FA3566C993}" sibTransId="{ED7B6524-D232-4FCD-A254-1149BEBB9DF9}"/>
    <dgm:cxn modelId="{61FE2296-EBBE-4028-B3DD-0AC0EB65605F}" srcId="{7FBDD232-A152-46D2-A705-658A97CF7CCC}" destId="{11DDE4B3-7A5D-494A-B0E1-67DB2CB6B157}" srcOrd="0" destOrd="0" parTransId="{0E44C1DC-F83B-4AEF-816E-7ED57A503FBD}" sibTransId="{F5974E2D-CD2F-49AC-B099-8C407D433958}"/>
    <dgm:cxn modelId="{E3E03FA5-C160-490B-B837-03BE72A553DE}" type="presOf" srcId="{AFAA2A5F-BF0B-451D-B307-E994F081F632}" destId="{9C21DF5D-5A7D-46FB-81CB-D7E9A5A0400F}" srcOrd="0" destOrd="1" presId="urn:microsoft.com/office/officeart/2005/8/layout/vList5"/>
    <dgm:cxn modelId="{9E625FE0-2604-40C2-88A3-A886B3608F54}" srcId="{11DDE4B3-7A5D-494A-B0E1-67DB2CB6B157}" destId="{FC1FD302-1B5C-4564-9EDB-1A05C2253832}" srcOrd="0" destOrd="0" parTransId="{1B61547E-143E-4187-A660-5EF6E9FB45C0}" sibTransId="{0AD9D510-D870-4753-B116-65FA332BFC06}"/>
    <dgm:cxn modelId="{EE60A647-411C-4BC5-BC80-D526E831A93D}" type="presOf" srcId="{9CA29349-EE26-4676-A42B-9D85F9260F93}" destId="{46EA8A2C-5DE5-43FD-A6F3-44E6E6ABB3D6}" srcOrd="0" destOrd="1" presId="urn:microsoft.com/office/officeart/2005/8/layout/vList5"/>
    <dgm:cxn modelId="{37A43AB7-C974-4BAD-94FA-376DA5987D1B}" type="presOf" srcId="{7BD5589B-C0FF-4927-BF6F-45350CB59C3F}" destId="{F15E7B6E-EAF7-456F-83AB-F56B7554EBF0}" srcOrd="0" destOrd="0" presId="urn:microsoft.com/office/officeart/2005/8/layout/vList5"/>
    <dgm:cxn modelId="{7104071B-1B95-4AE0-8EE5-B6BEFC8121B6}" type="presOf" srcId="{4C57C805-98A6-42AE-8FAC-E4CF49775654}" destId="{9C21DF5D-5A7D-46FB-81CB-D7E9A5A0400F}" srcOrd="0" destOrd="0" presId="urn:microsoft.com/office/officeart/2005/8/layout/vList5"/>
    <dgm:cxn modelId="{83C0ACE2-C4E1-43A6-9381-98C019E5CFDB}" srcId="{7BD5589B-C0FF-4927-BF6F-45350CB59C3F}" destId="{9EC7DFD2-A2A5-41F3-8FAF-556F970B1D03}" srcOrd="1" destOrd="0" parTransId="{12E6B199-2960-4969-B491-293A41024547}" sibTransId="{85905CA4-7C7E-4A2A-B404-7A312D032B5A}"/>
    <dgm:cxn modelId="{1A704669-4631-4BBF-B9A7-13DBCC08DBF4}" type="presOf" srcId="{E527C5A3-4DCD-4B43-984A-A7E845F22ECA}" destId="{D3E685AA-1E53-4980-A2AA-944385B6EECB}" srcOrd="0" destOrd="1" presId="urn:microsoft.com/office/officeart/2005/8/layout/vList5"/>
    <dgm:cxn modelId="{0EDEC783-6EA8-4D15-A2F8-D081AF6CBF1C}" srcId="{AD11F497-4597-4825-9340-FF6A0A33A6F8}" destId="{4C57C805-98A6-42AE-8FAC-E4CF49775654}" srcOrd="0" destOrd="0" parTransId="{D68E3990-86E4-41D1-A01D-B77E2BCF2105}" sibTransId="{4B3C6752-A3EE-4BB5-8F33-2EA36EDA6550}"/>
    <dgm:cxn modelId="{BD289CEE-3D0D-45D6-A734-58B7902E2C1C}" srcId="{7FBDD232-A152-46D2-A705-658A97CF7CCC}" destId="{AD11F497-4597-4825-9340-FF6A0A33A6F8}" srcOrd="1" destOrd="0" parTransId="{B0B65AF1-C9A7-4D18-93A4-F0269CC31823}" sibTransId="{9F2CFA20-3098-432E-8793-1CB1B911BCF9}"/>
    <dgm:cxn modelId="{C43FC03D-B2AE-4718-B73C-EC5003E7A542}" srcId="{11DDE4B3-7A5D-494A-B0E1-67DB2CB6B157}" destId="{05AB2CD5-9D0F-40D3-8CAF-18713B42B5E3}" srcOrd="2" destOrd="0" parTransId="{C2DF2374-C9A3-4EF7-A1AA-68DFC6F05144}" sibTransId="{3000D87C-E807-4E24-B71B-4A20CEF2ED52}"/>
    <dgm:cxn modelId="{5C2BD4A7-E230-438A-A6FA-884983936A7E}" srcId="{7BD5589B-C0FF-4927-BF6F-45350CB59C3F}" destId="{E3440DFC-9103-40D6-8BDC-C4E2D47BD3FA}" srcOrd="0" destOrd="0" parTransId="{BD3815EC-13B7-4746-AF5D-69AEDB752F64}" sibTransId="{A67EAC9B-736C-44D9-98C4-849B6AF5802C}"/>
    <dgm:cxn modelId="{36108242-4378-4464-82F0-026BE1F22ADE}" type="presOf" srcId="{6CC623F5-F70C-40FE-B31B-B06BC2C03966}" destId="{46EA8A2C-5DE5-43FD-A6F3-44E6E6ABB3D6}" srcOrd="0" destOrd="0" presId="urn:microsoft.com/office/officeart/2005/8/layout/vList5"/>
    <dgm:cxn modelId="{79E5DD3E-12F6-44B2-9014-30015E1D04CB}" type="presOf" srcId="{11DDE4B3-7A5D-494A-B0E1-67DB2CB6B157}" destId="{18B1439C-9DD5-4D7F-B387-8A1BD3921B19}" srcOrd="0" destOrd="0" presId="urn:microsoft.com/office/officeart/2005/8/layout/vList5"/>
    <dgm:cxn modelId="{35BF5E73-4686-476C-A4DB-C7699719F414}" type="presParOf" srcId="{FF03A585-A4D5-4265-9890-360EEDDEAB59}" destId="{3547EEE3-529E-497A-B349-2C8A4CD00B58}" srcOrd="0" destOrd="0" presId="urn:microsoft.com/office/officeart/2005/8/layout/vList5"/>
    <dgm:cxn modelId="{93483BE7-EDC5-46B6-8058-9115A827EE4C}" type="presParOf" srcId="{3547EEE3-529E-497A-B349-2C8A4CD00B58}" destId="{18B1439C-9DD5-4D7F-B387-8A1BD3921B19}" srcOrd="0" destOrd="0" presId="urn:microsoft.com/office/officeart/2005/8/layout/vList5"/>
    <dgm:cxn modelId="{41CC3B81-890C-4620-9E6E-DF375E2AAEAB}" type="presParOf" srcId="{3547EEE3-529E-497A-B349-2C8A4CD00B58}" destId="{D3E685AA-1E53-4980-A2AA-944385B6EECB}" srcOrd="1" destOrd="0" presId="urn:microsoft.com/office/officeart/2005/8/layout/vList5"/>
    <dgm:cxn modelId="{12C0DCB2-1A54-4D9F-B93B-837D6764781F}" type="presParOf" srcId="{FF03A585-A4D5-4265-9890-360EEDDEAB59}" destId="{91463A7A-5DDA-47CE-8B39-94933C7C6851}" srcOrd="1" destOrd="0" presId="urn:microsoft.com/office/officeart/2005/8/layout/vList5"/>
    <dgm:cxn modelId="{601F0CC2-589B-47AE-A8A9-C467D088FBC5}" type="presParOf" srcId="{FF03A585-A4D5-4265-9890-360EEDDEAB59}" destId="{0BF8809E-7E97-4CF4-953E-19D729EC4492}" srcOrd="2" destOrd="0" presId="urn:microsoft.com/office/officeart/2005/8/layout/vList5"/>
    <dgm:cxn modelId="{D6299EDE-F733-4040-8C61-CCCA55F1209B}" type="presParOf" srcId="{0BF8809E-7E97-4CF4-953E-19D729EC4492}" destId="{7FFC5167-F843-4D20-BB49-A69742596162}" srcOrd="0" destOrd="0" presId="urn:microsoft.com/office/officeart/2005/8/layout/vList5"/>
    <dgm:cxn modelId="{62D845BE-BDE9-417C-8671-C4374DE84F65}" type="presParOf" srcId="{0BF8809E-7E97-4CF4-953E-19D729EC4492}" destId="{9C21DF5D-5A7D-46FB-81CB-D7E9A5A0400F}" srcOrd="1" destOrd="0" presId="urn:microsoft.com/office/officeart/2005/8/layout/vList5"/>
    <dgm:cxn modelId="{380FE2AF-AE96-412F-BECB-DE3F63FDD616}" type="presParOf" srcId="{FF03A585-A4D5-4265-9890-360EEDDEAB59}" destId="{FAD031E5-A5C7-46B9-A501-353AA0178C4E}" srcOrd="3" destOrd="0" presId="urn:microsoft.com/office/officeart/2005/8/layout/vList5"/>
    <dgm:cxn modelId="{EF57BC26-71D6-4EB5-8BD9-641860326C7A}" type="presParOf" srcId="{FF03A585-A4D5-4265-9890-360EEDDEAB59}" destId="{F4414861-F2C5-4CFB-BD33-B6744D685A1E}" srcOrd="4" destOrd="0" presId="urn:microsoft.com/office/officeart/2005/8/layout/vList5"/>
    <dgm:cxn modelId="{0EE8CD7A-5C5F-436C-91A4-210C7FF5AE97}" type="presParOf" srcId="{F4414861-F2C5-4CFB-BD33-B6744D685A1E}" destId="{1F6FAA05-5BF8-4B97-8294-E65CF9998478}" srcOrd="0" destOrd="0" presId="urn:microsoft.com/office/officeart/2005/8/layout/vList5"/>
    <dgm:cxn modelId="{64E54EBC-AC21-44F8-A9A8-C69E459238D6}" type="presParOf" srcId="{F4414861-F2C5-4CFB-BD33-B6744D685A1E}" destId="{46EA8A2C-5DE5-43FD-A6F3-44E6E6ABB3D6}" srcOrd="1" destOrd="0" presId="urn:microsoft.com/office/officeart/2005/8/layout/vList5"/>
    <dgm:cxn modelId="{242FFA2F-B57E-4381-B65E-2C72D4571183}" type="presParOf" srcId="{FF03A585-A4D5-4265-9890-360EEDDEAB59}" destId="{9104A0B3-6547-4B0C-B906-8AD22C4A63ED}" srcOrd="5" destOrd="0" presId="urn:microsoft.com/office/officeart/2005/8/layout/vList5"/>
    <dgm:cxn modelId="{1DE5FFFE-C5E8-4BED-9E6D-F8A7287C35A2}" type="presParOf" srcId="{FF03A585-A4D5-4265-9890-360EEDDEAB59}" destId="{AC39A0C9-90A6-4FE4-9EE4-BE9E1A9A15C1}" srcOrd="6" destOrd="0" presId="urn:microsoft.com/office/officeart/2005/8/layout/vList5"/>
    <dgm:cxn modelId="{66364FA8-CFA7-482F-8750-FD5B4A983A08}" type="presParOf" srcId="{AC39A0C9-90A6-4FE4-9EE4-BE9E1A9A15C1}" destId="{F15E7B6E-EAF7-456F-83AB-F56B7554EBF0}" srcOrd="0" destOrd="0" presId="urn:microsoft.com/office/officeart/2005/8/layout/vList5"/>
    <dgm:cxn modelId="{B659108A-D36D-4318-BA24-E8D5A686763A}" type="presParOf" srcId="{AC39A0C9-90A6-4FE4-9EE4-BE9E1A9A15C1}" destId="{7A057DB0-B0D5-4AC5-B552-896091BEF2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685AA-1E53-4980-A2AA-944385B6EECB}">
      <dsp:nvSpPr>
        <dsp:cNvPr id="0" name=""/>
        <dsp:cNvSpPr/>
      </dsp:nvSpPr>
      <dsp:spPr>
        <a:xfrm rot="5400000">
          <a:off x="4483565" y="-2875735"/>
          <a:ext cx="784372" cy="66470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Ultra-low error rate (PER &lt; 10</a:t>
          </a:r>
          <a:r>
            <a:rPr lang="en-US" sz="12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-19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: MTBF of 1 packet error in &gt;  1 year over 10k cars*)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High-speed downlink and aggregation to support </a:t>
          </a: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multiple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 4K cameras and displays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Asymmetric high-speed link with fixed low latency (target ~6ms @ 16 Gbps)</a:t>
          </a:r>
        </a:p>
      </dsp:txBody>
      <dsp:txXfrm rot="-5400000">
        <a:off x="1552216" y="93904"/>
        <a:ext cx="6608781" cy="707792"/>
      </dsp:txXfrm>
    </dsp:sp>
    <dsp:sp modelId="{18B1439C-9DD5-4D7F-B387-8A1BD3921B19}">
      <dsp:nvSpPr>
        <dsp:cNvPr id="0" name=""/>
        <dsp:cNvSpPr/>
      </dsp:nvSpPr>
      <dsp:spPr>
        <a:xfrm>
          <a:off x="9" y="1854"/>
          <a:ext cx="1552205" cy="891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Robust Automotive Long-Reach Link</a:t>
          </a:r>
        </a:p>
      </dsp:txBody>
      <dsp:txXfrm>
        <a:off x="43548" y="45393"/>
        <a:ext cx="1465127" cy="804813"/>
      </dsp:txXfrm>
    </dsp:sp>
    <dsp:sp modelId="{9C21DF5D-5A7D-46FB-81CB-D7E9A5A0400F}">
      <dsp:nvSpPr>
        <dsp:cNvPr id="0" name=""/>
        <dsp:cNvSpPr/>
      </dsp:nvSpPr>
      <dsp:spPr>
        <a:xfrm rot="5400000">
          <a:off x="4508073" y="-1972270"/>
          <a:ext cx="713513" cy="66470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Integration of devices using MIPI &amp; 3</a:t>
          </a:r>
          <a:r>
            <a:rPr lang="en-US" sz="12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 Party protocols over A-PHY in ASIL B / ASIL D systems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A-PHY </a:t>
          </a: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 Protocol functional safety: Bridge-to-bridge at the PHY level, Source to sink at the higher/application layer</a:t>
          </a:r>
        </a:p>
      </dsp:txBody>
      <dsp:txXfrm rot="-5400000">
        <a:off x="1541295" y="1029339"/>
        <a:ext cx="6612240" cy="643851"/>
      </dsp:txXfrm>
    </dsp:sp>
    <dsp:sp modelId="{7FFC5167-F843-4D20-BB49-A69742596162}">
      <dsp:nvSpPr>
        <dsp:cNvPr id="0" name=""/>
        <dsp:cNvSpPr/>
      </dsp:nvSpPr>
      <dsp:spPr>
        <a:xfrm>
          <a:off x="9" y="938340"/>
          <a:ext cx="1552205" cy="891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End-to-End Functional Safety</a:t>
          </a:r>
        </a:p>
      </dsp:txBody>
      <dsp:txXfrm>
        <a:off x="43548" y="981879"/>
        <a:ext cx="1465127" cy="804813"/>
      </dsp:txXfrm>
    </dsp:sp>
    <dsp:sp modelId="{46EA8A2C-5DE5-43FD-A6F3-44E6E6ABB3D6}">
      <dsp:nvSpPr>
        <dsp:cNvPr id="0" name=""/>
        <dsp:cNvSpPr/>
      </dsp:nvSpPr>
      <dsp:spPr>
        <a:xfrm rot="5400000">
          <a:off x="4518994" y="-1002763"/>
          <a:ext cx="713513" cy="66470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Authentication; prevention of tampering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Content protection for display applications (HDCP)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Application-layer encryption beyond the conventional link-based PHY-to-PHY extent</a:t>
          </a:r>
        </a:p>
      </dsp:txBody>
      <dsp:txXfrm rot="-5400000">
        <a:off x="1552216" y="1998846"/>
        <a:ext cx="6612240" cy="643851"/>
      </dsp:txXfrm>
    </dsp:sp>
    <dsp:sp modelId="{1F6FAA05-5BF8-4B97-8294-E65CF9998478}">
      <dsp:nvSpPr>
        <dsp:cNvPr id="0" name=""/>
        <dsp:cNvSpPr/>
      </dsp:nvSpPr>
      <dsp:spPr>
        <a:xfrm>
          <a:off x="9" y="1874826"/>
          <a:ext cx="1552205" cy="891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End-to-End Security</a:t>
          </a:r>
        </a:p>
      </dsp:txBody>
      <dsp:txXfrm>
        <a:off x="43548" y="1918365"/>
        <a:ext cx="1465127" cy="804813"/>
      </dsp:txXfrm>
    </dsp:sp>
    <dsp:sp modelId="{7A057DB0-B0D5-4AC5-B552-896091BEF20A}">
      <dsp:nvSpPr>
        <dsp:cNvPr id="0" name=""/>
        <dsp:cNvSpPr/>
      </dsp:nvSpPr>
      <dsp:spPr>
        <a:xfrm rot="5400000">
          <a:off x="4518994" y="-66277"/>
          <a:ext cx="713513" cy="66470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Support broad range of application protocols: Ex: DSI, DisplayPort, eDP, others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Agnostic to source/sink PHY configuration: C-PHY, D-PHY, DP-PHY, I2C/I3C, DP-AUX, lane counts</a:t>
          </a:r>
        </a:p>
      </dsp:txBody>
      <dsp:txXfrm rot="-5400000">
        <a:off x="1552216" y="2935332"/>
        <a:ext cx="6612240" cy="643851"/>
      </dsp:txXfrm>
    </dsp:sp>
    <dsp:sp modelId="{F15E7B6E-EAF7-456F-83AB-F56B7554EBF0}">
      <dsp:nvSpPr>
        <dsp:cNvPr id="0" name=""/>
        <dsp:cNvSpPr/>
      </dsp:nvSpPr>
      <dsp:spPr>
        <a:xfrm>
          <a:off x="9" y="2811313"/>
          <a:ext cx="1552205" cy="891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Heterogeneous Interfaces</a:t>
          </a:r>
        </a:p>
      </dsp:txBody>
      <dsp:txXfrm>
        <a:off x="43548" y="2854852"/>
        <a:ext cx="1465127" cy="804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0582AC-BE7E-4432-A2F0-7276834057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44772-CED4-489C-AF85-6693E9267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8D81FFC-D829-441C-A667-B7864DEB216F}" type="datetimeFigureOut">
              <a:rPr lang="en-US" altLang="en-US"/>
              <a:pPr/>
              <a:t>3/6/2021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1CBF-5B25-4FCB-AD19-874CDB6315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FFF7-7FDE-4F96-AACC-6A9C117AB1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8D86D26-ECE3-48C1-90BB-31AC74D29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8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7D762A-95AD-4FB2-94C0-EEA87A0DA1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27D90-4B31-4D02-94EF-FEF4F47A9C1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C76F331-BD3E-484F-8059-CA4757439B75}" type="datetimeFigureOut">
              <a:rPr lang="en-US" altLang="en-US"/>
              <a:pPr/>
              <a:t>3/6/2021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A25CF7-9CD5-4798-BB70-DD02F5FDC0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E93243A-0E87-4820-A262-2BBAEA298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833C7-A281-447F-B828-893FEA2971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CAD4D-0DBE-4E8A-9B14-3CBE10362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7D7D9FF-9D04-457C-AA73-BF314A2732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8582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0" name="Google Shape;3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11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Recover damaged packets due to large in-car electrical transients which create long bursts of errors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Recover damaged packets due to instant attack of yet un-cancelled large NBI which create long bursts of errors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Ensure steady link throughput to enable seamless higher layers operation even at extreme </a:t>
            </a:r>
            <a:r>
              <a:rPr lang="en-US" dirty="0" err="1"/>
              <a:t>Phy</a:t>
            </a:r>
            <a:r>
              <a:rPr lang="en-US" dirty="0"/>
              <a:t> operation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53FEE-6416-D645-9B98-A15B0E2A62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71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171450" indent="-171450"/>
            <a:r>
              <a:rPr lang="en-US" dirty="0"/>
              <a:t>The two A-PHY profiles –Performance and –Immunity based offers the automotive industry choice in the first wave of implementations (circa 2024).</a:t>
            </a:r>
          </a:p>
        </p:txBody>
      </p:sp>
    </p:spTree>
    <p:extLst>
      <p:ext uri="{BB962C8B-B14F-4D97-AF65-F5344CB8AC3E}">
        <p14:creationId xmlns:p14="http://schemas.microsoft.com/office/powerpoint/2010/main" val="1882198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20EA4-A0AC-44A6-86E4-46C2366C00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f6221d1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5f6221d184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171450" indent="-17145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06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20EA4-A0AC-44A6-86E4-46C2366C00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7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20EA4-A0AC-44A6-86E4-46C2366C00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7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35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20EA4-A0AC-44A6-86E4-46C2366C00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9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171450" indent="-171450"/>
            <a:r>
              <a:rPr lang="en-US" dirty="0"/>
              <a:t>We identify two stages of evolution. The first is the move from current/proprietary bridges to standard/A-PHY bridges, then the integration of the A-PHY and its protocols directly into the endpoints: camera, SOC processor, and display/TCON or DDIC.</a:t>
            </a:r>
          </a:p>
          <a:p>
            <a:pPr marL="171450" indent="-171450"/>
            <a:r>
              <a:rPr lang="en-US" dirty="0"/>
              <a:t>Integration in automotive may occur first in cameras, and later in the SOCs and displays, by virtue of the cost advantages in eliminating bridges for the 12+ cameras needed for ADAS/AD (autonomous driving).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643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27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5" name="Google Shape;5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9212B6-BCD3-4668-8FB2-0D4B36A809B9}"/>
              </a:ext>
            </a:extLst>
          </p:cNvPr>
          <p:cNvSpPr/>
          <p:nvPr/>
        </p:nvSpPr>
        <p:spPr>
          <a:xfrm>
            <a:off x="461965" y="4178302"/>
            <a:ext cx="2587625" cy="82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29899"/>
            <a:ext cx="5039744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28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55316"/>
            <a:ext cx="5039744" cy="433519"/>
          </a:xfrm>
        </p:spPr>
        <p:txBody>
          <a:bodyPr>
            <a:noAutofit/>
          </a:bodyPr>
          <a:lstStyle>
            <a:lvl1pPr marL="0" indent="0" algn="l">
              <a:buNone/>
              <a:defRPr sz="1400" b="1" i="0" cap="all">
                <a:solidFill>
                  <a:schemeClr val="bg1"/>
                </a:solidFill>
                <a:latin typeface="+mj-lt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6EADE2E-8128-4C3F-BBB9-A67A53CBB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585233"/>
            <a:ext cx="1091465" cy="6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B3DBD09-2282-4CB8-9CFB-CC2F52F08A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52319" y="6241965"/>
            <a:ext cx="734479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A4541AC-86C8-4942-BA1F-4E22ED267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57269" y="0"/>
            <a:ext cx="2186728" cy="31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A877D-4739-CC4E-814D-3EB8D0AC5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100706"/>
            <a:ext cx="5040313" cy="40640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Date</a:t>
            </a:r>
          </a:p>
        </p:txBody>
      </p:sp>
    </p:spTree>
    <p:extLst>
      <p:ext uri="{BB962C8B-B14F-4D97-AF65-F5344CB8AC3E}">
        <p14:creationId xmlns:p14="http://schemas.microsoft.com/office/powerpoint/2010/main" val="200066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541C4-DD85-44EB-84A7-239D461CF215}"/>
              </a:ext>
            </a:extLst>
          </p:cNvPr>
          <p:cNvSpPr/>
          <p:nvPr/>
        </p:nvSpPr>
        <p:spPr>
          <a:xfrm>
            <a:off x="3271840" y="2916097"/>
            <a:ext cx="5872161" cy="11218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1839" y="401655"/>
            <a:ext cx="5039744" cy="23876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500" spc="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F2F957B-F542-4041-927C-44BB335700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9" y="6241965"/>
            <a:ext cx="734479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F813-96A9-41D6-9A83-E41C9B25B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5C99B-F29C-A04F-8EC9-1B8E9833924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7B624-3A82-4124-AC0B-A377F9BBC8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C01AE-C5F7-7E49-ADF8-7AE48277D7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1838" y="3374597"/>
            <a:ext cx="5068887" cy="184308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C97FE4C-03F0-DD43-A187-EE1BDD48B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6242050"/>
            <a:ext cx="7334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319F47B-514D-7E49-B08B-E81FE6110B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67450"/>
            <a:ext cx="15700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C7AABD21-CB21-8C4F-8527-908A056C4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E8347-A1B0-FC47-835F-78DEE1B23D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44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279400" y="71431"/>
            <a:ext cx="87123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56A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279400" y="1343377"/>
            <a:ext cx="8712300" cy="4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78" lvl="1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566" lvl="2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5943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457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65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524060"/>
            <a:ext cx="8712200" cy="44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99525"/>
            <a:ext cx="8712200" cy="5334416"/>
          </a:xfrm>
          <a:prstGeom prst="rect">
            <a:avLst/>
          </a:prstGeom>
        </p:spPr>
        <p:txBody>
          <a:bodyPr/>
          <a:lstStyle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285D-3A47-ED46-8A6C-565B7B6CAFE8}"/>
              </a:ext>
            </a:extLst>
          </p:cNvPr>
          <p:cNvSpPr txBox="1">
            <a:spLocks/>
          </p:cNvSpPr>
          <p:nvPr userDrawn="1"/>
        </p:nvSpPr>
        <p:spPr>
          <a:xfrm>
            <a:off x="8576736" y="6472979"/>
            <a:ext cx="41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76496-D7D7-CD4B-8113-2AC740DC4C1E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95437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524060"/>
            <a:ext cx="8712200" cy="4425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99525"/>
            <a:ext cx="8712200" cy="5334416"/>
          </a:xfrm>
          <a:prstGeom prst="rect">
            <a:avLst/>
          </a:prstGeom>
        </p:spPr>
        <p:txBody>
          <a:bodyPr/>
          <a:lstStyle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285D-3A47-ED46-8A6C-565B7B6CAFE8}"/>
              </a:ext>
            </a:extLst>
          </p:cNvPr>
          <p:cNvSpPr txBox="1">
            <a:spLocks/>
          </p:cNvSpPr>
          <p:nvPr userDrawn="1"/>
        </p:nvSpPr>
        <p:spPr>
          <a:xfrm>
            <a:off x="8576736" y="6472979"/>
            <a:ext cx="41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76496-D7D7-CD4B-8113-2AC740DC4C1E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4871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3F785459-F69C-4C70-B31C-24D5159D4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585234"/>
            <a:ext cx="1108381" cy="63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719FB7D-7375-483C-B6A1-81F8104FE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57270" y="0"/>
            <a:ext cx="2186727" cy="318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1DC814-29A8-43FB-8C0A-E34BECA1BF66}"/>
              </a:ext>
            </a:extLst>
          </p:cNvPr>
          <p:cNvSpPr/>
          <p:nvPr/>
        </p:nvSpPr>
        <p:spPr>
          <a:xfrm>
            <a:off x="461965" y="4178302"/>
            <a:ext cx="2587625" cy="82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29899"/>
            <a:ext cx="5039744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9FE88A66-9BF3-4A3D-8127-9CAE974D6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5231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FBB716D-D141-004D-BE8E-275955F7C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655316"/>
            <a:ext cx="5039744" cy="433519"/>
          </a:xfrm>
        </p:spPr>
        <p:txBody>
          <a:bodyPr>
            <a:noAutofit/>
          </a:bodyPr>
          <a:lstStyle>
            <a:lvl1pPr marL="0" indent="0" algn="l">
              <a:buNone/>
              <a:defRPr sz="1400" b="1" i="0" cap="all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C095C42-D283-2C48-A3BE-99BC851B2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100706"/>
            <a:ext cx="5040313" cy="40640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Date</a:t>
            </a:r>
          </a:p>
        </p:txBody>
      </p:sp>
    </p:spTree>
    <p:extLst>
      <p:ext uri="{BB962C8B-B14F-4D97-AF65-F5344CB8AC3E}">
        <p14:creationId xmlns:p14="http://schemas.microsoft.com/office/powerpoint/2010/main" val="326171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1839" y="1492148"/>
            <a:ext cx="5039744" cy="23876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500" spc="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F2F957B-F542-4041-927C-44BB33570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9" y="6241965"/>
            <a:ext cx="734479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F813-96A9-41D6-9A83-E41C9B25B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7B624-3A82-4124-AC0B-A377F9BBC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F6E11F-7CAF-6242-96F3-65CDD57DAD2F}"/>
              </a:ext>
            </a:extLst>
          </p:cNvPr>
          <p:cNvSpPr/>
          <p:nvPr userDrawn="1"/>
        </p:nvSpPr>
        <p:spPr>
          <a:xfrm>
            <a:off x="3271839" y="3950074"/>
            <a:ext cx="5872161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353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Headline Blue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87ABBB-8493-4657-AF76-3FB0E8D54470}"/>
              </a:ext>
            </a:extLst>
          </p:cNvPr>
          <p:cNvSpPr/>
          <p:nvPr/>
        </p:nvSpPr>
        <p:spPr>
          <a:xfrm>
            <a:off x="461963" y="823386"/>
            <a:ext cx="1206500" cy="8043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D3407E6-7882-40C3-8350-8BC5F1D4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77763-78F2-4310-9E3D-B9E137BE3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2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Headline Bluebar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2337"/>
            <a:ext cx="8229600" cy="4224096"/>
          </a:xfrm>
        </p:spPr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E73935B-1480-4446-9908-2200FA14C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486E-045B-4BF1-A827-0D78B78BEF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64DE76-9149-A94B-89BC-F0E0E23A280A}"/>
              </a:ext>
            </a:extLst>
          </p:cNvPr>
          <p:cNvSpPr/>
          <p:nvPr userDrawn="1"/>
        </p:nvSpPr>
        <p:spPr>
          <a:xfrm>
            <a:off x="461963" y="823386"/>
            <a:ext cx="1206500" cy="8043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BFB406-8BB6-8848-8130-F172CF94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4953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837C886-D498-8747-AD4E-D5566A4EB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77964"/>
            <a:ext cx="8229600" cy="657895"/>
          </a:xfrm>
        </p:spPr>
        <p:txBody>
          <a:bodyPr>
            <a:noAutofit/>
          </a:bodyPr>
          <a:lstStyle>
            <a:lvl1pPr>
              <a:defRPr sz="2133" b="0" i="0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12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line, 2-lin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7171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6791"/>
            <a:ext cx="8229600" cy="4019642"/>
          </a:xfrm>
        </p:spPr>
        <p:txBody>
          <a:bodyPr/>
          <a:lstStyle>
            <a:lvl1pPr>
              <a:defRPr b="1" cap="none" baseline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85744" indent="-171446">
              <a:buFont typeface="Lucida Grande"/>
              <a:buChar char="﹣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98453" indent="-109536" defTabSz="684196">
              <a:buFont typeface="Lucida Grande"/>
              <a:buChar char="･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195368"/>
            <a:ext cx="8229600" cy="717180"/>
          </a:xfrm>
        </p:spPr>
        <p:txBody>
          <a:bodyPr>
            <a:noAutofit/>
          </a:bodyPr>
          <a:lstStyle>
            <a:lvl1pPr>
              <a:defRPr sz="2133" b="0" i="0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E73935B-1480-4446-9908-2200FA14C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486E-045B-4BF1-A827-0D78B78BEF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41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 or 2-line Headline, 1- or 2-line Subhead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315817"/>
            <a:ext cx="4003675" cy="3672941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1C39C0A-E052-42A7-BC33-EAF01C568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F257E-9CB4-42EA-B78D-39EE1D9B68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0D157B6-0019-A949-BC1C-65CCD60ECE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1538" y="2315817"/>
            <a:ext cx="4005257" cy="3672940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26E779-6557-B64B-BC87-9BE1C9DA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7171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4883098-CBC9-8A4D-BAE4-DE7825ED2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95368"/>
            <a:ext cx="8229600" cy="717180"/>
          </a:xfrm>
        </p:spPr>
        <p:txBody>
          <a:bodyPr>
            <a:noAutofit/>
          </a:bodyPr>
          <a:lstStyle>
            <a:lvl1pPr>
              <a:defRPr sz="2133" b="0" i="0" cap="none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 or 2-line Headline, 1- or 2-line Subhead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25" y="2305878"/>
            <a:ext cx="4003675" cy="3682880"/>
          </a:xfrm>
        </p:spPr>
        <p:txBody>
          <a:bodyPr/>
          <a:lstStyle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1C39C0A-E052-42A7-BC33-EAF01C568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F257E-9CB4-42EA-B78D-39EE1D9B68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CD6B0D-9A42-7F44-8F06-BF9E30572A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" y="2305877"/>
            <a:ext cx="4005072" cy="3682879"/>
          </a:xfrm>
          <a:solidFill>
            <a:srgbClr val="CCCCCC"/>
          </a:solidFill>
        </p:spPr>
        <p:txBody>
          <a:bodyPr anchor="ctr"/>
          <a:lstStyle>
            <a:lvl1pPr algn="ctr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29BBB5-FFD7-424F-A987-E85C221A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7171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C0BE5F6-FE37-C348-9E4F-3B34A58B92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95368"/>
            <a:ext cx="8229600" cy="717180"/>
          </a:xfrm>
        </p:spPr>
        <p:txBody>
          <a:bodyPr>
            <a:noAutofit/>
          </a:bodyPr>
          <a:lstStyle>
            <a:lvl1pPr>
              <a:defRPr sz="2133" b="0" i="0" cap="none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66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 or 2-line Headline, 1- or 2-line Subhead, 3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F1C1A84E-89B4-424F-B0B6-F1A1E97E3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06877" y="6241965"/>
            <a:ext cx="734483" cy="2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BD82-183E-4F06-A2E0-326BF89195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DB1747-FC43-43A9-9309-44FED6084D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6267258"/>
            <a:ext cx="1569513" cy="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5F3AF8-F924-E14E-A028-5124D00F3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3917964"/>
            <a:ext cx="2597151" cy="2155869"/>
          </a:xfrm>
        </p:spPr>
        <p:txBody>
          <a:bodyPr/>
          <a:lstStyle>
            <a:lvl1pPr>
              <a:defRPr sz="1100"/>
            </a:lvl1pPr>
            <a:lvl2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05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B875D0E-8D86-ED4A-884D-F477BD80D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6473" y="3917964"/>
            <a:ext cx="2598739" cy="2155869"/>
          </a:xfrm>
        </p:spPr>
        <p:txBody>
          <a:bodyPr/>
          <a:lstStyle>
            <a:lvl1pPr>
              <a:defRPr sz="1100"/>
            </a:lvl1pPr>
            <a:lvl2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05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8EE4133-595D-2247-B082-5C6A99927A6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917964"/>
            <a:ext cx="2596896" cy="2155869"/>
          </a:xfrm>
        </p:spPr>
        <p:txBody>
          <a:bodyPr/>
          <a:lstStyle>
            <a:lvl1pPr>
              <a:defRPr sz="1100"/>
            </a:lvl1pPr>
            <a:lvl2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05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3EDB63BC-7E23-0B4C-9A89-A9D277E3E8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" y="2115668"/>
            <a:ext cx="2596896" cy="1706033"/>
          </a:xfrm>
          <a:solidFill>
            <a:srgbClr val="CCCCCC"/>
          </a:solidFill>
        </p:spPr>
        <p:txBody>
          <a:bodyPr anchor="ctr"/>
          <a:lstStyle>
            <a:lvl1pPr algn="ctr"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3FCE3BD-6698-9748-A398-5C0DC92755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76474" y="2115668"/>
            <a:ext cx="2597151" cy="1706033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9C7B183-09D3-804F-ABA0-61033242D5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115668"/>
            <a:ext cx="2596896" cy="1706033"/>
          </a:xfrm>
          <a:solidFill>
            <a:srgbClr val="CCCCCC"/>
          </a:solid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3F883B-A161-A847-B3A6-79AD967E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7171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771259-9002-2B4D-99CC-D3E13978F2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95368"/>
            <a:ext cx="8229600" cy="717180"/>
          </a:xfrm>
        </p:spPr>
        <p:txBody>
          <a:bodyPr>
            <a:noAutofit/>
          </a:bodyPr>
          <a:lstStyle>
            <a:lvl1pPr>
              <a:defRPr sz="2133" b="0" i="0" cap="none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41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22FF3-E587-455E-8A2B-9F74DBCD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495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D899-9142-4688-9076-8F6D4D1E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6684"/>
            <a:ext cx="8229600" cy="43497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849D-EFB0-4C13-84AB-ECE6F132B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5138" y="6173473"/>
            <a:ext cx="601663" cy="36618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3979A82-1A5E-4C7B-AFC0-111CA6C3130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17" r:id="rId3"/>
    <p:sldLayoutId id="2147483706" r:id="rId4"/>
    <p:sldLayoutId id="2147483705" r:id="rId5"/>
    <p:sldLayoutId id="2147483764" r:id="rId6"/>
    <p:sldLayoutId id="2147483767" r:id="rId7"/>
    <p:sldLayoutId id="2147483768" r:id="rId8"/>
    <p:sldLayoutId id="2147483729" r:id="rId9"/>
    <p:sldLayoutId id="2147483746" r:id="rId10"/>
    <p:sldLayoutId id="2147483769" r:id="rId11"/>
    <p:sldLayoutId id="2147483770" r:id="rId12"/>
    <p:sldLayoutId id="2147483772" r:id="rId13"/>
    <p:sldLayoutId id="2147483773" r:id="rId14"/>
    <p:sldLayoutId id="2147483774" r:id="rId15"/>
  </p:sldLayoutIdLst>
  <p:hf hdr="0" ftr="0" dt="0"/>
  <p:txStyles>
    <p:titleStyle>
      <a:lvl1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0" kern="1200" cap="all">
          <a:solidFill>
            <a:schemeClr val="tx1"/>
          </a:solidFill>
          <a:latin typeface="+mj-lt"/>
          <a:ea typeface="MS PGothic" panose="020B0600070205080204" pitchFamily="34" charset="-128"/>
          <a:cs typeface="Montserrat ExtraBold" pitchFamily="2" charset="77"/>
        </a:defRPr>
      </a:lvl1pPr>
      <a:lvl2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2pPr>
      <a:lvl3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3pPr>
      <a:lvl4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4pPr>
      <a:lvl5pPr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MS PGothic" panose="020B0600070205080204" pitchFamily="34" charset="-128"/>
          <a:cs typeface="ＭＳ Ｐゴシック" charset="0"/>
        </a:defRPr>
      </a:lvl5pPr>
      <a:lvl6pPr marL="457189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6pPr>
      <a:lvl7pPr marL="914377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7pPr>
      <a:lvl8pPr marL="1371566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8pPr>
      <a:lvl9pPr marL="1828754" algn="l" defTabSz="6857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ontserrat ExtraBold" charset="0"/>
          <a:ea typeface="ＭＳ Ｐゴシック" charset="0"/>
          <a:cs typeface="ＭＳ Ｐゴシック" charset="0"/>
        </a:defRPr>
      </a:lvl9pPr>
    </p:titleStyle>
    <p:bodyStyle>
      <a:lvl1pPr marL="0" indent="0" algn="l" defTabSz="685783" rtl="0" eaLnBrk="1" fontAlgn="base" hangingPunct="1">
        <a:lnSpc>
          <a:spcPct val="90000"/>
        </a:lnSpc>
        <a:spcBef>
          <a:spcPts val="751"/>
        </a:spcBef>
        <a:spcAft>
          <a:spcPct val="0"/>
        </a:spcAft>
        <a:defRPr sz="1600" b="1" i="0" kern="1200" cap="none" baseline="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marL="3175" indent="-3175" algn="l" defTabSz="685783" rtl="0" eaLnBrk="1" fontAlgn="base" hangingPunct="1">
        <a:lnSpc>
          <a:spcPct val="90000"/>
        </a:lnSpc>
        <a:spcBef>
          <a:spcPts val="600"/>
        </a:spcBef>
        <a:spcAft>
          <a:spcPct val="0"/>
        </a:spcAft>
        <a:defRPr sz="1467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2pPr>
      <a:lvl3pPr marL="112711" indent="-111123" algn="l" defTabSz="685783" rtl="0" eaLnBrk="1" fontAlgn="base" hangingPunct="1">
        <a:spcBef>
          <a:spcPts val="400"/>
        </a:spcBef>
        <a:spcAft>
          <a:spcPct val="0"/>
        </a:spcAft>
        <a:buClr>
          <a:srgbClr val="4AC9E3"/>
        </a:buClr>
        <a:buFont typeface="Wingdings" panose="05000000000000000000" pitchFamily="2" charset="2"/>
        <a:buChar char="§"/>
        <a:defRPr sz="1333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3pPr>
      <a:lvl4pPr marL="304792" indent="-190495" algn="l" defTabSz="685783" rtl="0" eaLnBrk="1" fontAlgn="base" hangingPunct="1">
        <a:spcBef>
          <a:spcPts val="200"/>
        </a:spcBef>
        <a:spcAft>
          <a:spcPct val="0"/>
        </a:spcAft>
        <a:buFont typeface="Lucida Grande" pitchFamily="1" charset="0"/>
        <a:buChar char="﹣"/>
        <a:defRPr sz="12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4pPr>
      <a:lvl5pPr marL="457189" indent="-152396" algn="l" defTabSz="684196" rtl="0" eaLnBrk="1" fontAlgn="base" hangingPunct="1">
        <a:spcBef>
          <a:spcPts val="200"/>
        </a:spcBef>
        <a:spcAft>
          <a:spcPct val="0"/>
        </a:spcAft>
        <a:buClr>
          <a:srgbClr val="4AC9E3"/>
        </a:buClr>
        <a:buFont typeface="Lucida Grande" pitchFamily="1" charset="0"/>
        <a:buChar char="･"/>
        <a:defRPr sz="1200" kern="12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pos="1032" userDrawn="1">
          <p15:clr>
            <a:srgbClr val="F26B43"/>
          </p15:clr>
        </p15:guide>
        <p15:guide id="4" pos="1176" userDrawn="1">
          <p15:clr>
            <a:srgbClr val="F26B43"/>
          </p15:clr>
        </p15:guide>
        <p15:guide id="5" pos="1920" userDrawn="1">
          <p15:clr>
            <a:srgbClr val="F26B43"/>
          </p15:clr>
        </p15:guide>
        <p15:guide id="6" pos="2064" userDrawn="1">
          <p15:clr>
            <a:srgbClr val="F26B43"/>
          </p15:clr>
        </p15:guide>
        <p15:guide id="7" pos="2808" userDrawn="1">
          <p15:clr>
            <a:srgbClr val="F26B43"/>
          </p15:clr>
        </p15:guide>
        <p15:guide id="8" pos="2952" userDrawn="1">
          <p15:clr>
            <a:srgbClr val="F26B43"/>
          </p15:clr>
        </p15:guide>
        <p15:guide id="9" pos="3696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4584" userDrawn="1">
          <p15:clr>
            <a:srgbClr val="F26B43"/>
          </p15:clr>
        </p15:guide>
        <p15:guide id="12" pos="47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3.jpeg"/><Relationship Id="rId4" Type="http://schemas.openxmlformats.org/officeDocument/2006/relationships/diagramData" Target="../diagrams/data1.xml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ieeexplore.ieee.org/document/8825296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38ED-1AFE-2842-AB28-44F5B8AF9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Introducing MIPI A-PHY 1.0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3EFEF-F7BA-B544-B7B5-F71337E24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Rick Wietfeldt</a:t>
            </a:r>
          </a:p>
          <a:p>
            <a:r>
              <a:rPr lang="en-US" dirty="0"/>
              <a:t>Chair</a:t>
            </a:r>
          </a:p>
          <a:p>
            <a:r>
              <a:rPr lang="en-US" dirty="0"/>
              <a:t>March 9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Exemplary Daisy-chain topology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8C4D7-94E2-44E6-B158-6B8241173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5A6B25-26AF-4F34-B2E5-E196F61A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4" y="1636314"/>
            <a:ext cx="8238536" cy="3795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6BE162-55FC-412C-A965-F3B522F1C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5" y="3779863"/>
            <a:ext cx="3471290" cy="19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Vision TO Full SerDes Integration</a:t>
            </a:r>
          </a:p>
        </p:txBody>
      </p:sp>
      <p:sp>
        <p:nvSpPr>
          <p:cNvPr id="5" name="Google Shape;638;p57">
            <a:extLst>
              <a:ext uri="{FF2B5EF4-FFF2-40B4-BE49-F238E27FC236}">
                <a16:creationId xmlns:a16="http://schemas.microsoft.com/office/drawing/2014/main" id="{5DDDDB85-1B64-4814-B19F-AAD5581284F5}"/>
              </a:ext>
            </a:extLst>
          </p:cNvPr>
          <p:cNvSpPr txBox="1">
            <a:spLocks/>
          </p:cNvSpPr>
          <p:nvPr/>
        </p:nvSpPr>
        <p:spPr>
          <a:xfrm>
            <a:off x="279400" y="1373771"/>
            <a:ext cx="8632125" cy="5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189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 and display endpoints with integrated long-reach connectivity (integrated SerDes) connect to the ECU without intermediate bridges.</a:t>
            </a:r>
          </a:p>
          <a:p>
            <a:pPr defTabSz="457189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189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Application-level functional safety and security data protection. HDCP for protecting premium content.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006" y="3154210"/>
            <a:ext cx="1116654" cy="85874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 defTabSz="457189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Camera</a:t>
            </a:r>
          </a:p>
          <a:p>
            <a:pPr algn="ctr" defTabSz="457189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Radar</a:t>
            </a:r>
          </a:p>
          <a:p>
            <a:pPr algn="ctr" defTabSz="457189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Lidar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6341" y="3229973"/>
            <a:ext cx="1199834" cy="62020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 defTabSz="457189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VESA </a:t>
            </a:r>
            <a:r>
              <a:rPr lang="en-GB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eDP</a:t>
            </a:r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/DP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11178-E4BF-4E14-9ADF-83AF2E909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41B1D08-8760-48F8-ACCA-ACA295AA5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2" t="11743" r="8395" b="7824"/>
          <a:stretch/>
        </p:blipFill>
        <p:spPr>
          <a:xfrm>
            <a:off x="1395671" y="2642498"/>
            <a:ext cx="6150670" cy="30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7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required Topologies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11178-E4BF-4E14-9ADF-83AF2E909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5B251D02-ECC0-4126-9CA7-B27475657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27"/>
          <a:stretch/>
        </p:blipFill>
        <p:spPr>
          <a:xfrm>
            <a:off x="4653301" y="1889639"/>
            <a:ext cx="3809321" cy="2998211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DFD16007-3699-4A7B-8CB5-3A6A879D9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8" t="2585" r="21600" b="5553"/>
          <a:stretch/>
        </p:blipFill>
        <p:spPr>
          <a:xfrm>
            <a:off x="157171" y="2113905"/>
            <a:ext cx="4227569" cy="2438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CDA3D0-8C81-4066-97DF-7272C9D9E58E}"/>
              </a:ext>
            </a:extLst>
          </p:cNvPr>
          <p:cNvSpPr txBox="1"/>
          <p:nvPr/>
        </p:nvSpPr>
        <p:spPr>
          <a:xfrm flipH="1">
            <a:off x="362924" y="1574957"/>
            <a:ext cx="405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Camera and Sensor Aggregation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699B25-21F1-4E66-A1C7-BBE773DCD583}"/>
              </a:ext>
            </a:extLst>
          </p:cNvPr>
          <p:cNvSpPr txBox="1"/>
          <p:nvPr/>
        </p:nvSpPr>
        <p:spPr>
          <a:xfrm flipH="1">
            <a:off x="4633792" y="1574957"/>
            <a:ext cx="424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Daisy Chaining of Heterogeneous Displays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0738E-60CC-4273-A656-404689B2BCB3}"/>
              </a:ext>
            </a:extLst>
          </p:cNvPr>
          <p:cNvSpPr txBox="1"/>
          <p:nvPr/>
        </p:nvSpPr>
        <p:spPr>
          <a:xfrm flipH="1">
            <a:off x="4963258" y="2890789"/>
            <a:ext cx="13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Protocols </a:t>
            </a: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A-PHY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ADEEAB-669D-477B-B98F-111CD30876A8}"/>
              </a:ext>
            </a:extLst>
          </p:cNvPr>
          <p:cNvSpPr txBox="1"/>
          <p:nvPr/>
        </p:nvSpPr>
        <p:spPr>
          <a:xfrm flipH="1">
            <a:off x="175844" y="1970227"/>
            <a:ext cx="1411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2F39D4-614A-4E25-BEBD-CCDB4F8C96D5}"/>
              </a:ext>
            </a:extLst>
          </p:cNvPr>
          <p:cNvSpPr txBox="1"/>
          <p:nvPr/>
        </p:nvSpPr>
        <p:spPr>
          <a:xfrm flipH="1">
            <a:off x="8284701" y="2226202"/>
            <a:ext cx="643653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</a:p>
          <a:p>
            <a:pPr algn="ctr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DSI-2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96165C-94D3-43E2-9062-73BF606B0B8C}"/>
              </a:ext>
            </a:extLst>
          </p:cNvPr>
          <p:cNvSpPr txBox="1"/>
          <p:nvPr/>
        </p:nvSpPr>
        <p:spPr>
          <a:xfrm flipH="1">
            <a:off x="8300463" y="3227113"/>
            <a:ext cx="622632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CID</a:t>
            </a:r>
          </a:p>
          <a:p>
            <a:pPr algn="ctr"/>
            <a:r>
              <a:rPr lang="en-GB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eDP</a:t>
            </a: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56BBB3-3376-4CCB-BF22-F19B19B53E25}"/>
              </a:ext>
            </a:extLst>
          </p:cNvPr>
          <p:cNvSpPr txBox="1"/>
          <p:nvPr/>
        </p:nvSpPr>
        <p:spPr>
          <a:xfrm flipH="1">
            <a:off x="8284702" y="4116403"/>
            <a:ext cx="62263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CDD</a:t>
            </a:r>
          </a:p>
          <a:p>
            <a:pPr algn="ctr"/>
            <a:r>
              <a:rPr lang="en-GB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eDP</a:t>
            </a: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8D3638-B2A1-4794-92FD-71DD04137AB7}"/>
              </a:ext>
            </a:extLst>
          </p:cNvPr>
          <p:cNvSpPr txBox="1"/>
          <p:nvPr/>
        </p:nvSpPr>
        <p:spPr>
          <a:xfrm>
            <a:off x="6694958" y="4825596"/>
            <a:ext cx="2340971" cy="54304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: Driver Instrument Display</a:t>
            </a:r>
          </a:p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</a:rPr>
              <a:t>CID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: Central Information Display</a:t>
            </a:r>
          </a:p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</a:rPr>
              <a:t>CDD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: Co-Driver Display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DE23F1D-4503-495B-8DB2-8CDD80E08296}"/>
              </a:ext>
            </a:extLst>
          </p:cNvPr>
          <p:cNvCxnSpPr>
            <a:cxnSpLocks/>
          </p:cNvCxnSpPr>
          <p:nvPr/>
        </p:nvCxnSpPr>
        <p:spPr>
          <a:xfrm flipV="1">
            <a:off x="6252838" y="2514919"/>
            <a:ext cx="316640" cy="5644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A6EF1E-10E9-4760-B96D-889E6276D1AB}"/>
              </a:ext>
            </a:extLst>
          </p:cNvPr>
          <p:cNvSpPr txBox="1"/>
          <p:nvPr/>
        </p:nvSpPr>
        <p:spPr>
          <a:xfrm flipH="1">
            <a:off x="2397043" y="2226202"/>
            <a:ext cx="205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Multi-port A-PHY RX SerDes with Sensor Aggregator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442833-E2AD-4A01-8221-262FF77C3454}"/>
              </a:ext>
            </a:extLst>
          </p:cNvPr>
          <p:cNvCxnSpPr>
            <a:cxnSpLocks/>
          </p:cNvCxnSpPr>
          <p:nvPr/>
        </p:nvCxnSpPr>
        <p:spPr>
          <a:xfrm flipH="1">
            <a:off x="2876238" y="2664784"/>
            <a:ext cx="203813" cy="38637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5E0B08-9B40-4A19-AC67-4F3FF0C76D7A}"/>
              </a:ext>
            </a:extLst>
          </p:cNvPr>
          <p:cNvGrpSpPr>
            <a:grpSpLocks noChangeAspect="1"/>
          </p:cNvGrpSpPr>
          <p:nvPr/>
        </p:nvGrpSpPr>
        <p:grpSpPr>
          <a:xfrm>
            <a:off x="2324122" y="4802791"/>
            <a:ext cx="3839140" cy="637790"/>
            <a:chOff x="2026639" y="3750270"/>
            <a:chExt cx="5380246" cy="893812"/>
          </a:xfrm>
        </p:grpSpPr>
        <p:pic>
          <p:nvPicPr>
            <p:cNvPr id="43" name="Picture 42" descr="Diagram&#10;&#10;Description automatically generated">
              <a:extLst>
                <a:ext uri="{FF2B5EF4-FFF2-40B4-BE49-F238E27FC236}">
                  <a16:creationId xmlns:a16="http://schemas.microsoft.com/office/drawing/2014/main" id="{8D35D26C-D7A0-4DB6-8201-627435AD9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6639" y="3750270"/>
              <a:ext cx="5380246" cy="89381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06E153D-1EEF-4C06-9FD5-BBE08FE7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0579" y="3963411"/>
              <a:ext cx="1778000" cy="40123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BA47A1-E8BB-4392-98BD-73A51454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8579" y="3964487"/>
              <a:ext cx="1075117" cy="383970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7FB882-D022-407C-ABDB-666CF206F9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44" y="4746015"/>
            <a:ext cx="1445449" cy="103296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5F5D79-1477-460A-BBC1-C6A1DC27AFE0}"/>
              </a:ext>
            </a:extLst>
          </p:cNvPr>
          <p:cNvCxnSpPr/>
          <p:nvPr/>
        </p:nvCxnSpPr>
        <p:spPr>
          <a:xfrm>
            <a:off x="4470422" y="1693105"/>
            <a:ext cx="0" cy="2933861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58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4062-67CD-1440-AE72-4EACE6A61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technical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33439-8567-BB4F-9952-25A06A8D0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0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0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58" y="4590593"/>
            <a:ext cx="1015109" cy="1237197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Google Shape;506;p46"/>
          <p:cNvSpPr txBox="1"/>
          <p:nvPr/>
        </p:nvSpPr>
        <p:spPr>
          <a:xfrm>
            <a:off x="708393" y="5802597"/>
            <a:ext cx="125089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55">
              <a:buClr>
                <a:srgbClr val="000000"/>
              </a:buClr>
              <a:buSzPts val="1200"/>
              <a:defRPr/>
            </a:pPr>
            <a:r>
              <a:rPr lang="en" sz="1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v0.56</a:t>
            </a:r>
            <a:r>
              <a:rPr lang="en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159337-EE6B-4E08-B157-7C5D7A63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617" y="4576235"/>
            <a:ext cx="1054258" cy="136091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Google Shape;508;p46">
            <a:extLst>
              <a:ext uri="{FF2B5EF4-FFF2-40B4-BE49-F238E27FC236}">
                <a16:creationId xmlns:a16="http://schemas.microsoft.com/office/drawing/2014/main" id="{E4542457-50F3-404A-9A91-9FA73092F916}"/>
              </a:ext>
            </a:extLst>
          </p:cNvPr>
          <p:cNvSpPr txBox="1"/>
          <p:nvPr/>
        </p:nvSpPr>
        <p:spPr>
          <a:xfrm>
            <a:off x="2218121" y="5880876"/>
            <a:ext cx="133960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55">
              <a:buClr>
                <a:srgbClr val="000000"/>
              </a:buClr>
              <a:buSzPts val="1200"/>
              <a:defRPr/>
            </a:pPr>
            <a:r>
              <a:rPr lang="en-US" sz="1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1.1 </a:t>
            </a:r>
            <a:endParaRPr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" name="Graphic 6" descr="Arrow Slight curve">
            <a:extLst>
              <a:ext uri="{FF2B5EF4-FFF2-40B4-BE49-F238E27FC236}">
                <a16:creationId xmlns:a16="http://schemas.microsoft.com/office/drawing/2014/main" id="{9E44A5D1-98D9-410A-896E-82E2C88742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60669" y="5183066"/>
            <a:ext cx="756812" cy="756812"/>
          </a:xfrm>
          <a:prstGeom prst="rect">
            <a:avLst/>
          </a:prstGeom>
        </p:spPr>
      </p:pic>
      <p:sp>
        <p:nvSpPr>
          <p:cNvPr id="28" name="Google Shape;508;p46">
            <a:extLst>
              <a:ext uri="{FF2B5EF4-FFF2-40B4-BE49-F238E27FC236}">
                <a16:creationId xmlns:a16="http://schemas.microsoft.com/office/drawing/2014/main" id="{D20AB091-3AFF-4962-8803-5ED15F256BD9}"/>
              </a:ext>
            </a:extLst>
          </p:cNvPr>
          <p:cNvSpPr txBox="1"/>
          <p:nvPr/>
        </p:nvSpPr>
        <p:spPr>
          <a:xfrm>
            <a:off x="3173990" y="4854166"/>
            <a:ext cx="26712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55">
              <a:buClr>
                <a:srgbClr val="000000"/>
              </a:buClr>
              <a:buSzPts val="1200"/>
              <a:defRPr/>
            </a:pPr>
            <a:r>
              <a:rPr lang="en-US" sz="1200" b="1" kern="0" spc="300" dirty="0">
                <a:latin typeface="Calibri"/>
                <a:ea typeface="Calibri"/>
                <a:cs typeface="Calibri"/>
                <a:sym typeface="Calibri"/>
              </a:rPr>
              <a:t>REQUIREMENTS DOCUMENTS</a:t>
            </a:r>
            <a:endParaRPr lang="en-US" sz="1400" b="1" kern="0" spc="300" dirty="0"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508;p46">
            <a:extLst>
              <a:ext uri="{FF2B5EF4-FFF2-40B4-BE49-F238E27FC236}">
                <a16:creationId xmlns:a16="http://schemas.microsoft.com/office/drawing/2014/main" id="{6C5E72E7-A6CB-41C8-BEC2-B09D054C4D79}"/>
              </a:ext>
            </a:extLst>
          </p:cNvPr>
          <p:cNvSpPr txBox="1"/>
          <p:nvPr/>
        </p:nvSpPr>
        <p:spPr>
          <a:xfrm>
            <a:off x="6951022" y="4854165"/>
            <a:ext cx="18567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55">
              <a:buClr>
                <a:srgbClr val="000000"/>
              </a:buClr>
              <a:buSzPts val="1200"/>
              <a:defRPr/>
            </a:pPr>
            <a:r>
              <a:rPr lang="en-US" sz="1200" b="1" kern="0" spc="300" dirty="0">
                <a:latin typeface="Calibri"/>
                <a:ea typeface="Calibri"/>
                <a:cs typeface="Calibri"/>
                <a:sym typeface="Calibri"/>
              </a:rPr>
              <a:t>A-PHY</a:t>
            </a:r>
            <a:br>
              <a:rPr lang="en-US" sz="1200" b="1" kern="0" spc="3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kern="0" spc="300" dirty="0">
                <a:latin typeface="Calibri"/>
                <a:ea typeface="Calibri"/>
                <a:cs typeface="Calibri"/>
                <a:sym typeface="Calibri"/>
              </a:rPr>
              <a:t>SPECIFICATION</a:t>
            </a:r>
            <a:endParaRPr lang="en-US" sz="1400" b="1" kern="0" spc="300" dirty="0"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9B547A-771F-4E35-A3AC-6859BA0924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62" b="39911"/>
          <a:stretch/>
        </p:blipFill>
        <p:spPr>
          <a:xfrm>
            <a:off x="17254" y="1460387"/>
            <a:ext cx="9109494" cy="2892681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6BA71D0-C93A-4DCE-88CF-A6D13402EA2E}"/>
              </a:ext>
            </a:extLst>
          </p:cNvPr>
          <p:cNvSpPr/>
          <p:nvPr/>
        </p:nvSpPr>
        <p:spPr>
          <a:xfrm>
            <a:off x="7637931" y="951700"/>
            <a:ext cx="134470" cy="133338"/>
          </a:xfrm>
          <a:prstGeom prst="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3DBD5C31-C4F0-4054-8BB6-1E3B957B41BA}"/>
              </a:ext>
            </a:extLst>
          </p:cNvPr>
          <p:cNvSpPr/>
          <p:nvPr/>
        </p:nvSpPr>
        <p:spPr>
          <a:xfrm>
            <a:off x="7637932" y="1213917"/>
            <a:ext cx="134469" cy="133337"/>
          </a:xfrm>
          <a:prstGeom prst="diamond">
            <a:avLst/>
          </a:prstGeom>
          <a:solidFill>
            <a:srgbClr val="5C9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D5259-4BDC-42FE-936F-28843C8549B9}"/>
              </a:ext>
            </a:extLst>
          </p:cNvPr>
          <p:cNvSpPr txBox="1"/>
          <p:nvPr/>
        </p:nvSpPr>
        <p:spPr>
          <a:xfrm>
            <a:off x="7772401" y="933506"/>
            <a:ext cx="109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Group 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0C6ABB-245E-4A19-8517-68DACAB63610}"/>
              </a:ext>
            </a:extLst>
          </p:cNvPr>
          <p:cNvSpPr txBox="1"/>
          <p:nvPr/>
        </p:nvSpPr>
        <p:spPr>
          <a:xfrm>
            <a:off x="7772400" y="1114759"/>
            <a:ext cx="12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Major requirements milestones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261340-9E59-4664-8E5A-EB8DE7C67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85138" y="6125117"/>
            <a:ext cx="601663" cy="366183"/>
          </a:xfrm>
        </p:spPr>
        <p:txBody>
          <a:bodyPr/>
          <a:lstStyle/>
          <a:p>
            <a:fld id="{A3979A82-1A5E-4C7B-AFC0-111CA6C3130A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ACFA70-DC93-4D51-9FCB-ACB85B040B83}"/>
              </a:ext>
            </a:extLst>
          </p:cNvPr>
          <p:cNvSpPr/>
          <p:nvPr/>
        </p:nvSpPr>
        <p:spPr>
          <a:xfrm>
            <a:off x="57150" y="1525467"/>
            <a:ext cx="1186962" cy="281354"/>
          </a:xfrm>
          <a:prstGeom prst="round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36C909D-8853-470B-B6C9-B22A58F0EE59}"/>
              </a:ext>
            </a:extLst>
          </p:cNvPr>
          <p:cNvSpPr txBox="1">
            <a:spLocks/>
          </p:cNvSpPr>
          <p:nvPr/>
        </p:nvSpPr>
        <p:spPr>
          <a:xfrm>
            <a:off x="457200" y="366186"/>
            <a:ext cx="8229600" cy="4953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 kern="1200" cap="all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ontserrat ExtraBold" pitchFamily="2" charset="77"/>
              </a:defRPr>
            </a:lvl1pPr>
            <a:lvl2pPr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MS PGothic" panose="020B0600070205080204" pitchFamily="34" charset="-128"/>
                <a:cs typeface="ＭＳ Ｐゴシック" charset="0"/>
              </a:defRPr>
            </a:lvl5pPr>
            <a:lvl6pPr marL="457189"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ＭＳ Ｐゴシック" charset="0"/>
                <a:cs typeface="ＭＳ Ｐゴシック" charset="0"/>
              </a:defRPr>
            </a:lvl6pPr>
            <a:lvl7pPr marL="914377"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ＭＳ Ｐゴシック" charset="0"/>
                <a:cs typeface="ＭＳ Ｐゴシック" charset="0"/>
              </a:defRPr>
            </a:lvl7pPr>
            <a:lvl8pPr marL="1371566"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ＭＳ Ｐゴシック" charset="0"/>
                <a:cs typeface="ＭＳ Ｐゴシック" charset="0"/>
              </a:defRPr>
            </a:lvl8pPr>
            <a:lvl9pPr marL="1828754" algn="l" defTabSz="68578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ontserrat Extra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dirty="0" err="1"/>
              <a:t>Mipi</a:t>
            </a:r>
            <a:r>
              <a:rPr lang="en-GB" dirty="0"/>
              <a:t> a-</a:t>
            </a:r>
            <a:r>
              <a:rPr lang="en-GB" dirty="0" err="1"/>
              <a:t>phy</a:t>
            </a:r>
            <a:r>
              <a:rPr lang="en-GB" dirty="0"/>
              <a:t> standards development timeline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63885-B628-4E94-8802-424A62D17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542" y="4353068"/>
            <a:ext cx="1574337" cy="2025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9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2FE30-43DD-314D-84B8-C70D57362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250" y="2056917"/>
            <a:ext cx="6996373" cy="219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High Level Requirements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555515"/>
              </p:ext>
            </p:extLst>
          </p:nvPr>
        </p:nvGraphicFramePr>
        <p:xfrm>
          <a:off x="401375" y="2337004"/>
          <a:ext cx="8199297" cy="370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571" y="1065532"/>
            <a:ext cx="7173926" cy="946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1" y="1474357"/>
            <a:ext cx="1268849" cy="160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9397" y="5980070"/>
            <a:ext cx="1378281" cy="23483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r>
              <a:rPr lang="en-GB" sz="9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PER: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Packet Error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5886" y="5980070"/>
            <a:ext cx="2340971" cy="23483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r>
              <a:rPr lang="en-GB" sz="9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MTBF:</a:t>
            </a:r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Mean-Time Between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053" y="6019517"/>
            <a:ext cx="3867271" cy="15594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* Assuming an average of 10 links/car with an average of 10Gbps/link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A610F-88AE-4D55-86CB-A2319F930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244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1B00-D6FD-439A-9B74-BA41F2C1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Immunity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AC4DCA-91DD-49E9-BB51-1EB672978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12" y="1338707"/>
            <a:ext cx="4550019" cy="4349749"/>
          </a:xfrm>
        </p:spPr>
        <p:txBody>
          <a:bodyPr spcFirstLastPara="1" vert="horz" wrap="square" lIns="91440" tIns="45720" rIns="91440" bIns="45720" rtlCol="0" anchor="t" anchorCtr="0">
            <a:normAutofit fontScale="77500" lnSpcReduction="20000"/>
          </a:bodyPr>
          <a:lstStyle/>
          <a:p>
            <a:pPr lvl="2">
              <a:lnSpc>
                <a:spcPct val="170000"/>
              </a:lnSpc>
            </a:pPr>
            <a:r>
              <a:rPr lang="en-US" sz="1600" dirty="0"/>
              <a:t>There is a major variance in the OEM EMC requirements, from those targeting minimal noise immunity, to OEMs that apply stringent requirements to protect their system.</a:t>
            </a:r>
          </a:p>
          <a:p>
            <a:pPr lvl="2">
              <a:lnSpc>
                <a:spcPct val="170000"/>
              </a:lnSpc>
            </a:pPr>
            <a:r>
              <a:rPr lang="en-US" sz="1600" dirty="0"/>
              <a:t>A-PHY’s two profiles provide two noise immunity levels, to accommodate this variance. </a:t>
            </a:r>
          </a:p>
          <a:p>
            <a:pPr lvl="4">
              <a:lnSpc>
                <a:spcPct val="170000"/>
              </a:lnSpc>
            </a:pPr>
            <a:r>
              <a:rPr lang="en-US" sz="1400" dirty="0"/>
              <a:t>Profile P1 has lower noise immunity, similar to other SERDES solutions and is applicable for G1 and G2 (optional G3)</a:t>
            </a:r>
          </a:p>
          <a:p>
            <a:pPr lvl="4">
              <a:lnSpc>
                <a:spcPct val="170000"/>
              </a:lnSpc>
            </a:pPr>
            <a:r>
              <a:rPr lang="en-US" sz="1400" dirty="0"/>
              <a:t>Profile P2 has very high noise immunity based on MIPI Alliance analysis of expected noise level for the car life-time period. </a:t>
            </a:r>
          </a:p>
          <a:p>
            <a:pPr lvl="2">
              <a:lnSpc>
                <a:spcPct val="170000"/>
              </a:lnSpc>
            </a:pPr>
            <a:r>
              <a:rPr lang="en-US" sz="1600" dirty="0"/>
              <a:t>MIPI conducted multiple tests in independent labs evaluating noise levels and shielding effect degradation after mechanical stress and aging </a:t>
            </a:r>
          </a:p>
          <a:p>
            <a:pPr lvl="4">
              <a:lnSpc>
                <a:spcPct val="170000"/>
              </a:lnSpc>
            </a:pPr>
            <a:r>
              <a:rPr lang="en-US" sz="1400" dirty="0"/>
              <a:t>Results helped evaluate the multiple SerDes architecture/technology proposals </a:t>
            </a:r>
          </a:p>
          <a:p>
            <a:pPr lvl="4">
              <a:lnSpc>
                <a:spcPct val="170000"/>
              </a:lnSpc>
            </a:pPr>
            <a:r>
              <a:rPr lang="en-US" sz="1400" dirty="0"/>
              <a:t>Research continues as part of MIPI A-PHY SG activities.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CF025-7B69-4E3F-824E-814AAF7ED5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BFBA669-7009-4A95-9A2B-75E7E1C3A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113778"/>
              </p:ext>
            </p:extLst>
          </p:nvPr>
        </p:nvGraphicFramePr>
        <p:xfrm>
          <a:off x="5047619" y="2979937"/>
          <a:ext cx="3829048" cy="206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466">
                  <a:extLst>
                    <a:ext uri="{9D8B030D-6E8A-4147-A177-3AD203B41FA5}">
                      <a16:colId xmlns:a16="http://schemas.microsoft.com/office/drawing/2014/main" val="3954641092"/>
                    </a:ext>
                  </a:extLst>
                </a:gridCol>
                <a:gridCol w="679664">
                  <a:extLst>
                    <a:ext uri="{9D8B030D-6E8A-4147-A177-3AD203B41FA5}">
                      <a16:colId xmlns:a16="http://schemas.microsoft.com/office/drawing/2014/main" val="3828598318"/>
                    </a:ext>
                  </a:extLst>
                </a:gridCol>
                <a:gridCol w="679664">
                  <a:extLst>
                    <a:ext uri="{9D8B030D-6E8A-4147-A177-3AD203B41FA5}">
                      <a16:colId xmlns:a16="http://schemas.microsoft.com/office/drawing/2014/main" val="4201253489"/>
                    </a:ext>
                  </a:extLst>
                </a:gridCol>
                <a:gridCol w="1594254">
                  <a:extLst>
                    <a:ext uri="{9D8B030D-6E8A-4147-A177-3AD203B41FA5}">
                      <a16:colId xmlns:a16="http://schemas.microsoft.com/office/drawing/2014/main" val="239895332"/>
                    </a:ext>
                  </a:extLst>
                </a:gridCol>
              </a:tblGrid>
              <a:tr h="75093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Immunity Requirement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P1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</a:rPr>
                        <a:t>mVpeak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P2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</a:rPr>
                        <a:t>mVpeak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marL="66527" marR="66527" marT="34290" marB="34290" anchor="ctr"/>
                </a:tc>
                <a:extLst>
                  <a:ext uri="{0D108BD9-81ED-4DB2-BD59-A6C34878D82A}">
                    <a16:rowId xmlns:a16="http://schemas.microsoft.com/office/drawing/2014/main" val="3758991898"/>
                  </a:ext>
                </a:extLst>
              </a:tr>
              <a:tr h="186521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Ingress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 on ALSE method ISO 11452-2, CW/AM/PM modulation scheme</a:t>
                      </a:r>
                    </a:p>
                  </a:txBody>
                  <a:tcPr marL="66527" marR="66527" marT="34290" marB="34290" anchor="ctr"/>
                </a:tc>
                <a:extLst>
                  <a:ext uri="{0D108BD9-81ED-4DB2-BD59-A6C34878D82A}">
                    <a16:rowId xmlns:a16="http://schemas.microsoft.com/office/drawing/2014/main" val="164152644"/>
                  </a:ext>
                </a:extLst>
              </a:tr>
              <a:tr h="352696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Bulk Current</a:t>
                      </a:r>
                      <a:r>
                        <a:rPr lang="en-US" sz="9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Injection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 on ISO 11452-4, CW/AM modulation scheme</a:t>
                      </a:r>
                    </a:p>
                  </a:txBody>
                  <a:tcPr marL="66527" marR="66527" marT="34290" marB="34290" anchor="ctr"/>
                </a:tc>
                <a:extLst>
                  <a:ext uri="{0D108BD9-81ED-4DB2-BD59-A6C34878D82A}">
                    <a16:rowId xmlns:a16="http://schemas.microsoft.com/office/drawing/2014/main" val="3074404474"/>
                  </a:ext>
                </a:extLst>
              </a:tr>
              <a:tr h="39125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 Transient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66527" marR="66527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Based on ISO7637-2/3, with modifications for higher frequency pulses </a:t>
                      </a:r>
                    </a:p>
                  </a:txBody>
                  <a:tcPr marL="66527" marR="66527" marT="34290" marB="34290" anchor="ctr"/>
                </a:tc>
                <a:extLst>
                  <a:ext uri="{0D108BD9-81ED-4DB2-BD59-A6C34878D82A}">
                    <a16:rowId xmlns:a16="http://schemas.microsoft.com/office/drawing/2014/main" val="164472105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D494596-90FB-4B7E-9C6F-D03110C36E2D}"/>
              </a:ext>
            </a:extLst>
          </p:cNvPr>
          <p:cNvSpPr/>
          <p:nvPr/>
        </p:nvSpPr>
        <p:spPr>
          <a:xfrm>
            <a:off x="5047619" y="5136799"/>
            <a:ext cx="37982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Notes: </a:t>
            </a:r>
          </a:p>
          <a:p>
            <a:pPr marL="171446" lvl="1" indent="-171446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levels are defined at the receiver pads when using the specified typical worst-case cable</a:t>
            </a:r>
          </a:p>
          <a:p>
            <a:pPr marL="171446" lvl="1" indent="-171446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 limits are in line with similar results shown in IEEE research paper: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https://ieeexplore.ieee.org/document/8825296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(Requires IEEE member access)</a:t>
            </a:r>
          </a:p>
          <a:p>
            <a:pPr marL="171446" lvl="1" indent="-171446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40mVpeak corresponds to 89dBuV 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DE73B-E23B-4BD9-92B2-51A6B6819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0" r="45297"/>
          <a:stretch/>
        </p:blipFill>
        <p:spPr>
          <a:xfrm>
            <a:off x="5600873" y="652070"/>
            <a:ext cx="2414810" cy="2234751"/>
          </a:xfrm>
          <a:prstGeom prst="rect">
            <a:avLst/>
          </a:prstGeom>
          <a:ln>
            <a:noFill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0C1B70-6D07-4111-809D-EA350D726F58}"/>
              </a:ext>
            </a:extLst>
          </p:cNvPr>
          <p:cNvSpPr/>
          <p:nvPr/>
        </p:nvSpPr>
        <p:spPr>
          <a:xfrm>
            <a:off x="6118672" y="1273157"/>
            <a:ext cx="756745" cy="614687"/>
          </a:xfrm>
          <a:prstGeom prst="roundRect">
            <a:avLst/>
          </a:prstGeom>
          <a:noFill/>
          <a:ln>
            <a:solidFill>
              <a:srgbClr val="068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EC0CDC-433E-43A7-81A8-CE8ED8C2C331}"/>
              </a:ext>
            </a:extLst>
          </p:cNvPr>
          <p:cNvSpPr/>
          <p:nvPr/>
        </p:nvSpPr>
        <p:spPr>
          <a:xfrm>
            <a:off x="6109793" y="1921944"/>
            <a:ext cx="756745" cy="930778"/>
          </a:xfrm>
          <a:prstGeom prst="roundRect">
            <a:avLst/>
          </a:prstGeom>
          <a:noFill/>
          <a:ln>
            <a:solidFill>
              <a:srgbClr val="765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EDE7C-772F-42C0-A7EF-1DC22E1C342B}"/>
              </a:ext>
            </a:extLst>
          </p:cNvPr>
          <p:cNvSpPr txBox="1"/>
          <p:nvPr/>
        </p:nvSpPr>
        <p:spPr>
          <a:xfrm>
            <a:off x="5644661" y="369278"/>
            <a:ext cx="2371021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2" indent="0" algn="ctr" defTabSz="685783">
              <a:lnSpc>
                <a:spcPct val="150000"/>
              </a:lnSpc>
              <a:spcBef>
                <a:spcPts val="400"/>
              </a:spcBef>
              <a:buClr>
                <a:srgbClr val="4AC9E3"/>
              </a:buClr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Speed Gears</a:t>
            </a:r>
          </a:p>
        </p:txBody>
      </p:sp>
    </p:spTree>
    <p:extLst>
      <p:ext uri="{BB962C8B-B14F-4D97-AF65-F5344CB8AC3E}">
        <p14:creationId xmlns:p14="http://schemas.microsoft.com/office/powerpoint/2010/main" val="4903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E143A1-B488-4909-9F0A-898E0CEF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RF Ingress Testing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114132-A504-4CA9-B4E3-35AB637C1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6684"/>
            <a:ext cx="3425603" cy="4349749"/>
          </a:xfrm>
        </p:spPr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kumimoji="1" lang="en-US" altLang="ja-JP" sz="1400" b="1" i="1" dirty="0">
                <a:solidFill>
                  <a:srgbClr val="009681"/>
                </a:solidFill>
              </a:rPr>
              <a:t>Cable:</a:t>
            </a:r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Two types of Dynamics Coax cables in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lengths of 2m and 15m</a:t>
            </a:r>
          </a:p>
          <a:p>
            <a:pPr marL="0" lvl="1" indent="0">
              <a:buNone/>
            </a:pPr>
            <a:endParaRPr kumimoji="1" lang="en-US" altLang="ja-JP" sz="1400" b="1" i="1" dirty="0">
              <a:solidFill>
                <a:srgbClr val="009681"/>
              </a:solidFill>
            </a:endParaRPr>
          </a:p>
          <a:p>
            <a:pPr marL="0" lvl="1" indent="0">
              <a:buNone/>
            </a:pPr>
            <a:r>
              <a:rPr kumimoji="1" lang="en-US" altLang="ja-JP" sz="1400" b="1" i="1" dirty="0">
                <a:solidFill>
                  <a:srgbClr val="009681"/>
                </a:solidFill>
              </a:rPr>
              <a:t>Lab Conditions: </a:t>
            </a:r>
            <a:endParaRPr kumimoji="1" lang="en-US" altLang="ja-JP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kumimoji="1" lang="ja-JP" alt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236B9-9736-4E8E-BE0D-E7AB1530878A}"/>
              </a:ext>
            </a:extLst>
          </p:cNvPr>
          <p:cNvSpPr txBox="1"/>
          <p:nvPr/>
        </p:nvSpPr>
        <p:spPr>
          <a:xfrm>
            <a:off x="4343598" y="1299215"/>
            <a:ext cx="4658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buClr>
                <a:srgbClr val="000000"/>
              </a:buClr>
              <a:defRPr/>
            </a:pPr>
            <a:r>
              <a:rPr lang="en-US" sz="1600" b="1" i="1" kern="0" dirty="0">
                <a:latin typeface="Arial"/>
                <a:cs typeface="Arial"/>
                <a:sym typeface="Arial"/>
              </a:rPr>
              <a:t>Bending Fatigue</a:t>
            </a:r>
            <a:r>
              <a:rPr lang="ja-JP" altLang="en-US" sz="1600" b="1" i="1" kern="0" dirty="0">
                <a:latin typeface="Arial"/>
                <a:cs typeface="Arial"/>
                <a:sym typeface="Arial"/>
              </a:rPr>
              <a:t> </a:t>
            </a:r>
            <a:r>
              <a:rPr lang="en-US" altLang="ja-JP" sz="1600" b="1" i="1" kern="0" dirty="0">
                <a:latin typeface="Arial"/>
                <a:cs typeface="Arial"/>
                <a:sym typeface="Arial"/>
              </a:rPr>
              <a:t>&amp;</a:t>
            </a:r>
            <a:r>
              <a:rPr lang="en-US" sz="1600" b="1" i="1" kern="0" dirty="0">
                <a:latin typeface="Arial"/>
                <a:cs typeface="Arial"/>
                <a:sym typeface="Arial"/>
              </a:rPr>
              <a:t> Temperature Cycling Test</a:t>
            </a:r>
          </a:p>
        </p:txBody>
      </p:sp>
      <p:cxnSp>
        <p:nvCxnSpPr>
          <p:cNvPr id="13" name="Google Shape;379;g60d4627e82_0_13">
            <a:extLst>
              <a:ext uri="{FF2B5EF4-FFF2-40B4-BE49-F238E27FC236}">
                <a16:creationId xmlns:a16="http://schemas.microsoft.com/office/drawing/2014/main" id="{218C7768-78FB-41AA-825A-05577C6FBA4E}"/>
              </a:ext>
            </a:extLst>
          </p:cNvPr>
          <p:cNvCxnSpPr>
            <a:cxnSpLocks/>
          </p:cNvCxnSpPr>
          <p:nvPr/>
        </p:nvCxnSpPr>
        <p:spPr>
          <a:xfrm flipV="1">
            <a:off x="4343598" y="1620350"/>
            <a:ext cx="2417131" cy="461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D6B4B8-8D61-48C3-A124-3D65C48F44CC}"/>
              </a:ext>
            </a:extLst>
          </p:cNvPr>
          <p:cNvSpPr txBox="1"/>
          <p:nvPr/>
        </p:nvSpPr>
        <p:spPr>
          <a:xfrm>
            <a:off x="212651" y="1308886"/>
            <a:ext cx="269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buClr>
                <a:srgbClr val="000000"/>
              </a:buClr>
              <a:defRPr/>
            </a:pPr>
            <a:r>
              <a:rPr lang="en-US" sz="1600" b="1" i="1" kern="0" dirty="0">
                <a:latin typeface="Arial"/>
                <a:cs typeface="Arial"/>
                <a:sym typeface="Arial"/>
              </a:rPr>
              <a:t>Test Conditions</a:t>
            </a:r>
          </a:p>
        </p:txBody>
      </p:sp>
      <p:cxnSp>
        <p:nvCxnSpPr>
          <p:cNvPr id="15" name="Google Shape;379;g60d4627e82_0_13">
            <a:extLst>
              <a:ext uri="{FF2B5EF4-FFF2-40B4-BE49-F238E27FC236}">
                <a16:creationId xmlns:a16="http://schemas.microsoft.com/office/drawing/2014/main" id="{D39E0B69-64D0-46DC-9D14-77ADF4E32069}"/>
              </a:ext>
            </a:extLst>
          </p:cNvPr>
          <p:cNvCxnSpPr>
            <a:cxnSpLocks/>
          </p:cNvCxnSpPr>
          <p:nvPr/>
        </p:nvCxnSpPr>
        <p:spPr>
          <a:xfrm flipV="1">
            <a:off x="329556" y="1621544"/>
            <a:ext cx="2417131" cy="461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83D23221-CADA-4D13-907A-C8053B603609}"/>
              </a:ext>
            </a:extLst>
          </p:cNvPr>
          <p:cNvSpPr txBox="1">
            <a:spLocks/>
          </p:cNvSpPr>
          <p:nvPr/>
        </p:nvSpPr>
        <p:spPr>
          <a:xfrm>
            <a:off x="3993799" y="3853397"/>
            <a:ext cx="3828682" cy="344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7953D"/>
              </a:buClr>
              <a:buFont typeface="Arial"/>
              <a:buChar char="•"/>
              <a:defRPr sz="2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7953D"/>
              </a:buClr>
              <a:buFont typeface="Arial"/>
              <a:buChar char="–"/>
              <a:defRPr sz="2200" b="0" i="0" u="non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7953D"/>
              </a:buClr>
              <a:buFont typeface="Arial"/>
              <a:buChar char="•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7953D"/>
              </a:buClr>
              <a:buFont typeface="Arial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7953D"/>
              </a:buClr>
              <a:buFont typeface="Arial"/>
              <a:buChar char="»"/>
              <a:defRPr sz="11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342884">
              <a:spcBef>
                <a:spcPts val="0"/>
              </a:spcBef>
              <a:buNone/>
              <a:defRPr/>
            </a:pPr>
            <a:r>
              <a:rPr kumimoji="1" lang="en-US" altLang="ja-JP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/>
              </a:rPr>
              <a:t>Screening Attenuation Test Result</a:t>
            </a:r>
          </a:p>
          <a:p>
            <a:pPr marL="0" indent="0" defTabSz="342884">
              <a:buNone/>
              <a:defRPr/>
            </a:pPr>
            <a:endParaRPr kumimoji="1" lang="ja-JP" altLang="en-US" sz="1800" dirty="0">
              <a:solidFill>
                <a:srgbClr val="000000">
                  <a:lumMod val="85000"/>
                  <a:lumOff val="15000"/>
                </a:srgbClr>
              </a:solidFill>
              <a:latin typeface="Arial"/>
              <a:ea typeface="ＭＳ Ｐゴシック" panose="020B0600070205080204" pitchFamily="34" charset="-128"/>
              <a:sym typeface="Arial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6742234B-D032-4844-946A-AA1449CD4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95770"/>
              </p:ext>
            </p:extLst>
          </p:nvPr>
        </p:nvGraphicFramePr>
        <p:xfrm>
          <a:off x="4192770" y="2131311"/>
          <a:ext cx="3358497" cy="152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929"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29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Mechanical condition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Bending</a:t>
                      </a:r>
                      <a:r>
                        <a:rPr kumimoji="1" lang="en-US" altLang="ja-JP" sz="800" baseline="0" dirty="0">
                          <a:latin typeface="+mn-lt"/>
                        </a:rPr>
                        <a:t> angle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180°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929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Bending</a:t>
                      </a:r>
                      <a:r>
                        <a:rPr kumimoji="1" lang="en-US" altLang="ja-JP" sz="800" baseline="0" dirty="0">
                          <a:latin typeface="+mn-lt"/>
                        </a:rPr>
                        <a:t> diameter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60 mm</a:t>
                      </a:r>
                      <a:endParaRPr kumimoji="1" lang="ja-JP" altLang="en-US" sz="800" b="0" strike="noStrike" dirty="0">
                        <a:solidFill>
                          <a:schemeClr val="tx1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29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Bending</a:t>
                      </a:r>
                      <a:r>
                        <a:rPr kumimoji="1" lang="en-US" altLang="ja-JP" sz="800" baseline="0" dirty="0">
                          <a:latin typeface="+mn-lt"/>
                        </a:rPr>
                        <a:t> Speed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10 times/min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929">
                <a:tc vMerge="1">
                  <a:txBody>
                    <a:bodyPr/>
                    <a:lstStyle/>
                    <a:p>
                      <a:pPr marL="0" marR="0" indent="0" algn="ctr" defTabSz="1089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marL="0" marR="0" indent="0" algn="ctr" defTabSz="1089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>
                          <a:latin typeface="+mn-lt"/>
                        </a:rPr>
                        <a:t>Weight load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3 N (~0.3kgf)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929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Temperature condition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Temp. cycle 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See below fig.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929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Temp. range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-25~</a:t>
                      </a:r>
                      <a:r>
                        <a:rPr kumimoji="1" lang="en-US" altLang="ja-JP" sz="800" baseline="0" dirty="0">
                          <a:latin typeface="+mn-lt"/>
                        </a:rPr>
                        <a:t>25~105</a:t>
                      </a:r>
                      <a:r>
                        <a:rPr kumimoji="1" lang="ja-JP" altLang="en-US" sz="800" baseline="0" dirty="0">
                          <a:latin typeface="+mn-lt"/>
                        </a:rPr>
                        <a:t>℃ 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92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Total number</a:t>
                      </a:r>
                      <a:r>
                        <a:rPr kumimoji="1" lang="en-US" altLang="ja-JP" sz="800" baseline="0" dirty="0">
                          <a:latin typeface="+mn-lt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of bending 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36000 times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92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Total time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Meiryo UI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9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lt"/>
                        </a:rPr>
                        <a:t>Roughly 72 </a:t>
                      </a:r>
                      <a:r>
                        <a:rPr kumimoji="1" lang="en-US" altLang="ja-JP" sz="800" baseline="0" dirty="0">
                          <a:latin typeface="+mn-lt"/>
                        </a:rPr>
                        <a:t>hours</a:t>
                      </a:r>
                      <a:endParaRPr kumimoji="1" lang="ja-JP" altLang="en-US" sz="800" dirty="0"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41792BDA-ECAF-4512-8D4F-4A0708C2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646" y="2242672"/>
            <a:ext cx="1074894" cy="173380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42D8642-AB17-4612-ACCD-7A53BB3CC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18" y="4195402"/>
            <a:ext cx="2606675" cy="147708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7FB91CF-1966-47B3-9980-2F3BA4E95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027" y="4195402"/>
            <a:ext cx="2618541" cy="14770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8E7905-C589-4C38-B307-B0BE9BBEA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95" y="2757178"/>
            <a:ext cx="3533527" cy="2849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2A124-4066-442D-AF3C-5BA982497752}"/>
              </a:ext>
            </a:extLst>
          </p:cNvPr>
          <p:cNvSpPr txBox="1"/>
          <p:nvPr/>
        </p:nvSpPr>
        <p:spPr>
          <a:xfrm>
            <a:off x="4192770" y="4319460"/>
            <a:ext cx="7975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/>
              <a:t>Dynamic Coax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1E158-8FC0-4727-8721-DCCFD3884836}"/>
              </a:ext>
            </a:extLst>
          </p:cNvPr>
          <p:cNvSpPr txBox="1"/>
          <p:nvPr/>
        </p:nvSpPr>
        <p:spPr>
          <a:xfrm>
            <a:off x="6741081" y="4319460"/>
            <a:ext cx="7975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/>
              <a:t>Dynamic Coax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AEFEFA-DCBF-4BAE-910E-33BB508442C9}"/>
              </a:ext>
            </a:extLst>
          </p:cNvPr>
          <p:cNvSpPr/>
          <p:nvPr/>
        </p:nvSpPr>
        <p:spPr>
          <a:xfrm>
            <a:off x="4609003" y="4205277"/>
            <a:ext cx="1245393" cy="7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FCD6-6505-4661-8C5F-D4DD06FFD5D5}"/>
              </a:ext>
            </a:extLst>
          </p:cNvPr>
          <p:cNvSpPr/>
          <p:nvPr/>
        </p:nvSpPr>
        <p:spPr>
          <a:xfrm>
            <a:off x="7348114" y="4205277"/>
            <a:ext cx="1245393" cy="7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695C1-E4E0-4F59-AD7D-ABC58C618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89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4062-67CD-1440-AE72-4EACE6A61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A-PHY Technical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33439-8567-BB4F-9952-25A06A8D0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82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F8E53-97EA-4C6B-A509-D63D44AA44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3AC19F-157B-D844-AAE4-BB7DF19B292F}"/>
              </a:ext>
            </a:extLst>
          </p:cNvPr>
          <p:cNvSpPr txBox="1">
            <a:spLocks/>
          </p:cNvSpPr>
          <p:nvPr/>
        </p:nvSpPr>
        <p:spPr>
          <a:xfrm>
            <a:off x="216397" y="1566520"/>
            <a:ext cx="8761180" cy="71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–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»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914378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kern="0" dirty="0"/>
              <a:t>Industry-standard asymmetric SerDes physical layer specification targeted for ADAS/ADS surround sensor applications and infotainment/Digital Cockpit display applications </a:t>
            </a:r>
          </a:p>
          <a:p>
            <a:pPr marL="0" indent="0" defTabSz="914378">
              <a:lnSpc>
                <a:spcPct val="120000"/>
              </a:lnSpc>
              <a:spcBef>
                <a:spcPts val="0"/>
              </a:spcBef>
              <a:buNone/>
            </a:pPr>
            <a:endParaRPr lang="en-US" sz="140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2BBBB6-8424-4C41-A102-124138B0B19B}"/>
              </a:ext>
            </a:extLst>
          </p:cNvPr>
          <p:cNvSpPr/>
          <p:nvPr/>
        </p:nvSpPr>
        <p:spPr>
          <a:xfrm>
            <a:off x="6856270" y="2283403"/>
            <a:ext cx="208770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13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A-PHY v1.0 offers:</a:t>
            </a: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Direct coupling to MIPI and VESA protocols, supporting bridge-based &amp; endpoint integration</a:t>
            </a: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400" kern="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 performance of 2-16 Gbps over 10-15m, with roadmap to 24-48+ Gbps</a:t>
            </a: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400" kern="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 noise immunity, ultra-low PER (&lt; 10</a:t>
            </a:r>
            <a:r>
              <a:rPr lang="en-US" sz="1200" kern="0" baseline="300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-19</a:t>
            </a: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400" kern="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400" kern="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46" indent="-171446" defTabSz="914378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Support for automotive coax and SDP channels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BBE5506-354B-4A0E-B951-E6EBBA5D3A2B}"/>
              </a:ext>
            </a:extLst>
          </p:cNvPr>
          <p:cNvSpPr/>
          <p:nvPr/>
        </p:nvSpPr>
        <p:spPr>
          <a:xfrm>
            <a:off x="216397" y="5089778"/>
            <a:ext cx="4004519" cy="396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Lower cost through standardization and economies of scale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CC31EAB-B960-4F20-8DA6-1BF4AA528691}"/>
              </a:ext>
            </a:extLst>
          </p:cNvPr>
          <p:cNvSpPr/>
          <p:nvPr/>
        </p:nvSpPr>
        <p:spPr>
          <a:xfrm>
            <a:off x="4233005" y="5089778"/>
            <a:ext cx="2706790" cy="39618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Lower cost/</a:t>
            </a:r>
            <a:r>
              <a:rPr lang="en-US" sz="12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eBOM</a:t>
            </a:r>
            <a:r>
              <a:rPr 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through integration</a:t>
            </a:r>
          </a:p>
        </p:txBody>
      </p:sp>
      <p:pic>
        <p:nvPicPr>
          <p:cNvPr id="11" name="Google Shape;582;p50">
            <a:extLst>
              <a:ext uri="{FF2B5EF4-FFF2-40B4-BE49-F238E27FC236}">
                <a16:creationId xmlns:a16="http://schemas.microsoft.com/office/drawing/2014/main" id="{F110AE15-5219-41E7-9169-060FB9DE2E5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0" y="2662980"/>
            <a:ext cx="6345806" cy="2005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6369FD3-35B9-490B-A56F-6D3B8C41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mipi A-PHY?</a:t>
            </a:r>
          </a:p>
        </p:txBody>
      </p:sp>
    </p:spTree>
    <p:extLst>
      <p:ext uri="{BB962C8B-B14F-4D97-AF65-F5344CB8AC3E}">
        <p14:creationId xmlns:p14="http://schemas.microsoft.com/office/powerpoint/2010/main" val="228552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8C11-7971-D345-9A2E-4F39D390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with </a:t>
            </a:r>
            <a:r>
              <a:rPr lang="en-US" dirty="0" err="1"/>
              <a:t>ieee</a:t>
            </a:r>
            <a:r>
              <a:rPr lang="en-US" dirty="0"/>
              <a:t> standards policies and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BFBEB-91C3-E943-96B7-06D30515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2931"/>
            <a:ext cx="8229600" cy="4019642"/>
          </a:xfrm>
          <a:ln>
            <a:solidFill>
              <a:schemeClr val="accent1"/>
            </a:solidFill>
          </a:ln>
        </p:spPr>
        <p:txBody>
          <a:bodyPr/>
          <a:lstStyle/>
          <a:p>
            <a:pPr lvl="1"/>
            <a:endParaRPr lang="en-US" altLang="en-US" dirty="0"/>
          </a:p>
          <a:p>
            <a:pPr lvl="1"/>
            <a:r>
              <a:rPr lang="en-US" altLang="en-US" sz="1600" dirty="0"/>
              <a:t>Subclause 5.2.1 of the IEEE-SA Standards Board Bylaws states, "While participating in IEEE standards development activities, all participants...shall act in accordance with all applicable laws (nation-based and international), the IEEE Code of Ethics, and with IEEE Standards policies and procedures.”</a:t>
            </a:r>
          </a:p>
          <a:p>
            <a:pPr lvl="1"/>
            <a:r>
              <a:rPr lang="en-US" altLang="en-US" sz="1600" dirty="0"/>
              <a:t>The contributor acknowledges and accepts that this contribution is subject to </a:t>
            </a:r>
          </a:p>
          <a:p>
            <a:pPr marL="112711" lvl="2" indent="-111123" defTabSz="685783" eaLnBrk="1" hangingPunct="1"/>
            <a:r>
              <a:rPr lang="en-US" altLang="en-US" sz="1400" dirty="0">
                <a:ea typeface="MS PGothic" panose="020B0600070205080204" pitchFamily="34" charset="-128"/>
              </a:rPr>
              <a:t>The IEEE Standards copyright policy as stated in the IEEE-SA Standards Board Bylaws, section 7, http://standards.ieee.org/develop/policies/bylaws/sect6-7.html#7, and the IEEE-SA Standards Board Operations Manual, section 6.1, http://standards.ieee.org/develop/policies/</a:t>
            </a:r>
            <a:r>
              <a:rPr lang="en-US" altLang="en-US" sz="1400" dirty="0" err="1">
                <a:ea typeface="MS PGothic" panose="020B0600070205080204" pitchFamily="34" charset="-128"/>
              </a:rPr>
              <a:t>opman</a:t>
            </a:r>
            <a:r>
              <a:rPr lang="en-US" altLang="en-US" sz="1400" dirty="0">
                <a:ea typeface="MS PGothic" panose="020B0600070205080204" pitchFamily="34" charset="-128"/>
              </a:rPr>
              <a:t>/sect6.html</a:t>
            </a:r>
          </a:p>
          <a:p>
            <a:pPr marL="112711" lvl="2" indent="-111123" defTabSz="685783" eaLnBrk="1" hangingPunct="1"/>
            <a:endParaRPr lang="en-US" altLang="en-US" sz="1400" dirty="0">
              <a:ea typeface="MS PGothic" panose="020B0600070205080204" pitchFamily="34" charset="-128"/>
            </a:endParaRPr>
          </a:p>
          <a:p>
            <a:pPr marL="112711" lvl="2" indent="-111123" defTabSz="685783" eaLnBrk="1" hangingPunct="1"/>
            <a:r>
              <a:rPr lang="en-US" altLang="en-US" sz="1400" dirty="0">
                <a:ea typeface="MS PGothic" panose="020B0600070205080204" pitchFamily="34" charset="-128"/>
              </a:rPr>
              <a:t>The IEEE Standards patent policy as stated in the IEEE-SA Standards Board Bylaws, section 6, http://standards.ieee.org/guides/bylaws/sect6-7.html#6, and the IEEE-SA Standards Board Operations Manual, section 6.3, http://standards.ieee.org/develop/policies/</a:t>
            </a:r>
            <a:r>
              <a:rPr lang="en-US" altLang="en-US" sz="1400" dirty="0" err="1">
                <a:ea typeface="MS PGothic" panose="020B0600070205080204" pitchFamily="34" charset="-128"/>
              </a:rPr>
              <a:t>opman</a:t>
            </a:r>
            <a:r>
              <a:rPr lang="en-US" altLang="en-US" sz="1400" dirty="0">
                <a:ea typeface="MS PGothic" panose="020B0600070205080204" pitchFamily="34" charset="-128"/>
              </a:rPr>
              <a:t>/sect6.html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9F486-38F9-BD45-BE91-E4781A430D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50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1EF9CBC-7240-4EAD-B854-BAFB2836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24"/>
            <a:ext cx="9144000" cy="427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A-PHY &amp; its Position in Automotive Connectivity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98430-48CC-48C6-A29A-9DA7DD76B372}"/>
              </a:ext>
            </a:extLst>
          </p:cNvPr>
          <p:cNvSpPr txBox="1"/>
          <p:nvPr/>
        </p:nvSpPr>
        <p:spPr>
          <a:xfrm>
            <a:off x="300682" y="1546047"/>
            <a:ext cx="4205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family of specifications, enabled by A-PHY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255CC-26CC-4514-BA4A-84425F2C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3D6EDC-2597-4032-A8AC-F9299B9068F2}"/>
              </a:ext>
            </a:extLst>
          </p:cNvPr>
          <p:cNvSpPr/>
          <p:nvPr/>
        </p:nvSpPr>
        <p:spPr>
          <a:xfrm>
            <a:off x="78377" y="5152748"/>
            <a:ext cx="8856617" cy="760534"/>
          </a:xfrm>
          <a:prstGeom prst="round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93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750-5985-4FF3-B0FB-483F158F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A-PHY Interconnect Channel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3158-3643-4283-AB72-AEC049D6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3787"/>
            <a:ext cx="8229600" cy="4739522"/>
          </a:xfrm>
        </p:spPr>
        <p:txBody>
          <a:bodyPr>
            <a:normAutofit/>
          </a:bodyPr>
          <a:lstStyle/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53D"/>
              </a:buClr>
              <a:buSzPts val="1800"/>
            </a:pPr>
            <a:r>
              <a:rPr lang="en-US" sz="1500" b="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A-PHY is a single lane, point-to-point, serial communication technology</a:t>
            </a:r>
          </a:p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53D"/>
              </a:buClr>
              <a:buSzPts val="1800"/>
            </a:pPr>
            <a:r>
              <a:rPr lang="en-US" sz="1500" b="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Support for multiple cable types - SDP/Coax </a:t>
            </a:r>
          </a:p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53D"/>
              </a:buClr>
              <a:buSzPts val="1800"/>
            </a:pPr>
            <a:r>
              <a:rPr lang="en-US" sz="1500" b="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Power over cable support </a:t>
            </a:r>
          </a:p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53D"/>
              </a:buClr>
              <a:buSzPts val="1800"/>
            </a:pPr>
            <a:r>
              <a:rPr lang="en-US" sz="1500" b="0" kern="0" dirty="0">
                <a:solidFill>
                  <a:srgbClr val="262626"/>
                </a:solidFill>
                <a:latin typeface="Calibri"/>
                <a:cs typeface="Calibri"/>
                <a:sym typeface="Calibri"/>
              </a:rPr>
              <a:t>Up to 15m with 4 inline connectors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81D78-EA2B-4052-8267-99629DD27B8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3" y="3325155"/>
            <a:ext cx="8006081" cy="2363932"/>
          </a:xfrm>
          <a:prstGeom prst="rect">
            <a:avLst/>
          </a:prstGeom>
        </p:spPr>
      </p:pic>
      <p:pic>
        <p:nvPicPr>
          <p:cNvPr id="5" name="Google Shape;602;p52">
            <a:extLst>
              <a:ext uri="{FF2B5EF4-FFF2-40B4-BE49-F238E27FC236}">
                <a16:creationId xmlns:a16="http://schemas.microsoft.com/office/drawing/2014/main" id="{B3FCC07C-3F04-4B15-960E-E0F1C416A0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7977" y="2920933"/>
            <a:ext cx="1307631" cy="84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5D0A4-CFFE-4A88-B153-F93903A8F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3678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01" y="3414240"/>
            <a:ext cx="6450145" cy="17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2"/>
          <p:cNvSpPr txBox="1"/>
          <p:nvPr/>
        </p:nvSpPr>
        <p:spPr>
          <a:xfrm>
            <a:off x="1383091" y="4902876"/>
            <a:ext cx="4401023" cy="58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F7953D"/>
              </a:buClr>
              <a:buSzPts val="1400"/>
            </a:pPr>
            <a:r>
              <a:rPr lang="en" sz="1400" i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100 Ω SDP cable up to 10 m, with up to 4 inline connectors with minimum segment of 30 cm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5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1" y="1448636"/>
            <a:ext cx="8412405" cy="175473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2"/>
          <p:cNvSpPr txBox="1"/>
          <p:nvPr/>
        </p:nvSpPr>
        <p:spPr>
          <a:xfrm>
            <a:off x="1383091" y="2807749"/>
            <a:ext cx="6059702" cy="59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F7953D"/>
              </a:buClr>
              <a:buSzPts val="1400"/>
            </a:pPr>
            <a:r>
              <a:rPr lang="en" sz="1400" i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 Ω Coax cable up to 15 m, with up to 4 inline connectors with minimum segment of 30 cm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1093" y="3966813"/>
            <a:ext cx="1743508" cy="1120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31EDC-A334-47A7-BA18-2D83C0E65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F60637-CD9E-4C02-90DC-FB07C1B6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6"/>
            <a:ext cx="8229600" cy="495300"/>
          </a:xfrm>
        </p:spPr>
        <p:txBody>
          <a:bodyPr/>
          <a:lstStyle/>
          <a:p>
            <a:r>
              <a:rPr lang="en-IL" dirty="0"/>
              <a:t>A-PHY </a:t>
            </a:r>
            <a:r>
              <a:rPr lang="en-US" dirty="0"/>
              <a:t>cable type &amp; topology</a:t>
            </a:r>
            <a:r>
              <a:rPr lang="en-IL" dirty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DCA9-166E-4F1A-87BB-3A7DC672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A-PHY Layers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90D09-8F74-4775-8AD5-29168886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1764"/>
            <a:ext cx="4767943" cy="4774670"/>
          </a:xfrm>
        </p:spPr>
        <p:txBody>
          <a:bodyPr>
            <a:normAutofit/>
          </a:bodyPr>
          <a:lstStyle/>
          <a:p>
            <a:pPr marL="161925" indent="-161925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en-I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Native Protocol</a:t>
            </a:r>
          </a:p>
          <a:p>
            <a:pPr lvl="2">
              <a:buSzPct val="100000"/>
            </a:pPr>
            <a:r>
              <a:rPr lang="en-US" sz="1400" dirty="0"/>
              <a:t>E</a:t>
            </a:r>
            <a:r>
              <a:rPr lang="en-IL" sz="1400" dirty="0"/>
              <a:t>.g.</a:t>
            </a:r>
            <a:r>
              <a:rPr lang="en-US" sz="1400" dirty="0"/>
              <a:t>, MIPI Protocols</a:t>
            </a:r>
            <a:r>
              <a:rPr lang="en-IL" sz="1400" dirty="0"/>
              <a:t>, DP/eDP, Ethernet, I2C, GPIO  </a:t>
            </a:r>
          </a:p>
          <a:p>
            <a:pPr marL="161925" indent="-161925"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I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Protocol Adaptation Layer (PAL)</a:t>
            </a:r>
          </a:p>
          <a:p>
            <a:pPr lvl="2">
              <a:buSzPct val="100000"/>
            </a:pPr>
            <a:r>
              <a:rPr lang="en-US" sz="1400" dirty="0"/>
              <a:t>Mapping to/from Native Protocol to A-Packet </a:t>
            </a:r>
          </a:p>
          <a:p>
            <a:pPr marL="161925" indent="-161925"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I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 Layer </a:t>
            </a:r>
          </a:p>
          <a:p>
            <a:pPr lvl="2">
              <a:lnSpc>
                <a:spcPct val="110000"/>
              </a:lnSpc>
              <a:buSzPct val="100000"/>
            </a:pPr>
            <a:r>
              <a:rPr lang="en-IL" sz="1400" dirty="0"/>
              <a:t>Scheduling, Prioritization, Duplication, Forwarding</a:t>
            </a:r>
            <a:endParaRPr lang="en-IL" sz="1400" dirty="0">
              <a:highlight>
                <a:srgbClr val="FFFF00"/>
              </a:highlight>
            </a:endParaRPr>
          </a:p>
          <a:p>
            <a:pPr marL="161925" indent="-161925">
              <a:spcBef>
                <a:spcPts val="1200"/>
              </a:spcBef>
              <a:spcAft>
                <a:spcPts val="600"/>
              </a:spcAft>
              <a:buSzPct val="120000"/>
            </a:pPr>
            <a:r>
              <a:rPr lang="en-I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 Layer </a:t>
            </a:r>
          </a:p>
          <a:p>
            <a:pPr lvl="2">
              <a:lnSpc>
                <a:spcPct val="110000"/>
              </a:lnSpc>
              <a:buSzPct val="100000"/>
            </a:pPr>
            <a:r>
              <a:rPr lang="en-US" sz="1400" dirty="0"/>
              <a:t>Encodes and decodes symbols extracted from A-Packets according to the modulation scheme used per gear</a:t>
            </a:r>
          </a:p>
          <a:p>
            <a:pPr lvl="2">
              <a:lnSpc>
                <a:spcPct val="110000"/>
              </a:lnSpc>
              <a:buSzPct val="100000"/>
            </a:pPr>
            <a:r>
              <a:rPr lang="en-US" sz="1400" dirty="0"/>
              <a:t>Modulated symbols are transmitted and received over the</a:t>
            </a:r>
            <a:br>
              <a:rPr lang="en-US" sz="1400" dirty="0"/>
            </a:br>
            <a:r>
              <a:rPr lang="en-US" sz="1400" dirty="0"/>
              <a:t>A-PHY interconnect according to the medium-dependent </a:t>
            </a:r>
            <a:br>
              <a:rPr lang="en-US" sz="1400" dirty="0"/>
            </a:br>
            <a:r>
              <a:rPr lang="en-US" sz="1400" dirty="0"/>
              <a:t>electrical specifications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C2E3795-D056-4F07-884B-3005F665ADE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113122" y="1401763"/>
            <a:ext cx="3830590" cy="37283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BC5D6-F19F-4419-AF16-5E218A40B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28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8D628-E6F1-4C13-A063-089EC8EB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 Layer</a:t>
            </a:r>
            <a:r>
              <a:rPr lang="en-IL" dirty="0"/>
              <a:t> – Structure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1A30E-DBF5-4864-8D7C-02EACA96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458669"/>
            <a:ext cx="3883231" cy="4349749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lvl="2">
              <a:spcAft>
                <a:spcPts val="600"/>
              </a:spcAft>
              <a:buSzPct val="120000"/>
            </a:pPr>
            <a:r>
              <a:rPr lang="en-US" sz="1400" b="1" dirty="0"/>
              <a:t>Unified structure to reduce complexity </a:t>
            </a:r>
          </a:p>
          <a:p>
            <a:pPr lvl="2">
              <a:spcAft>
                <a:spcPts val="600"/>
              </a:spcAft>
              <a:buSzPct val="120000"/>
            </a:pPr>
            <a:r>
              <a:rPr lang="en-US" sz="1400" b="1" dirty="0"/>
              <a:t>Shared 8B/10B PCS for G1/G2 and uplink </a:t>
            </a:r>
          </a:p>
          <a:p>
            <a:pPr lvl="2">
              <a:spcAft>
                <a:spcPts val="600"/>
              </a:spcAft>
              <a:buSzPct val="120000"/>
            </a:pPr>
            <a:r>
              <a:rPr lang="en-US" sz="1400" b="1" dirty="0"/>
              <a:t>RTS Sub-Layer </a:t>
            </a:r>
          </a:p>
          <a:p>
            <a:pPr lvl="3">
              <a:buSzPct val="100000"/>
            </a:pPr>
            <a:r>
              <a:rPr lang="en-US" sz="1400" dirty="0"/>
              <a:t>Manage data pacing and buffering </a:t>
            </a:r>
          </a:p>
          <a:p>
            <a:pPr lvl="3">
              <a:buSzPct val="100000"/>
            </a:pPr>
            <a:r>
              <a:rPr lang="en-US" sz="1400" dirty="0"/>
              <a:t>Assign Message Counter (MC) and CRC </a:t>
            </a:r>
          </a:p>
          <a:p>
            <a:pPr lvl="3">
              <a:buSzPct val="100000"/>
            </a:pPr>
            <a:r>
              <a:rPr lang="en-US" sz="1400" dirty="0"/>
              <a:t>P2 - the retransmission process for A-Packets that are erroneous or that are not received</a:t>
            </a:r>
          </a:p>
          <a:p>
            <a:pPr lvl="2">
              <a:spcAft>
                <a:spcPts val="600"/>
              </a:spcAft>
              <a:buSzPct val="120000"/>
            </a:pPr>
            <a:r>
              <a:rPr lang="en-US" sz="1400" b="1" dirty="0"/>
              <a:t>PCS Sub-Layer </a:t>
            </a:r>
          </a:p>
          <a:p>
            <a:pPr lvl="3">
              <a:buSzPct val="100000"/>
            </a:pPr>
            <a:r>
              <a:rPr lang="en-US" sz="1400" dirty="0"/>
              <a:t>Specifies the conversion of Data Link Layer </a:t>
            </a:r>
            <a:br>
              <a:rPr lang="en-US" sz="1400" dirty="0"/>
            </a:br>
            <a:r>
              <a:rPr lang="en-US" sz="1400" dirty="0"/>
              <a:t>A-Packets into PHY symbols</a:t>
            </a:r>
          </a:p>
          <a:p>
            <a:pPr lvl="3">
              <a:buSzPct val="100000"/>
            </a:pPr>
            <a:r>
              <a:rPr lang="en-US" sz="1400" dirty="0"/>
              <a:t>In P2, PCS also handles the JITC* Re-Training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en-US" sz="1400" b="1" dirty="0"/>
              <a:t>PMD Sub-Layer </a:t>
            </a:r>
          </a:p>
          <a:p>
            <a:pPr lvl="3">
              <a:buSzPct val="100000"/>
            </a:pPr>
            <a:r>
              <a:rPr lang="en-US" sz="1400" dirty="0"/>
              <a:t>Defines the electrical specifications and the physical medium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FEE378-9B41-4DBE-A786-1304352714B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167045" y="1979162"/>
            <a:ext cx="4789487" cy="263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E25FE-E7A9-4081-8547-C8F1C8BDE1F0}"/>
              </a:ext>
            </a:extLst>
          </p:cNvPr>
          <p:cNvSpPr txBox="1"/>
          <p:nvPr/>
        </p:nvSpPr>
        <p:spPr>
          <a:xfrm>
            <a:off x="6935190" y="5233987"/>
            <a:ext cx="2056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*JITC – Just In Time Cancelers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EBB93-0210-4AC6-B36B-085E271440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1433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2824E-FC16-4C00-B4D9-118FC859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1753"/>
            <a:ext cx="3675413" cy="4224096"/>
          </a:xfrm>
        </p:spPr>
        <p:txBody>
          <a:bodyPr>
            <a:normAutofit/>
          </a:bodyPr>
          <a:lstStyle/>
          <a:p>
            <a:r>
              <a:rPr lang="en-US" dirty="0"/>
              <a:t>Time Bounded </a:t>
            </a:r>
          </a:p>
          <a:p>
            <a:pPr lvl="1"/>
            <a:r>
              <a:rPr lang="en-US" sz="1200" dirty="0"/>
              <a:t>Retransmission is attempted only within predefined  “Overall Delay” (e.g. ~6µS @G5) </a:t>
            </a:r>
          </a:p>
          <a:p>
            <a:r>
              <a:rPr lang="en-US" dirty="0"/>
              <a:t>Local PHY Level </a:t>
            </a:r>
          </a:p>
          <a:p>
            <a:pPr lvl="1"/>
            <a:r>
              <a:rPr lang="en-US" sz="1200" dirty="0"/>
              <a:t>Transparent to upper layers </a:t>
            </a:r>
          </a:p>
          <a:p>
            <a:pPr lvl="1"/>
            <a:r>
              <a:rPr lang="en-US" sz="1200" dirty="0"/>
              <a:t>Happens within a single A-PHY Hop</a:t>
            </a:r>
          </a:p>
          <a:p>
            <a:r>
              <a:rPr lang="en-US" dirty="0"/>
              <a:t>Dynamically Modulated</a:t>
            </a:r>
          </a:p>
          <a:p>
            <a:pPr lvl="1"/>
            <a:r>
              <a:rPr lang="en-US" sz="1200" dirty="0"/>
              <a:t>Retransmitted packets has better error resistant data payload Sub-Constellation. </a:t>
            </a:r>
          </a:p>
          <a:p>
            <a:r>
              <a:rPr lang="en-US" dirty="0"/>
              <a:t>Highly Reliable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PER (Packet Error Rate) &lt; 10</a:t>
            </a:r>
            <a:r>
              <a:rPr lang="en-US" sz="1200" b="1" baseline="30000" dirty="0">
                <a:solidFill>
                  <a:srgbClr val="00B050"/>
                </a:solidFill>
              </a:rPr>
              <a:t>-19 </a:t>
            </a:r>
          </a:p>
          <a:p>
            <a:r>
              <a:rPr lang="en-US" dirty="0"/>
              <a:t>Highly Resilient </a:t>
            </a:r>
          </a:p>
          <a:p>
            <a:pPr lvl="1"/>
            <a:r>
              <a:rPr lang="en-US" sz="1200" dirty="0"/>
              <a:t>Overcome Thousands symbols-long Error bursts</a:t>
            </a:r>
          </a:p>
          <a:p>
            <a:pPr lvl="1"/>
            <a:r>
              <a:rPr lang="en-US" sz="1200" dirty="0"/>
              <a:t>Multiple 10s of </a:t>
            </a:r>
            <a:r>
              <a:rPr lang="en-US" sz="1200" dirty="0" err="1"/>
              <a:t>mVs</a:t>
            </a:r>
            <a:r>
              <a:rPr lang="en-US" sz="1200" dirty="0"/>
              <a:t>, instantly attacking, NBI Peak.</a:t>
            </a:r>
          </a:p>
          <a:p>
            <a:r>
              <a:rPr lang="en-US" dirty="0"/>
              <a:t>Low Overhead </a:t>
            </a:r>
          </a:p>
          <a:p>
            <a:pPr lvl="1"/>
            <a:r>
              <a:rPr lang="en-US" sz="1200" dirty="0"/>
              <a:t>Overall PHY + Link &lt; 10% </a:t>
            </a:r>
            <a:r>
              <a:rPr lang="en-US" sz="1200" dirty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en-US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90% Net Data rate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888-058D-4C16-B165-A32CDC39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Makes MIPI A-PHY So Robust and Efficient?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7070F7-96C5-4EB1-8A8E-28DFB47776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PHY-level Retransmission (RTS) &amp; Narrow band interference cancellation (NBIC)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BDA441-F0B6-426F-8FE6-9EEFDA3A59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2BE47-6C92-4958-98DB-C90620D0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886" y="2041616"/>
            <a:ext cx="4759452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4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7"/>
          <p:cNvSpPr txBox="1">
            <a:spLocks noGrp="1"/>
          </p:cNvSpPr>
          <p:nvPr>
            <p:ph idx="1"/>
          </p:nvPr>
        </p:nvSpPr>
        <p:spPr>
          <a:xfrm>
            <a:off x="373434" y="1459087"/>
            <a:ext cx="4299850" cy="46445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 requirements vary:</a:t>
            </a:r>
          </a:p>
          <a:p>
            <a:pPr lvl="2">
              <a:buSzPct val="100000"/>
            </a:pPr>
            <a:r>
              <a:rPr lang="en-US" dirty="0"/>
              <a:t>8MP camera sensors might require “8 Gbps” per camera</a:t>
            </a:r>
          </a:p>
          <a:p>
            <a:pPr lvl="2">
              <a:buSzPct val="100000"/>
            </a:pPr>
            <a:r>
              <a:rPr lang="en-US" dirty="0"/>
              <a:t>4K displays might require “16 Gbps” per display (uncompressed)</a:t>
            </a:r>
          </a:p>
          <a:p>
            <a:pPr lvl="2">
              <a:buSzPct val="100000"/>
            </a:pPr>
            <a:r>
              <a:rPr lang="en-US" dirty="0"/>
              <a:t>These interface speeds increase with aggregation and daisy-chain use cases</a:t>
            </a:r>
          </a:p>
          <a:p>
            <a:pPr marL="0" indent="-182876">
              <a:spcBef>
                <a:spcPts val="1200"/>
              </a:spcBef>
              <a:buNone/>
            </a:pP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Noise immunity (EMC RF Ingress) requirements vary:</a:t>
            </a:r>
          </a:p>
          <a:p>
            <a:pPr lvl="2">
              <a:buSzPct val="100000"/>
            </a:pPr>
            <a:r>
              <a:rPr lang="en-US" dirty="0"/>
              <a:t>Different OEMs have different requirements</a:t>
            </a:r>
          </a:p>
          <a:p>
            <a:pPr lvl="2">
              <a:buSzPct val="100000"/>
            </a:pPr>
            <a:r>
              <a:rPr lang="en-US" dirty="0"/>
              <a:t>MIPI-conducted tests in independent labs evaluated noise levels and shielding effect degradation after mechanical stress and aging</a:t>
            </a:r>
          </a:p>
          <a:p>
            <a:pPr marL="0" indent="-182876">
              <a:spcBef>
                <a:spcPts val="1200"/>
              </a:spcBef>
              <a:buNone/>
            </a:pP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A-PHY supports two performance &amp; immunity profiles:</a:t>
            </a: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2">
              <a:buSzPct val="100000"/>
            </a:pPr>
            <a:r>
              <a:rPr lang="en-US" b="1" dirty="0"/>
              <a:t>P1 (NRZ)</a:t>
            </a:r>
            <a:r>
              <a:rPr lang="en-US" dirty="0"/>
              <a:t>: Lower noise immunity, similar to other SerDes solutions, and applicable to the lower speed gears (G1 and G2, optional at G3)</a:t>
            </a:r>
          </a:p>
          <a:p>
            <a:pPr lvl="2">
              <a:buSzPct val="100000"/>
            </a:pPr>
            <a:r>
              <a:rPr lang="en-US" b="1" dirty="0"/>
              <a:t>P2 (PAM-X)</a:t>
            </a:r>
            <a:r>
              <a:rPr lang="en-US" dirty="0"/>
              <a:t>: Very high noise immunity to meet the expected noise levels over 10-15m and the car lifetime period 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DF8FD-F144-477C-89D1-73E634580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0"/>
          <a:stretch/>
        </p:blipFill>
        <p:spPr>
          <a:xfrm>
            <a:off x="4673284" y="1947553"/>
            <a:ext cx="4414409" cy="2234751"/>
          </a:xfrm>
          <a:prstGeom prst="rect">
            <a:avLst/>
          </a:prstGeom>
          <a:ln>
            <a:solidFill>
              <a:srgbClr val="7656A7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50F311-316A-4425-B142-0FE432C6C061}"/>
              </a:ext>
            </a:extLst>
          </p:cNvPr>
          <p:cNvCxnSpPr>
            <a:cxnSpLocks/>
          </p:cNvCxnSpPr>
          <p:nvPr/>
        </p:nvCxnSpPr>
        <p:spPr>
          <a:xfrm flipH="1" flipV="1">
            <a:off x="5587213" y="4214810"/>
            <a:ext cx="3141" cy="218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F90F43-486D-4330-BBE6-05694A588D09}"/>
              </a:ext>
            </a:extLst>
          </p:cNvPr>
          <p:cNvSpPr txBox="1"/>
          <p:nvPr/>
        </p:nvSpPr>
        <p:spPr>
          <a:xfrm>
            <a:off x="4829409" y="4465341"/>
            <a:ext cx="4102158" cy="754053"/>
          </a:xfrm>
          <a:prstGeom prst="rect">
            <a:avLst/>
          </a:prstGeom>
          <a:solidFill>
            <a:srgbClr val="E6ECEA"/>
          </a:solidFill>
          <a:ln>
            <a:solidFill>
              <a:srgbClr val="068C8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Performance- and Immunity-based profiles:</a:t>
            </a:r>
          </a:p>
          <a:p>
            <a:endParaRPr 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46" lvl="2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68C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offers the lowest cost at the lower performance needs</a:t>
            </a:r>
          </a:p>
          <a:p>
            <a:pPr marL="171446" lvl="2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656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offers the highest performance and immunity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5F836D-C1B3-443C-AF3A-D1928027E682}"/>
              </a:ext>
            </a:extLst>
          </p:cNvPr>
          <p:cNvSpPr/>
          <p:nvPr/>
        </p:nvSpPr>
        <p:spPr>
          <a:xfrm>
            <a:off x="5191084" y="2568641"/>
            <a:ext cx="756745" cy="583324"/>
          </a:xfrm>
          <a:prstGeom prst="roundRect">
            <a:avLst/>
          </a:prstGeom>
          <a:noFill/>
          <a:ln>
            <a:solidFill>
              <a:srgbClr val="068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AFE342-EA6C-4BCC-B248-E5175C48211B}"/>
              </a:ext>
            </a:extLst>
          </p:cNvPr>
          <p:cNvSpPr/>
          <p:nvPr/>
        </p:nvSpPr>
        <p:spPr>
          <a:xfrm>
            <a:off x="7113215" y="3226368"/>
            <a:ext cx="999534" cy="267066"/>
          </a:xfrm>
          <a:prstGeom prst="roundRect">
            <a:avLst/>
          </a:prstGeom>
          <a:noFill/>
          <a:ln>
            <a:solidFill>
              <a:srgbClr val="068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929095-40A4-4157-BFB6-C92D1C18014A}"/>
              </a:ext>
            </a:extLst>
          </p:cNvPr>
          <p:cNvSpPr/>
          <p:nvPr/>
        </p:nvSpPr>
        <p:spPr>
          <a:xfrm>
            <a:off x="5182205" y="3217427"/>
            <a:ext cx="756745" cy="872781"/>
          </a:xfrm>
          <a:prstGeom prst="roundRect">
            <a:avLst/>
          </a:prstGeom>
          <a:noFill/>
          <a:ln>
            <a:solidFill>
              <a:srgbClr val="765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B48B2C2-D4C2-46FD-87EA-E6A3B8CE9005}"/>
              </a:ext>
            </a:extLst>
          </p:cNvPr>
          <p:cNvSpPr/>
          <p:nvPr/>
        </p:nvSpPr>
        <p:spPr>
          <a:xfrm>
            <a:off x="7081684" y="2572590"/>
            <a:ext cx="1031065" cy="577338"/>
          </a:xfrm>
          <a:prstGeom prst="roundRect">
            <a:avLst/>
          </a:prstGeom>
          <a:noFill/>
          <a:ln>
            <a:solidFill>
              <a:srgbClr val="7656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EB97F-2402-4FD3-8BB0-7FF1C75BD9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A02AA2-0049-4FF1-82E4-D75678CF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A-PHY Performance and Immunity-Based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37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F49F-0BC2-4E4D-BFA7-8E29609BB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5089"/>
            <a:ext cx="7024255" cy="4349749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indent="-257175">
              <a:spcBef>
                <a:spcPts val="900"/>
              </a:spcBef>
              <a:buSzPct val="97000"/>
            </a:pPr>
            <a:r>
              <a:rPr lang="en-US" b="0" dirty="0"/>
              <a:t>A-PHY packets are end-to-end protected as recommended in ISO-26262:2018: </a:t>
            </a:r>
            <a:endParaRPr lang="en-IL" b="0" dirty="0"/>
          </a:p>
          <a:p>
            <a:pPr marL="714363" lvl="2" indent="-257175">
              <a:spcBef>
                <a:spcPts val="900"/>
              </a:spcBef>
              <a:buSzPct val="97000"/>
            </a:pPr>
            <a:r>
              <a:rPr lang="en-US" sz="1400" dirty="0"/>
              <a:t>CRC-32 for each packet, providing a Hamming-Distance of more than 3 </a:t>
            </a:r>
            <a:endParaRPr lang="en-IL" sz="1400" dirty="0"/>
          </a:p>
          <a:p>
            <a:pPr marL="714363" lvl="2" indent="-257175">
              <a:spcBef>
                <a:spcPts val="900"/>
              </a:spcBef>
              <a:buSzPct val="97000"/>
            </a:pPr>
            <a:r>
              <a:rPr lang="en-US" sz="1400" dirty="0"/>
              <a:t>Message Counter that is 8 bits wide</a:t>
            </a:r>
            <a:endParaRPr lang="en-IL" sz="1400" dirty="0"/>
          </a:p>
          <a:p>
            <a:pPr marL="714363" lvl="2" indent="-257175">
              <a:spcBef>
                <a:spcPts val="900"/>
              </a:spcBef>
              <a:buSzPct val="97000"/>
            </a:pPr>
            <a:r>
              <a:rPr lang="en-IL" sz="1400" dirty="0"/>
              <a:t>T</a:t>
            </a:r>
            <a:r>
              <a:rPr lang="en-US" sz="1400" dirty="0" err="1"/>
              <a:t>ime</a:t>
            </a:r>
            <a:r>
              <a:rPr lang="en-US" sz="1400" dirty="0"/>
              <a:t> out monitoring is fulfilled by Keep-Alive function</a:t>
            </a:r>
            <a:endParaRPr lang="en-IL" sz="1400" dirty="0"/>
          </a:p>
          <a:p>
            <a:pPr indent="-257175">
              <a:spcBef>
                <a:spcPts val="900"/>
              </a:spcBef>
              <a:buSzPct val="97000"/>
            </a:pPr>
            <a:endParaRPr lang="en-US" dirty="0"/>
          </a:p>
          <a:p>
            <a:pPr indent="-257175">
              <a:spcBef>
                <a:spcPts val="900"/>
              </a:spcBef>
              <a:buSzPct val="97000"/>
            </a:pPr>
            <a:r>
              <a:rPr lang="en-US" b="0" dirty="0"/>
              <a:t>The above measures are necessary to argue a high diagnostic coverage for a communication bus, per Table D.6 in ISO 26262-5:2018</a:t>
            </a:r>
            <a:endParaRPr lang="en-IL" b="0" dirty="0"/>
          </a:p>
          <a:p>
            <a:pPr marL="257175" indent="-257175">
              <a:spcBef>
                <a:spcPts val="900"/>
              </a:spcBef>
              <a:buSzPct val="97000"/>
            </a:pPr>
            <a:endParaRPr lang="en-US" dirty="0"/>
          </a:p>
          <a:p>
            <a:pPr indent="-257175">
              <a:spcBef>
                <a:spcPts val="900"/>
              </a:spcBef>
              <a:buSzPct val="97000"/>
            </a:pPr>
            <a:r>
              <a:rPr lang="en-US" b="0" dirty="0"/>
              <a:t>All other functional safety features necessary to fulfill the required system-level safety goal with ASIL are expected to be managed by upper layers</a:t>
            </a:r>
          </a:p>
        </p:txBody>
      </p:sp>
      <p:pic>
        <p:nvPicPr>
          <p:cNvPr id="6" name="Graphic 5" descr="Shield Tick with solid fill">
            <a:extLst>
              <a:ext uri="{FF2B5EF4-FFF2-40B4-BE49-F238E27FC236}">
                <a16:creationId xmlns:a16="http://schemas.microsoft.com/office/drawing/2014/main" id="{015E9484-BB1D-134E-BBA4-8F7D42D3E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98909" y="561040"/>
            <a:ext cx="1502891" cy="15028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B2570-5D76-4F03-8766-5D8E07394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D0BC37-FF4F-46D7-8518-54E617ED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A-PHY functional safety features</a:t>
            </a:r>
          </a:p>
        </p:txBody>
      </p:sp>
    </p:spTree>
    <p:extLst>
      <p:ext uri="{BB962C8B-B14F-4D97-AF65-F5344CB8AC3E}">
        <p14:creationId xmlns:p14="http://schemas.microsoft.com/office/powerpoint/2010/main" val="1907517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4062-67CD-1440-AE72-4EACE6A61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SUmmary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33439-8567-BB4F-9952-25A06A8D0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716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226C-0A47-4D73-89D9-CFC5EFF0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CA95-3BC8-4EE4-B331-66C27F30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2546"/>
            <a:ext cx="8229600" cy="4513888"/>
          </a:xfrm>
        </p:spPr>
        <p:txBody>
          <a:bodyPr/>
          <a:lstStyle/>
          <a:p>
            <a:pPr lvl="2">
              <a:spcAft>
                <a:spcPts val="600"/>
              </a:spcAft>
            </a:pPr>
            <a:r>
              <a:rPr lang="en-US" sz="1600" dirty="0"/>
              <a:t>MIPI A-PHY is an advanced </a:t>
            </a:r>
            <a:r>
              <a:rPr lang="en-US" sz="1600" b="1" dirty="0"/>
              <a:t>long-reach asymmetric SerDes PHY standard</a:t>
            </a:r>
            <a:r>
              <a:rPr lang="en-US" sz="1600" dirty="0"/>
              <a:t>, offering performance- and immunity-based profiles to meet a broad spectrum of requirements</a:t>
            </a:r>
          </a:p>
          <a:p>
            <a:pPr lvl="3">
              <a:spcAft>
                <a:spcPts val="600"/>
              </a:spcAft>
            </a:pPr>
            <a:r>
              <a:rPr lang="en-US" sz="1467" b="1" dirty="0"/>
              <a:t>Asymmetric interfaces </a:t>
            </a:r>
            <a:r>
              <a:rPr lang="en-US" sz="1467" dirty="0"/>
              <a:t>are key to surround sensor applications for ADAS/autonomous driving and advanced Digital Cockpit displays</a:t>
            </a:r>
          </a:p>
          <a:p>
            <a:pPr lvl="3">
              <a:spcAft>
                <a:spcPts val="600"/>
              </a:spcAft>
            </a:pPr>
            <a:r>
              <a:rPr lang="en-US" sz="1467" dirty="0"/>
              <a:t>A-PHY supports PHY-level functional safety and a </a:t>
            </a:r>
            <a:r>
              <a:rPr lang="en-US" sz="1467" b="1" dirty="0"/>
              <a:t>link to application-layer end-to-end data protection </a:t>
            </a:r>
            <a:r>
              <a:rPr lang="en-US" sz="1467" dirty="0"/>
              <a:t>(functional safety and security) from data source to data sink</a:t>
            </a:r>
          </a:p>
          <a:p>
            <a:pPr lvl="2">
              <a:spcAft>
                <a:spcPts val="600"/>
              </a:spcAft>
            </a:pPr>
            <a:r>
              <a:rPr lang="en-US" sz="1600" dirty="0"/>
              <a:t>Standardization expansion into an IEEE specification further drives visibility, economies of scale, interoperability, and ultimately reduces cost and </a:t>
            </a:r>
            <a:r>
              <a:rPr lang="en-US" sz="1600" dirty="0" err="1"/>
              <a:t>eBOM</a:t>
            </a:r>
            <a:r>
              <a:rPr lang="en-US" sz="1600" dirty="0"/>
              <a:t>.</a:t>
            </a:r>
          </a:p>
          <a:p>
            <a:pPr marL="47625"/>
            <a:endParaRPr lang="en-US" dirty="0"/>
          </a:p>
          <a:p>
            <a:pPr marL="47625"/>
            <a:r>
              <a:rPr lang="en-US" dirty="0"/>
              <a:t>Motion: </a:t>
            </a:r>
            <a:r>
              <a:rPr lang="en-US" b="0" dirty="0"/>
              <a:t>To accept IEEE P2977/D1 Standards for Adoption of MIPI Alliance Specification for A-PHY Interface (A-PHY) Version 1.0 as the official Working Group Draft to authorize it to move to SA ballot.</a:t>
            </a:r>
          </a:p>
          <a:p>
            <a:pPr marL="47625"/>
            <a:r>
              <a:rPr lang="en-US" sz="1400" dirty="0"/>
              <a:t>Yes: </a:t>
            </a:r>
          </a:p>
          <a:p>
            <a:pPr marL="47625"/>
            <a:r>
              <a:rPr lang="en-US" sz="1400" dirty="0"/>
              <a:t>No: </a:t>
            </a:r>
          </a:p>
          <a:p>
            <a:pPr marL="47625"/>
            <a:r>
              <a:rPr lang="en-US" sz="1400" dirty="0"/>
              <a:t>Abstain:  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95038-9D66-4D50-AFCA-494E9B03C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672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8" name="Rectangle 5">
            <a:extLst>
              <a:ext uri="{FF2B5EF4-FFF2-40B4-BE49-F238E27FC236}">
                <a16:creationId xmlns:a16="http://schemas.microsoft.com/office/drawing/2014/main" id="{4EB769E2-9A60-5441-82A1-DEAF4F5DE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88" y="446768"/>
            <a:ext cx="5820824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zh-CN" b="1" dirty="0"/>
              <a:t>IEEE P2977</a:t>
            </a:r>
            <a:br>
              <a:rPr lang="en-GB" altLang="zh-CN" b="1" dirty="0"/>
            </a:br>
            <a:r>
              <a:rPr lang="en-US" altLang="zh-CN" b="1" dirty="0"/>
              <a:t>MIPI A-PHY ADOPTION WORKING GROUP</a:t>
            </a:r>
          </a:p>
        </p:txBody>
      </p:sp>
      <p:sp>
        <p:nvSpPr>
          <p:cNvPr id="47139" name="Rectangle 6">
            <a:extLst>
              <a:ext uri="{FF2B5EF4-FFF2-40B4-BE49-F238E27FC236}">
                <a16:creationId xmlns:a16="http://schemas.microsoft.com/office/drawing/2014/main" id="{FDC38C01-0F99-DA41-B659-33E1FEA7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zh-CN" altLang="zh-CN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AA0696-5780-E244-BFDC-679E8FB2B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529129"/>
              </p:ext>
            </p:extLst>
          </p:nvPr>
        </p:nvGraphicFramePr>
        <p:xfrm>
          <a:off x="228600" y="1371600"/>
          <a:ext cx="8686800" cy="4116390"/>
        </p:xfrm>
        <a:graphic>
          <a:graphicData uri="http://schemas.openxmlformats.org/drawingml/2006/table">
            <a:tbl>
              <a:tblPr/>
              <a:tblGrid>
                <a:gridCol w="2192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Technical contribution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2021-03-09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Rick Wietfeldt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Qualcomm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Zahy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Madgar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Valens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FE403-1C4D-40DA-9E76-38FC3A8BED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5E8347-A1B0-FC47-835F-78DEE1B23DB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639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FC4DA960-A696-B74E-9665-31747EF67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DD0E1A-C835-4544-BDC9-EF129952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31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AAD7-D3F2-814D-BDFD-1E6664C2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9 IEEE P2977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54A0-DF54-444F-9C78-36D220B1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6684"/>
            <a:ext cx="5456712" cy="4349749"/>
          </a:xfrm>
        </p:spPr>
        <p:txBody>
          <a:bodyPr/>
          <a:lstStyle/>
          <a:p>
            <a:pPr lvl="2"/>
            <a:r>
              <a:rPr lang="en-US" altLang="en-US" b="1" dirty="0"/>
              <a:t>Background and Motivation </a:t>
            </a:r>
            <a:endParaRPr lang="he-IL" altLang="en-US" b="1" dirty="0"/>
          </a:p>
          <a:p>
            <a:pPr lvl="2"/>
            <a:endParaRPr lang="he-IL" altLang="en-US" b="1" dirty="0"/>
          </a:p>
          <a:p>
            <a:pPr lvl="2"/>
            <a:r>
              <a:rPr lang="en-US" altLang="en-US" b="1" dirty="0"/>
              <a:t>Key Technical Requirements</a:t>
            </a:r>
            <a:endParaRPr lang="en-US" altLang="en-US" dirty="0"/>
          </a:p>
          <a:p>
            <a:pPr lvl="2"/>
            <a:endParaRPr lang="en-US" altLang="en-US" dirty="0"/>
          </a:p>
          <a:p>
            <a:pPr lvl="2"/>
            <a:r>
              <a:rPr lang="en-US" b="1" dirty="0"/>
              <a:t>A-PHY Technical Overview</a:t>
            </a:r>
          </a:p>
          <a:p>
            <a:pPr marL="1588" lvl="2" indent="0">
              <a:buNone/>
            </a:pPr>
            <a:endParaRPr lang="en-US" altLang="en-US" b="1" dirty="0"/>
          </a:p>
          <a:p>
            <a:pPr lvl="2"/>
            <a:r>
              <a:rPr lang="en-US" altLang="en-US" b="1" dirty="0"/>
              <a:t>Summary</a:t>
            </a:r>
          </a:p>
          <a:p>
            <a:pPr lvl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9C149-6926-6D42-A558-1559BF258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38342-559A-4526-A61C-F6D1D34A47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26480" y="1567543"/>
            <a:ext cx="2768138" cy="35403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991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4062-67CD-1440-AE72-4EACE6A61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33439-8567-BB4F-9952-25A06A8D0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35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"/>
          <p:cNvSpPr txBox="1"/>
          <p:nvPr/>
        </p:nvSpPr>
        <p:spPr>
          <a:xfrm>
            <a:off x="228601" y="4110418"/>
            <a:ext cx="4400550" cy="4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defTabSz="914355">
              <a:lnSpc>
                <a:spcPct val="90000"/>
              </a:lnSpc>
              <a:buClr>
                <a:srgbClr val="3F3F3F"/>
              </a:buClr>
              <a:buSzPts val="1190"/>
            </a:pPr>
            <a:r>
              <a:rPr lang="en" sz="1200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Honda </a:t>
            </a:r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" sz="1200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GM Partner to Develop Mass Produced, Driverless Cars</a:t>
            </a:r>
            <a:endParaRPr sz="1200" i="1" dirty="0">
              <a:solidFill>
                <a:schemeClr val="bg1">
                  <a:lumMod val="50000"/>
                </a:schemeClr>
              </a:solidFill>
            </a:endParaRPr>
          </a:p>
          <a:p>
            <a:pPr defTabSz="914355">
              <a:lnSpc>
                <a:spcPct val="90000"/>
              </a:lnSpc>
              <a:buClr>
                <a:srgbClr val="3F3F3F"/>
              </a:buClr>
              <a:buSzPts val="1190"/>
            </a:pPr>
            <a:r>
              <a:rPr lang="en" sz="9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October 4, 2018, Automotive News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Google Shape;376;g60d4627e82_0_13">
            <a:extLst>
              <a:ext uri="{FF2B5EF4-FFF2-40B4-BE49-F238E27FC236}">
                <a16:creationId xmlns:a16="http://schemas.microsoft.com/office/drawing/2014/main" id="{CA25BB57-9083-410B-A05D-10F47B747FB6}"/>
              </a:ext>
            </a:extLst>
          </p:cNvPr>
          <p:cNvSpPr txBox="1">
            <a:spLocks/>
          </p:cNvSpPr>
          <p:nvPr/>
        </p:nvSpPr>
        <p:spPr>
          <a:xfrm>
            <a:off x="5412172" y="1458155"/>
            <a:ext cx="3427029" cy="3594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F7953D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F7953D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7953D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F7953D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i="1" u="sng" dirty="0">
                <a:solidFill>
                  <a:srgbClr val="C00000"/>
                </a:solidFill>
              </a:rPr>
              <a:t>CASE</a:t>
            </a:r>
            <a:r>
              <a:rPr lang="en-US" sz="1800" b="1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i="1" dirty="0">
                <a:solidFill>
                  <a:srgbClr val="C00000"/>
                </a:solidFill>
              </a:rPr>
              <a:t>•</a:t>
            </a:r>
            <a:r>
              <a:rPr lang="en-US" sz="1800" b="1" i="1" dirty="0">
                <a:solidFill>
                  <a:srgbClr val="C00000"/>
                </a:solidFill>
              </a:rPr>
              <a:t> Connected </a:t>
            </a:r>
            <a:r>
              <a:rPr lang="en-US" sz="1400" b="1" i="1" dirty="0">
                <a:solidFill>
                  <a:srgbClr val="C00000"/>
                </a:solidFill>
              </a:rPr>
              <a:t>•</a:t>
            </a:r>
            <a:r>
              <a:rPr lang="en-US" sz="1800" b="1" i="1" dirty="0">
                <a:solidFill>
                  <a:srgbClr val="C00000"/>
                </a:solidFill>
              </a:rPr>
              <a:t> Automated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i="1" dirty="0">
                <a:solidFill>
                  <a:srgbClr val="C00000"/>
                </a:solidFill>
              </a:rPr>
              <a:t>•</a:t>
            </a:r>
            <a:r>
              <a:rPr lang="en-US" sz="1800" b="1" i="1" dirty="0">
                <a:solidFill>
                  <a:srgbClr val="C00000"/>
                </a:solidFill>
              </a:rPr>
              <a:t> Shared       </a:t>
            </a:r>
            <a:r>
              <a:rPr lang="en-US" sz="1400" b="1" i="1" dirty="0">
                <a:solidFill>
                  <a:srgbClr val="C00000"/>
                </a:solidFill>
              </a:rPr>
              <a:t>•</a:t>
            </a:r>
            <a:r>
              <a:rPr lang="en-US" sz="1800" b="1" i="1" dirty="0">
                <a:solidFill>
                  <a:srgbClr val="C00000"/>
                </a:solidFill>
              </a:rPr>
              <a:t> Electrified </a:t>
            </a:r>
            <a:endParaRPr lang="en-US" sz="1800" dirty="0"/>
          </a:p>
          <a:p>
            <a:pPr marL="365751" indent="-285743">
              <a:spcBef>
                <a:spcPts val="0"/>
              </a:spcBef>
              <a:buClr>
                <a:srgbClr val="666666"/>
              </a:buClr>
              <a:buSzPts val="1400"/>
            </a:pPr>
            <a:endParaRPr lang="en-US" sz="1400" dirty="0">
              <a:solidFill>
                <a:schemeClr val="tx1"/>
              </a:solidFill>
            </a:endParaRPr>
          </a:p>
          <a:p>
            <a:pPr marL="365751" indent="-285743">
              <a:spcBef>
                <a:spcPts val="0"/>
              </a:spcBef>
              <a:buClr>
                <a:srgbClr val="666666"/>
              </a:buClr>
              <a:buSzPts val="1400"/>
            </a:pPr>
            <a:r>
              <a:rPr lang="en-US" sz="1400" dirty="0">
                <a:solidFill>
                  <a:srgbClr val="C00000"/>
                </a:solidFill>
              </a:rPr>
              <a:t>Connected:</a:t>
            </a:r>
            <a:r>
              <a:rPr lang="en-US" sz="1400" dirty="0">
                <a:solidFill>
                  <a:schemeClr val="tx1"/>
                </a:solidFill>
              </a:rPr>
              <a:t> The move to 5G</a:t>
            </a:r>
          </a:p>
          <a:p>
            <a:pPr marL="365751" indent="-285743">
              <a:spcBef>
                <a:spcPts val="0"/>
              </a:spcBef>
              <a:buClr>
                <a:srgbClr val="666666"/>
              </a:buClr>
              <a:buSzPts val="1400"/>
            </a:pPr>
            <a:r>
              <a:rPr lang="en-US" sz="1400" dirty="0">
                <a:solidFill>
                  <a:srgbClr val="C00000"/>
                </a:solidFill>
              </a:rPr>
              <a:t>Automated:</a:t>
            </a:r>
            <a:r>
              <a:rPr lang="en-US" sz="1400" dirty="0">
                <a:solidFill>
                  <a:schemeClr val="tx1"/>
                </a:solidFill>
              </a:rPr>
              <a:t> The move to L2/L2++</a:t>
            </a:r>
          </a:p>
          <a:p>
            <a:pPr marL="365751" indent="-285743">
              <a:spcBef>
                <a:spcPts val="0"/>
              </a:spcBef>
              <a:buClr>
                <a:srgbClr val="666666"/>
              </a:buClr>
              <a:buSzPts val="1400"/>
            </a:pPr>
            <a:r>
              <a:rPr lang="en-US" sz="1400" dirty="0">
                <a:solidFill>
                  <a:srgbClr val="C00000"/>
                </a:solidFill>
              </a:rPr>
              <a:t>Shared:</a:t>
            </a:r>
            <a:r>
              <a:rPr lang="en-US" sz="1400" dirty="0">
                <a:solidFill>
                  <a:schemeClr val="tx1"/>
                </a:solidFill>
              </a:rPr>
              <a:t> New OEMs, new business models, new alliances</a:t>
            </a:r>
          </a:p>
          <a:p>
            <a:pPr marL="365751" indent="-285743">
              <a:spcBef>
                <a:spcPts val="0"/>
              </a:spcBef>
              <a:buClr>
                <a:srgbClr val="666666"/>
              </a:buClr>
              <a:buSzPts val="1400"/>
            </a:pPr>
            <a:r>
              <a:rPr lang="en-US" sz="1400" dirty="0">
                <a:solidFill>
                  <a:srgbClr val="C00000"/>
                </a:solidFill>
              </a:rPr>
              <a:t>Electrified:</a:t>
            </a:r>
            <a:r>
              <a:rPr lang="en-US" sz="1400" dirty="0">
                <a:solidFill>
                  <a:schemeClr val="tx1"/>
                </a:solidFill>
              </a:rPr>
              <a:t> Tesla and others</a:t>
            </a:r>
          </a:p>
          <a:p>
            <a:pPr marL="139697" indent="0">
              <a:spcBef>
                <a:spcPts val="1200"/>
              </a:spcBef>
              <a:buClr>
                <a:srgbClr val="666666"/>
              </a:buClr>
              <a:buSzPts val="1400"/>
              <a:buNone/>
            </a:pPr>
            <a:r>
              <a:rPr lang="en-US" sz="1400" dirty="0">
                <a:solidFill>
                  <a:srgbClr val="058D81"/>
                </a:solidFill>
              </a:rPr>
              <a:t>And . . .</a:t>
            </a:r>
          </a:p>
          <a:p>
            <a:pPr marL="139697" indent="0">
              <a:spcBef>
                <a:spcPts val="1200"/>
              </a:spcBef>
              <a:buClr>
                <a:srgbClr val="666666"/>
              </a:buClr>
              <a:buSzPts val="1400"/>
              <a:buNone/>
            </a:pPr>
            <a:r>
              <a:rPr lang="en-US" sz="1400" dirty="0">
                <a:solidFill>
                  <a:srgbClr val="058D81"/>
                </a:solidFill>
              </a:rPr>
              <a:t>Safety: </a:t>
            </a:r>
            <a:r>
              <a:rPr lang="en-US" sz="1400" dirty="0">
                <a:solidFill>
                  <a:schemeClr val="tx1"/>
                </a:solidFill>
              </a:rPr>
              <a:t>Improved government safety regulations (FCWS, AEB, RVS, LDWS, etc.)</a:t>
            </a:r>
          </a:p>
          <a:p>
            <a:pPr marL="139697" indent="0">
              <a:spcBef>
                <a:spcPts val="0"/>
              </a:spcBef>
              <a:buClr>
                <a:srgbClr val="666666"/>
              </a:buClr>
              <a:buSzPts val="1400"/>
              <a:buNone/>
            </a:pPr>
            <a:r>
              <a:rPr lang="en-US" sz="1400" dirty="0">
                <a:solidFill>
                  <a:srgbClr val="058D81"/>
                </a:solidFill>
              </a:rPr>
              <a:t>Fuel economy: </a:t>
            </a:r>
            <a:r>
              <a:rPr lang="en-US" sz="1400" dirty="0">
                <a:solidFill>
                  <a:schemeClr val="tx1"/>
                </a:solidFill>
              </a:rPr>
              <a:t>Aggressive regulations</a:t>
            </a:r>
          </a:p>
        </p:txBody>
      </p:sp>
      <p:cxnSp>
        <p:nvCxnSpPr>
          <p:cNvPr id="7" name="Google Shape;379;g60d4627e82_0_13">
            <a:extLst>
              <a:ext uri="{FF2B5EF4-FFF2-40B4-BE49-F238E27FC236}">
                <a16:creationId xmlns:a16="http://schemas.microsoft.com/office/drawing/2014/main" id="{8980A676-652E-48F9-A52F-816B46B25633}"/>
              </a:ext>
            </a:extLst>
          </p:cNvPr>
          <p:cNvCxnSpPr>
            <a:cxnSpLocks/>
          </p:cNvCxnSpPr>
          <p:nvPr/>
        </p:nvCxnSpPr>
        <p:spPr>
          <a:xfrm>
            <a:off x="5412172" y="2338612"/>
            <a:ext cx="32333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EA055E-9C03-42F7-B13C-25EB426FD655}"/>
              </a:ext>
            </a:extLst>
          </p:cNvPr>
          <p:cNvSpPr txBox="1"/>
          <p:nvPr/>
        </p:nvSpPr>
        <p:spPr>
          <a:xfrm>
            <a:off x="1938660" y="4712355"/>
            <a:ext cx="33284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MIPI Alliance directly supports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via: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(MIPI RFFE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others)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(MIPI A-PHY, MIPI CSI-2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others</a:t>
            </a:r>
            <a:r>
              <a:rPr lang="en-US" sz="1200" dirty="0"/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C784AE-269B-4DF3-B3B1-2C0526904BE2}"/>
              </a:ext>
            </a:extLst>
          </p:cNvPr>
          <p:cNvCxnSpPr>
            <a:cxnSpLocks/>
          </p:cNvCxnSpPr>
          <p:nvPr/>
        </p:nvCxnSpPr>
        <p:spPr>
          <a:xfrm flipV="1">
            <a:off x="4572000" y="2672863"/>
            <a:ext cx="952408" cy="20406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325;p3">
            <a:extLst>
              <a:ext uri="{FF2B5EF4-FFF2-40B4-BE49-F238E27FC236}">
                <a16:creationId xmlns:a16="http://schemas.microsoft.com/office/drawing/2014/main" id="{C0120225-C9F6-4AF7-A25B-E4B180BB661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36" y="1674356"/>
            <a:ext cx="4316816" cy="24360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91" y="5791955"/>
            <a:ext cx="2340971" cy="17315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2415" y="5695242"/>
            <a:ext cx="2340971" cy="17315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0411" y="5683462"/>
            <a:ext cx="2497015" cy="18493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r"/>
            <a:r>
              <a:rPr lang="en-GB" sz="700" b="1" dirty="0">
                <a:solidFill>
                  <a:schemeClr val="bg1">
                    <a:lumMod val="50000"/>
                  </a:schemeClr>
                </a:solidFill>
              </a:rPr>
              <a:t>FCWS</a:t>
            </a: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: Forward Collision Warning System</a:t>
            </a:r>
          </a:p>
          <a:p>
            <a:pPr algn="r"/>
            <a:r>
              <a:rPr lang="en-GB" sz="700" b="1" dirty="0">
                <a:solidFill>
                  <a:schemeClr val="bg1">
                    <a:lumMod val="50000"/>
                  </a:schemeClr>
                </a:solidFill>
              </a:rPr>
              <a:t>AEB</a:t>
            </a: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: Autonomous  Emergency Breaking</a:t>
            </a:r>
          </a:p>
          <a:p>
            <a:pPr algn="r"/>
            <a:r>
              <a:rPr lang="en-GB" sz="700" b="1" dirty="0">
                <a:solidFill>
                  <a:schemeClr val="bg1">
                    <a:lumMod val="50000"/>
                  </a:schemeClr>
                </a:solidFill>
              </a:rPr>
              <a:t>RVS</a:t>
            </a: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: Rear View System</a:t>
            </a:r>
          </a:p>
          <a:p>
            <a:pPr algn="r"/>
            <a:r>
              <a:rPr lang="en-GB" sz="700" b="1" dirty="0">
                <a:solidFill>
                  <a:schemeClr val="bg1">
                    <a:lumMod val="50000"/>
                  </a:schemeClr>
                </a:solidFill>
              </a:rPr>
              <a:t>LDWS</a:t>
            </a: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: Lane Departure Warning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1063" y="5517649"/>
            <a:ext cx="1815453" cy="24232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2267" y="5958330"/>
            <a:ext cx="1498879" cy="18122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GB" sz="700" b="1" dirty="0">
                <a:solidFill>
                  <a:schemeClr val="bg1">
                    <a:lumMod val="50000"/>
                  </a:schemeClr>
                </a:solidFill>
              </a:rPr>
              <a:t>RFFE</a:t>
            </a:r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: RF Front End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1B101-E0B5-417C-92CD-DF2508F52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A0EAB94-632E-4F91-91E2-4B45E011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Auto Industry Transformation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8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0641A3-FB99-814B-95E9-121F6FFC2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809751"/>
            <a:ext cx="6052182" cy="381322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A315E4-75E1-49AA-9B4E-87DE7227C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Coexistence of Edge and Networking Connectivity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5D097-D110-4F1C-846D-78D24FCD8540}"/>
              </a:ext>
            </a:extLst>
          </p:cNvPr>
          <p:cNvSpPr txBox="1"/>
          <p:nvPr/>
        </p:nvSpPr>
        <p:spPr>
          <a:xfrm>
            <a:off x="6331582" y="2119772"/>
            <a:ext cx="2716147" cy="319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3" indent="-18573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High-speed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connectivity will coexist in automotive architectures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3" indent="-18573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Networking: </a:t>
            </a:r>
          </a:p>
          <a:p>
            <a:pPr marL="407978" lvl="1" indent="-17779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Symmetric comms between ECUs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3" indent="-18573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Edge: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07978" lvl="2" indent="-177796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Asymmetric comms from cameras-to-ECU and ECU-to-displays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3" indent="-18573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topic is focused on asymmetric communications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9BE8BB1-18AD-44BD-A03D-85A3AE85BA8F}"/>
              </a:ext>
            </a:extLst>
          </p:cNvPr>
          <p:cNvCxnSpPr>
            <a:cxnSpLocks/>
          </p:cNvCxnSpPr>
          <p:nvPr/>
        </p:nvCxnSpPr>
        <p:spPr>
          <a:xfrm flipH="1">
            <a:off x="5164282" y="5024005"/>
            <a:ext cx="1278082" cy="5043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CD9D1-6917-4AFC-B990-6801B39063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2FE394-185B-4E13-8C2E-CB0AF9B1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6186"/>
            <a:ext cx="8440615" cy="495300"/>
          </a:xfrm>
        </p:spPr>
        <p:txBody>
          <a:bodyPr/>
          <a:lstStyle/>
          <a:p>
            <a:r>
              <a:rPr lang="en-US" dirty="0"/>
              <a:t>Emerging Standards in High-Speed In-Vehicle Connectivity</a:t>
            </a:r>
          </a:p>
        </p:txBody>
      </p:sp>
    </p:spTree>
    <p:extLst>
      <p:ext uri="{BB962C8B-B14F-4D97-AF65-F5344CB8AC3E}">
        <p14:creationId xmlns:p14="http://schemas.microsoft.com/office/powerpoint/2010/main" val="142480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5E28-26D3-4EEB-ADD8-6297D221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NCAP Regulations Driving Sensor &amp; Display Adoption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2499" y="4527847"/>
            <a:ext cx="2513407" cy="92623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r>
              <a:rPr lang="en-GB" sz="12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NCAP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New Car Assessment Program</a:t>
            </a:r>
          </a:p>
          <a:p>
            <a:pPr defTabSz="457189"/>
            <a:r>
              <a:rPr lang="en-GB" sz="12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ADAS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Advanced Driver Assistance System</a:t>
            </a:r>
          </a:p>
          <a:p>
            <a:pPr defTabSz="457189"/>
            <a:r>
              <a:rPr lang="en-GB" sz="12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ADS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Autonomous Driving System</a:t>
            </a:r>
          </a:p>
          <a:p>
            <a:pPr defTabSz="457189"/>
            <a:endParaRPr lang="en-GB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4063" y="2986030"/>
            <a:ext cx="2619936" cy="31603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endParaRPr lang="en-GB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4064" y="2894698"/>
            <a:ext cx="2740499" cy="1432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endParaRPr lang="en-GB" sz="12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EF8DDC-A447-4A8B-B52A-53D65C7C365F}"/>
              </a:ext>
            </a:extLst>
          </p:cNvPr>
          <p:cNvSpPr txBox="1">
            <a:spLocks/>
          </p:cNvSpPr>
          <p:nvPr/>
        </p:nvSpPr>
        <p:spPr>
          <a:xfrm>
            <a:off x="6403501" y="1846564"/>
            <a:ext cx="2582405" cy="209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–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7953D"/>
              </a:buClr>
              <a:buSzPts val="1800"/>
              <a:buFont typeface="Arial"/>
              <a:buChar char="»"/>
              <a:defRPr sz="1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70000" indent="-135000">
              <a:lnSpc>
                <a:spcPct val="120000"/>
              </a:lnSpc>
              <a:spcBef>
                <a:spcPts val="0"/>
              </a:spcBef>
            </a:pPr>
            <a:r>
              <a:rPr lang="en-US" sz="135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Worldwide NCAP ADAS and ADS standards driving adoption of multiple high data rate “surround sensors”</a:t>
            </a:r>
          </a:p>
          <a:p>
            <a:pPr marL="13500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75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0000" indent="-135000">
              <a:lnSpc>
                <a:spcPct val="120000"/>
              </a:lnSpc>
              <a:spcBef>
                <a:spcPts val="0"/>
              </a:spcBef>
            </a:pPr>
            <a:r>
              <a:rPr lang="en-US" sz="135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Displays for driver viewing of assistance imaging and information also required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EB65B-C809-48FA-BD95-80E0AE7AB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" y="1389414"/>
            <a:ext cx="6347561" cy="43819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035DE-2C10-414D-A704-EF54F366E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745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Modern digital Cockpit Displays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0" y="2033770"/>
            <a:ext cx="5641298" cy="317323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971386"/>
              </p:ext>
            </p:extLst>
          </p:nvPr>
        </p:nvGraphicFramePr>
        <p:xfrm>
          <a:off x="5946046" y="1275079"/>
          <a:ext cx="2877033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515">
                  <a:extLst>
                    <a:ext uri="{9D8B030D-6E8A-4147-A177-3AD203B41FA5}">
                      <a16:colId xmlns:a16="http://schemas.microsoft.com/office/drawing/2014/main" val="4172906436"/>
                    </a:ext>
                  </a:extLst>
                </a:gridCol>
                <a:gridCol w="962758">
                  <a:extLst>
                    <a:ext uri="{9D8B030D-6E8A-4147-A177-3AD203B41FA5}">
                      <a16:colId xmlns:a16="http://schemas.microsoft.com/office/drawing/2014/main" val="1194767322"/>
                    </a:ext>
                  </a:extLst>
                </a:gridCol>
                <a:gridCol w="1074760">
                  <a:extLst>
                    <a:ext uri="{9D8B030D-6E8A-4147-A177-3AD203B41FA5}">
                      <a16:colId xmlns:a16="http://schemas.microsoft.com/office/drawing/2014/main" val="87751353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</a:t>
                      </a:r>
                    </a:p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</a:p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Required NET</a:t>
                      </a:r>
                      <a:endParaRPr lang="en-GB" sz="11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Throughput</a:t>
                      </a:r>
                    </a:p>
                    <a:p>
                      <a:pPr algn="ctr"/>
                      <a:r>
                        <a:rPr lang="en-GB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GB" sz="11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Gbps</a:t>
                      </a:r>
                      <a:r>
                        <a:rPr lang="en-GB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GB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12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850x480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17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9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3840x1440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3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3840x2160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14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3840x2160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44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3840x2160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8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3820x2160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77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</a:t>
                      </a:r>
                      <a:r>
                        <a:rPr lang="en-GB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GB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5120x2160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20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7680x2880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22631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8456" y="5224583"/>
            <a:ext cx="2340971" cy="31277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defTabSz="457189"/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DMD</a:t>
            </a: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Digital Mirror Display</a:t>
            </a:r>
          </a:p>
          <a:p>
            <a:pPr defTabSz="457189"/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RSE</a:t>
            </a: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Rear Seat Entertainment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9311" y="2040165"/>
            <a:ext cx="5067983" cy="2545373"/>
            <a:chOff x="618874" y="1152142"/>
            <a:chExt cx="5067983" cy="2545373"/>
          </a:xfrm>
        </p:grpSpPr>
        <p:sp>
          <p:nvSpPr>
            <p:cNvPr id="18" name="TextBox 17"/>
            <p:cNvSpPr txBox="1"/>
            <p:nvPr/>
          </p:nvSpPr>
          <p:spPr>
            <a:xfrm>
              <a:off x="618874" y="1624293"/>
              <a:ext cx="1066800" cy="17596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Left DMD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27058" y="2527451"/>
              <a:ext cx="1154857" cy="13345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defTabSz="457189"/>
              <a:r>
                <a:rPr lang="en-GB" sz="1000" b="1" dirty="0">
                  <a:solidFill>
                    <a:schemeClr val="accent2"/>
                  </a:solidFill>
                  <a:latin typeface="Calibri"/>
                </a:rPr>
                <a:t>Driver Instrument Display (DID)</a:t>
              </a:r>
              <a:endParaRPr lang="en-GB" sz="10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37816" y="1771694"/>
              <a:ext cx="1069095" cy="17315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Centre Information Display (CID)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64031" y="1700652"/>
              <a:ext cx="1069095" cy="17315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Co-Driver Display (CDD)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0057" y="1600227"/>
              <a:ext cx="1066800" cy="17596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defTabSz="457189"/>
              <a:r>
                <a:rPr lang="en-GB" sz="1000" b="1" dirty="0">
                  <a:solidFill>
                    <a:schemeClr val="accent2"/>
                  </a:solidFill>
                  <a:latin typeface="Calibri"/>
                </a:rPr>
                <a:t>Right DMD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30134" y="3107472"/>
              <a:ext cx="1066800" cy="17596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Lower Control Display (LCD)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2820" y="1279033"/>
              <a:ext cx="1069095" cy="27504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algn="ctr"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Head-Up Display (HUD)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50962" y="1152142"/>
              <a:ext cx="1069095" cy="27504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defTabSz="457189"/>
              <a:r>
                <a:rPr lang="en-GB" sz="1000" b="1" dirty="0">
                  <a:solidFill>
                    <a:schemeClr val="accent2"/>
                  </a:solidFill>
                  <a:latin typeface="Calibri"/>
                </a:rPr>
                <a:t>Rear DMD</a:t>
              </a:r>
              <a:endParaRPr lang="en-GB" sz="10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42190" y="3521546"/>
              <a:ext cx="1066800" cy="17596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accent5"/>
                  </a:solidFill>
                </a:defRPr>
              </a:lvl1pPr>
            </a:lstStyle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Left RSE</a:t>
              </a:r>
            </a:p>
            <a:p>
              <a:pPr defTabSz="457189"/>
              <a:r>
                <a:rPr lang="en-GB" dirty="0">
                  <a:solidFill>
                    <a:schemeClr val="accent2"/>
                  </a:solidFill>
                  <a:latin typeface="Calibri"/>
                </a:rPr>
                <a:t>Display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86657" y="3500173"/>
              <a:ext cx="1066800" cy="17596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defTabSz="457189"/>
              <a:r>
                <a:rPr lang="en-GB" sz="1000" b="1" dirty="0">
                  <a:solidFill>
                    <a:schemeClr val="accent2"/>
                  </a:solidFill>
                  <a:latin typeface="Calibri"/>
                </a:rPr>
                <a:t>Right RSE Display</a:t>
              </a:r>
              <a:endParaRPr lang="en-GB" sz="1000" dirty="0">
                <a:solidFill>
                  <a:schemeClr val="accent2"/>
                </a:solidFill>
                <a:latin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095759" y="5202725"/>
            <a:ext cx="3846023" cy="31277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r" defTabSz="457189"/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Assumptions</a:t>
            </a: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: 24-bit/pixel, 60fps, CVT-2 Blanking overhead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8C4D7-94E2-44E6-B158-6B8241173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79A82-1A5E-4C7B-AFC0-111CA6C3130A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3551838"/>
      </p:ext>
    </p:extLst>
  </p:cSld>
  <p:clrMapOvr>
    <a:masterClrMapping/>
  </p:clrMapOvr>
</p:sld>
</file>

<file path=ppt/theme/theme1.xml><?xml version="1.0" encoding="utf-8"?>
<a:theme xmlns:a="http://schemas.openxmlformats.org/drawingml/2006/main" name="IEEE_template">
  <a:themeElements>
    <a:clrScheme name="Custom 8">
      <a:dk1>
        <a:sysClr val="windowText" lastClr="000000"/>
      </a:dk1>
      <a:lt1>
        <a:sysClr val="window" lastClr="FFFFFF"/>
      </a:lt1>
      <a:dk2>
        <a:srgbClr val="63666A"/>
      </a:dk2>
      <a:lt2>
        <a:srgbClr val="A7A8AA"/>
      </a:lt2>
      <a:accent1>
        <a:srgbClr val="00B5E2"/>
      </a:accent1>
      <a:accent2>
        <a:srgbClr val="4AC9E3"/>
      </a:accent2>
      <a:accent3>
        <a:srgbClr val="00629B"/>
      </a:accent3>
      <a:accent4>
        <a:srgbClr val="FFD100"/>
      </a:accent4>
      <a:accent5>
        <a:srgbClr val="FFA300"/>
      </a:accent5>
      <a:accent6>
        <a:srgbClr val="BA0C2F"/>
      </a:accent6>
      <a:hlink>
        <a:srgbClr val="004B7E"/>
      </a:hlink>
      <a:folHlink>
        <a:srgbClr val="0E839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eee-sa-template-4x3-simplified_Final_r3" id="{F0E124B6-67D3-CE49-84D1-3A787D520886}" vid="{1457F1D3-6A22-6044-AEF7-E9B9681968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IEEE_template</Template>
  <TotalTime>313</TotalTime>
  <Words>2150</Words>
  <Application>Microsoft Office PowerPoint</Application>
  <PresentationFormat>On-screen Show (4:3)</PresentationFormat>
  <Paragraphs>370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ＭＳ Ｐゴシック</vt:lpstr>
      <vt:lpstr>Arial</vt:lpstr>
      <vt:lpstr>Lucida Grande</vt:lpstr>
      <vt:lpstr>Calibri</vt:lpstr>
      <vt:lpstr>メイリオ</vt:lpstr>
      <vt:lpstr>Verdana</vt:lpstr>
      <vt:lpstr>Montserrat ExtraBold</vt:lpstr>
      <vt:lpstr>Montserrat</vt:lpstr>
      <vt:lpstr>Meiryo UI</vt:lpstr>
      <vt:lpstr>Wingdings</vt:lpstr>
      <vt:lpstr>ＭＳ Ｐゴシック</vt:lpstr>
      <vt:lpstr>Times New Roman</vt:lpstr>
      <vt:lpstr>IEEE_template</vt:lpstr>
      <vt:lpstr>Introducing MIPI A-PHY 1.0</vt:lpstr>
      <vt:lpstr>Compliance with ieee standards policies and procedures</vt:lpstr>
      <vt:lpstr>PowerPoint Presentation</vt:lpstr>
      <vt:lpstr>March 9 IEEE P2977 Meeting Agenda</vt:lpstr>
      <vt:lpstr>Background and Motivation</vt:lpstr>
      <vt:lpstr>Auto Industry Transformation</vt:lpstr>
      <vt:lpstr>Emerging Standards in High-Speed In-Vehicle Connectivity</vt:lpstr>
      <vt:lpstr>NCAP Regulations Driving Sensor &amp; Display Adoption</vt:lpstr>
      <vt:lpstr>Modern digital Cockpit Displays</vt:lpstr>
      <vt:lpstr>Exemplary Daisy-chain topology</vt:lpstr>
      <vt:lpstr>Vision TO Full SerDes Integration</vt:lpstr>
      <vt:lpstr>Examples of required Topologies</vt:lpstr>
      <vt:lpstr>Key technical Requirements</vt:lpstr>
      <vt:lpstr>PowerPoint Presentation</vt:lpstr>
      <vt:lpstr>High Level Requirements </vt:lpstr>
      <vt:lpstr>Noise Immunity</vt:lpstr>
      <vt:lpstr>RF Ingress Testing</vt:lpstr>
      <vt:lpstr>A-PHY Technical Overview</vt:lpstr>
      <vt:lpstr>What is mipi A-PHY?</vt:lpstr>
      <vt:lpstr>A-PHY &amp; its Position in Automotive Connectivity Stack</vt:lpstr>
      <vt:lpstr>A-PHY Interconnect Channel </vt:lpstr>
      <vt:lpstr>A-PHY cable type &amp; topology  </vt:lpstr>
      <vt:lpstr>A-PHY Layers  </vt:lpstr>
      <vt:lpstr>PHY Layer – Structure  </vt:lpstr>
      <vt:lpstr>What Makes MIPI A-PHY So Robust and Efficient? </vt:lpstr>
      <vt:lpstr>A-PHY Performance and Immunity-Based Profiles</vt:lpstr>
      <vt:lpstr>A-PHY functional safety features</vt:lpstr>
      <vt:lpstr>SUmmary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Black cover option, can be one line or multiple lines</dc:title>
  <dc:creator>Microsoft Office User</dc:creator>
  <cp:lastModifiedBy>Soo Kim</cp:lastModifiedBy>
  <cp:revision>9</cp:revision>
  <cp:lastPrinted>2019-10-04T14:43:47Z</cp:lastPrinted>
  <dcterms:created xsi:type="dcterms:W3CDTF">2020-04-13T13:16:13Z</dcterms:created>
  <dcterms:modified xsi:type="dcterms:W3CDTF">2021-03-06T12:04:49Z</dcterms:modified>
</cp:coreProperties>
</file>