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227" r:id="rId2"/>
    <p:sldId id="3242" r:id="rId3"/>
    <p:sldId id="3264" r:id="rId4"/>
    <p:sldId id="3254" r:id="rId5"/>
    <p:sldId id="3261" r:id="rId6"/>
    <p:sldId id="3243" r:id="rId7"/>
    <p:sldId id="3244" r:id="rId8"/>
    <p:sldId id="3245" r:id="rId9"/>
    <p:sldId id="3259" r:id="rId10"/>
    <p:sldId id="3246" r:id="rId11"/>
    <p:sldId id="3260" r:id="rId12"/>
    <p:sldId id="3247" r:id="rId13"/>
    <p:sldId id="3248" r:id="rId14"/>
    <p:sldId id="3250" r:id="rId15"/>
    <p:sldId id="3255" r:id="rId16"/>
    <p:sldId id="3263" r:id="rId17"/>
    <p:sldId id="3253" r:id="rId18"/>
    <p:sldId id="326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9B"/>
    <a:srgbClr val="00B5E2"/>
    <a:srgbClr val="FA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51" autoAdjust="0"/>
    <p:restoredTop sz="96327" autoAdjust="0"/>
  </p:normalViewPr>
  <p:slideViewPr>
    <p:cSldViewPr snapToGrid="0">
      <p:cViewPr varScale="1">
        <p:scale>
          <a:sx n="86" d="100"/>
          <a:sy n="86" d="100"/>
        </p:scale>
        <p:origin x="7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062"/>
    </p:cViewPr>
  </p:sorterViewPr>
  <p:notesViewPr>
    <p:cSldViewPr snapToGrid="0">
      <p:cViewPr varScale="1">
        <p:scale>
          <a:sx n="64" d="100"/>
          <a:sy n="64" d="100"/>
        </p:scale>
        <p:origin x="311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4F075AF4-46B8-4398-964D-0585EBBAAD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08A3BBB-640C-416A-930D-6A5E708FAC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DD629-2A53-4E8C-A79D-F37C12249FE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EE554BF-24D4-4FC1-B751-063B173306F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716F908-1CC5-4CC8-854B-AFDD6DCB26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03650-2496-4DC2-9927-AA5AADAB5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03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86261-6304-4F24-B8A0-FAB7AFCD15F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121EB-D7EE-41E6-9E29-1AF190DB3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72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0BB60B-CB02-45BD-B756-17DFC9C8F0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88720" y="858077"/>
            <a:ext cx="9479280" cy="2387600"/>
          </a:xfrm>
        </p:spPr>
        <p:txBody>
          <a:bodyPr anchor="b"/>
          <a:lstStyle>
            <a:lvl1pPr algn="l">
              <a:lnSpc>
                <a:spcPct val="100000"/>
              </a:lnSpc>
              <a:defRPr sz="5000" b="1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0892233-7270-454D-89F8-6663BCFA816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88720" y="3337752"/>
            <a:ext cx="9479280" cy="560888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xmlns="" id="{920A864F-3BE6-1C4A-BDA1-792FDACF467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88720" y="4541318"/>
            <a:ext cx="9479280" cy="560888"/>
          </a:xfrm>
        </p:spPr>
        <p:txBody>
          <a:bodyPr/>
          <a:lstStyle>
            <a:lvl1pPr algn="l">
              <a:lnSpc>
                <a:spcPct val="100000"/>
              </a:lnSpc>
              <a:buNone/>
              <a:defRPr sz="1600" i="1"/>
            </a:lvl1pPr>
          </a:lstStyle>
          <a:p>
            <a:pPr lvl="0"/>
            <a:r>
              <a:rPr lang="en-US" dirty="0"/>
              <a:t>Click to edit speaker name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AB5CA6FC-71E0-9546-B687-F1667BC46D4E}"/>
              </a:ext>
            </a:extLst>
          </p:cNvPr>
          <p:cNvGrpSpPr/>
          <p:nvPr userDrawn="1"/>
        </p:nvGrpSpPr>
        <p:grpSpPr>
          <a:xfrm>
            <a:off x="1188720" y="5818569"/>
            <a:ext cx="3210560" cy="572942"/>
            <a:chOff x="3942347" y="5901495"/>
            <a:chExt cx="3210560" cy="572942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xmlns="" id="{CE08DDEF-71CA-C047-9D94-C73D1C57D58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42347" y="5901495"/>
              <a:ext cx="1868292" cy="572942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xmlns="" id="{36EDC998-226B-3E43-AEFC-E375B46AE02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0644" y="6067946"/>
              <a:ext cx="862263" cy="2504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92000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xmlns="" id="{0B8D240C-16D7-354C-9983-17BFE06F0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9547"/>
            <a:ext cx="10515600" cy="1101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10C3F657-1557-2E40-B5D9-BD4DD48BF6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199" y="1972676"/>
            <a:ext cx="10515599" cy="37904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7B4F2E-5333-CA4F-8C3C-78FBCA0997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232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389C9-B024-4416-A9BE-661E17652E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83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C7C2CDDA-B9B5-4E01-A278-C81382826C5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69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ext and Onee Picture - Le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drop.png"/>
          <p:cNvSpPr>
            <a:spLocks noGrp="1"/>
          </p:cNvSpPr>
          <p:nvPr>
            <p:ph type="pic" idx="13"/>
          </p:nvPr>
        </p:nvSpPr>
        <p:spPr>
          <a:xfrm>
            <a:off x="251128" y="-2118"/>
            <a:ext cx="5025435" cy="686011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lIns="91439" tIns="45719" rIns="91439" bIns="45719" anchor="t">
            <a:noAutofit/>
          </a:bodyPr>
          <a:lstStyle/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76A45223-0568-DD4D-9895-CEEE26099C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232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389C9-B024-4416-A9BE-661E17652E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4607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 copy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">
            <a:extLst>
              <a:ext uri="{FF2B5EF4-FFF2-40B4-BE49-F238E27FC236}">
                <a16:creationId xmlns:a16="http://schemas.microsoft.com/office/drawing/2014/main" xmlns="" id="{26156C97-13FE-7449-A8CD-18D81AC4B97C}"/>
              </a:ext>
            </a:extLst>
          </p:cNvPr>
          <p:cNvSpPr/>
          <p:nvPr userDrawn="1"/>
        </p:nvSpPr>
        <p:spPr>
          <a:xfrm>
            <a:off x="7724274" y="298349"/>
            <a:ext cx="3801979" cy="6220496"/>
          </a:xfrm>
          <a:prstGeom prst="rect">
            <a:avLst/>
          </a:prstGeom>
          <a:noFill/>
          <a:ln w="38100">
            <a:solidFill>
              <a:schemeClr val="accent1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2200" b="0">
                <a:solidFill>
                  <a:srgbClr val="FFFFFF"/>
                </a:solidFill>
                <a:latin typeface="+mj-lt"/>
                <a:ea typeface="+mj-ea"/>
                <a:cs typeface="+mj-cs"/>
                <a:sym typeface="Roboto Slab Regular"/>
              </a:defRPr>
            </a:pPr>
            <a:endParaRPr sz="1100">
              <a:latin typeface="+mj-lt"/>
            </a:endParaRPr>
          </a:p>
        </p:txBody>
      </p:sp>
      <p:sp>
        <p:nvSpPr>
          <p:cNvPr id="58" name="drop.png"/>
          <p:cNvSpPr>
            <a:spLocks noGrp="1"/>
          </p:cNvSpPr>
          <p:nvPr>
            <p:ph type="pic" sz="quarter" idx="14"/>
          </p:nvPr>
        </p:nvSpPr>
        <p:spPr>
          <a:xfrm>
            <a:off x="7328080" y="0"/>
            <a:ext cx="3902298" cy="33364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lIns="91439" tIns="45719" rIns="91439" bIns="45719" anchor="t">
            <a:noAutofit/>
          </a:bodyPr>
          <a:lstStyle/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9" name="drop.png"/>
          <p:cNvSpPr>
            <a:spLocks noGrp="1"/>
          </p:cNvSpPr>
          <p:nvPr>
            <p:ph type="pic" sz="quarter" idx="15"/>
          </p:nvPr>
        </p:nvSpPr>
        <p:spPr>
          <a:xfrm>
            <a:off x="8010658" y="3521592"/>
            <a:ext cx="4181341" cy="33364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lIns="91439" tIns="45719" rIns="91439" bIns="45719" anchor="t">
            <a:noAutofit/>
          </a:bodyPr>
          <a:lstStyle/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3800C509-1969-DC48-AF22-53028AA010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fld id="{8CB389C9-B024-4416-A9BE-661E17652E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7502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hree Pictures - Le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drop.png"/>
          <p:cNvSpPr>
            <a:spLocks noGrp="1"/>
          </p:cNvSpPr>
          <p:nvPr>
            <p:ph type="pic" sz="quarter" idx="14"/>
          </p:nvPr>
        </p:nvSpPr>
        <p:spPr>
          <a:xfrm>
            <a:off x="4587767" y="4527276"/>
            <a:ext cx="4419658" cy="233072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lIns="91439" tIns="45719" rIns="91439" bIns="45719" anchor="t">
            <a:noAutofit/>
          </a:bodyPr>
          <a:lstStyle/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9" name="drop.png"/>
          <p:cNvSpPr>
            <a:spLocks noGrp="1"/>
          </p:cNvSpPr>
          <p:nvPr>
            <p:ph type="pic" sz="quarter" idx="15"/>
          </p:nvPr>
        </p:nvSpPr>
        <p:spPr>
          <a:xfrm>
            <a:off x="0" y="4527276"/>
            <a:ext cx="4419658" cy="23307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lIns="91439" tIns="45719" rIns="91439" bIns="45719" anchor="t">
            <a:noAutofit/>
          </a:bodyPr>
          <a:lstStyle/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drop.png">
            <a:extLst>
              <a:ext uri="{FF2B5EF4-FFF2-40B4-BE49-F238E27FC236}">
                <a16:creationId xmlns:a16="http://schemas.microsoft.com/office/drawing/2014/main" xmlns="" id="{B9DC3D83-FA4E-468A-95D9-2C8C1F43610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1"/>
            <a:ext cx="4419658" cy="436179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lIns="91439" tIns="45719" rIns="91439" bIns="45719" anchor="t">
            <a:noAutofit/>
          </a:bodyPr>
          <a:lstStyle/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196129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7028A7F-4AEF-4F80-8172-3A4371A3B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8135955-B0AA-4C02-983D-A7588BEB5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789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4B52D48-5727-4CCC-93ED-C6E19D4048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232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389C9-B024-4416-A9BE-661E17652E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968C044-446D-8D49-A8C6-C27477043F74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33838" y="6332897"/>
            <a:ext cx="1190627" cy="365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7F68367-6727-734E-AB36-D69D5BD56C4A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9420" y="6438480"/>
            <a:ext cx="654380" cy="19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85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59" r:id="rId3"/>
    <p:sldLayoutId id="2147483664" r:id="rId4"/>
    <p:sldLayoutId id="2147483666" r:id="rId5"/>
    <p:sldLayoutId id="214748366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-sa.imeetcentral.com/p/aQAAAAAFGRmx" TargetMode="External"/><Relationship Id="rId2" Type="http://schemas.openxmlformats.org/officeDocument/2006/relationships/hyperlink" Target="https://ieee-sa.imeetcentral.com/p/aQAAAAAFGRbw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content/dam/ieee-standards/standards/web/documents/other/copyright-policy-WG-meetings.potx" TargetMode="External"/><Relationship Id="rId2" Type="http://schemas.openxmlformats.org/officeDocument/2006/relationships/hyperlink" Target="https://mentor.ieee.org/myproject/Public/mytools/mob/slidese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ndards.ieee.org/content/dam/ieee-standards/standards/web/documents/other/Participant-Behavior-Individual-Method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-sa.imeetcentral.com/p/aQAAAAAFGRL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-sa.imeetcentral.com/p/aQAAAAAFF75F" TargetMode="External"/><Relationship Id="rId2" Type="http://schemas.openxmlformats.org/officeDocument/2006/relationships/hyperlink" Target="https://ieee-sa.imeetcentral.com/p/aQAAAAAFGRJ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-sa.imeetcentral.com/p/aQAAAAAFGRM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A2665F-43F3-EB4E-8B8F-B5A674349C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8719" y="858077"/>
            <a:ext cx="10396639" cy="23876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Society Standards Activities Board Standards Committee (C/SAB SC)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2AB60C4-BB26-464F-AA3F-35B5DCAAB9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March 2024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teleconference meeting minutes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92B9846-BF00-3146-A51E-1F2677A1DC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23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E992A7-3436-A646-89CC-0035D46A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 of Working Groups and PAR Study Groups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New/modified PARs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approved by SASB (1)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4246A5-79B1-8944-8B14-4AD1EE8E69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 extension was approved by SASB on 15 February 2024: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Factors for Immersive Content Working Group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P3079.1 (Motion to Photon (MTP) Latency in Virtual Environments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PAR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approved by SASB on 15 February 2024 :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Factors for Immersive Content Working Group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P3079.3.2 (Standard for a Framework for Privacy Protection through Identifiability Management in Avatar Interaction)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5A24F0ED-F306-4742-9D6B-A0A98FB9C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232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389C9-B024-4416-A9BE-661E17652EA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48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E992A7-3436-A646-89CC-0035D46A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 of Working Groups and PAR Study Groups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New/modified PARs approved by SASB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4246A5-79B1-8944-8B14-4AD1EE8E69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PAR revision was approved by SASB on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March 2024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Factors for Immersive Content Working Group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P3079.2 (Mixed Reality (MR) Standard Framework for Motion Training)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PAR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extension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approved by SASB on 21 March 2024 :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Factors for Immersive Content Working Group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P3079.2 (Mixed Reality (MR) Standard Framework for Motion Training)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5A24F0ED-F306-4742-9D6B-A0A98FB9C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232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389C9-B024-4416-A9BE-661E17652EA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91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E992A7-3436-A646-89CC-0035D46A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 of Working Groups and PAR Study Groups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ballot results (1)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4246A5-79B1-8944-8B14-4AD1EE8E69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 SA ballot closed.  Under comment resolution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of Food Working Group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P2796 (Standard for Framework for the Internet of Food (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IoF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 2</a:t>
            </a:r>
          </a:p>
          <a:p>
            <a:pPr lvl="3">
              <a:lnSpc>
                <a:spcPct val="100000"/>
              </a:lnSpc>
              <a:spcBef>
                <a:spcPts val="600"/>
              </a:spcBef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 ballot closed on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March 2024 with 91%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rate and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90% approval. 11 comments received, among which 1 is a must-be-satisfied comment.</a:t>
            </a:r>
          </a:p>
          <a:p>
            <a:pPr lvl="3">
              <a:lnSpc>
                <a:spcPct val="100000"/>
              </a:lnSpc>
              <a:spcBef>
                <a:spcPts val="600"/>
              </a:spcBef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review is scheduled to close on 6 April 2024.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5A24F0ED-F306-4742-9D6B-A0A98FB9C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232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389C9-B024-4416-A9BE-661E17652EA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84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E992A7-3436-A646-89CC-0035D46A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 of Working Groups and PAR Study Groups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ballot results (2)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4246A5-79B1-8944-8B14-4AD1EE8E69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Recirculation SA ballot closed.  Under comment resolution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Interfacing Cyber and Physical World Working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P2888.5 (Standard on Orchestration of Digital Synchronization between Cyber and Physical Worlds)/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 1</a:t>
            </a:r>
          </a:p>
          <a:p>
            <a:pPr lvl="3">
              <a:lnSpc>
                <a:spcPct val="100000"/>
              </a:lnSpc>
              <a:spcBef>
                <a:spcPts val="600"/>
              </a:spcBef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 SA ballot closed on 13 January 2024 with 76% response rate and 94% approval.</a:t>
            </a:r>
          </a:p>
          <a:p>
            <a:pPr lvl="3">
              <a:lnSpc>
                <a:spcPct val="100000"/>
              </a:lnSpc>
              <a:spcBef>
                <a:spcPts val="600"/>
              </a:spcBef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Recirculation SA ballot closed on March 2024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84%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rate and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95%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approval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One non-must-be-satisfied comment received.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lnSpc>
                <a:spcPct val="100000"/>
              </a:lnSpc>
              <a:spcBef>
                <a:spcPts val="600"/>
              </a:spcBef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lnSpc>
                <a:spcPct val="100000"/>
              </a:lnSpc>
              <a:spcBef>
                <a:spcPts val="600"/>
              </a:spcBef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5A24F0ED-F306-4742-9D6B-A0A98FB9C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232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389C9-B024-4416-A9BE-661E17652EA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00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E992A7-3436-A646-89CC-0035D46A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 of Working Groups and PAR Study Groups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PAR expiration (updated as of 6 March 2024)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4246A5-79B1-8944-8B14-4AD1EE8E69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9 active PARs whose expiration date is 31 December 2024: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PAR under initial SA ballot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P2796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PARs under draft development 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P1599, P2418.3, P2796.1, P2796.2, P2888.3, P2957, P3079.2, P7131</a:t>
            </a:r>
          </a:p>
          <a:p>
            <a:pPr lvl="3">
              <a:lnSpc>
                <a:spcPct val="100000"/>
              </a:lnSpc>
              <a:spcBef>
                <a:spcPts val="600"/>
              </a:spcBef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5A24F0ED-F306-4742-9D6B-A0A98FB9C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232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389C9-B024-4416-A9BE-661E17652EA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3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E992A7-3436-A646-89CC-0035D46A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Liaison 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ISO/IEC JTC 3 – Quantum technologies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4246A5-79B1-8944-8B14-4AD1EE8E69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Rationale (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word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powerpoint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establishing a category A liaison with the ISO/IEC JTC 3, the Joint Technical Committee on Quantum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Technologies, prepared by Bruce Kraemer (Self)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5A24F0ED-F306-4742-9D6B-A0A98FB9C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232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389C9-B024-4416-A9BE-661E17652EA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45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E992A7-3436-A646-89CC-0035D46A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Liaison to ISO/IEC JTC 3 – Quantum technologies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4246A5-79B1-8944-8B14-4AD1EE8E69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199" y="1972676"/>
            <a:ext cx="10515599" cy="438367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Motion 2024-005: The Computer Society/Standards Activities Board Standards Committee (C/SAB SC) approves the establishment of a Category A Liaison with ISO/IEC JTC 3, the rationale for which is as follows: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IEEE, by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establishing a liaison with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JTC 3, can more directly work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their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experts to harmonize quantum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terminology and technologies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avoid divergence, overlap or conflicts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 development organizations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on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same or related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technologies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Move:  Jon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Rosdahl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Annette Reilly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Approved (5 Yes, 0 No, 0 Abstain)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Motion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2024-006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Computer Society/Standards Activities Board Standards Committee (C/SAB SC) appoints Bruce Kraemer as the Standards Committee External Liaison coordinator to ISO/IEC JTC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Move:  Joe Levy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Second:  Dennis Brophy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Result:  Approved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Yes, 0 No, 0 Abstain)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5A24F0ED-F306-4742-9D6B-A0A98FB9C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232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389C9-B024-4416-A9BE-661E17652EA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54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E992A7-3436-A646-89CC-0035D46A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other business?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4246A5-79B1-8944-8B14-4AD1EE8E69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meeting adjourned at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10:48am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meeting:  9:00am ET to 11:00am ET, Tuesday,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April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5A24F0ED-F306-4742-9D6B-A0A98FB9C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232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389C9-B024-4416-A9BE-661E17652EA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48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E992A7-3436-A646-89CC-0035D46A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Annex:  2024 Organization Roster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5A24F0ED-F306-4742-9D6B-A0A98FB9C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232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389C9-B024-4416-A9BE-661E17652EA1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929591" y="1819922"/>
          <a:ext cx="10673523" cy="3672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593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631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280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29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4741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Employed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Affiliation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Acting Chair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Huawei Canada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Jon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Rosdahl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Qualcomm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Qualcomm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Secretary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Treasurer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Vacant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Dennis Brophy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Siemens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EDA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Siemens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EDA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Joe Levy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InterDigital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InterDigital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Michael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Montemurro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Annette Reilly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 Manager (Lead)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Jonathan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Goldberg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IEEE 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IEEE 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 Manager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Projects)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Soo Kim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IEEE 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IEEE 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00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E992A7-3436-A646-89CC-0035D46A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 reminders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4246A5-79B1-8944-8B14-4AD1EE8E69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 Call for patents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IEEE SA Copyright Policy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IEEE SA Participation Slides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5A24F0ED-F306-4742-9D6B-A0A98FB9C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232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389C9-B024-4416-A9BE-661E17652EA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27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E992A7-3436-A646-89CC-0035D46A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Opening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E4246A5-79B1-8944-8B14-4AD1EE8E69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Acting Chair called the meeting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order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9:03am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and presented the participation reminder, including the call for patents, SA copyright policy, and SA participation slide deck.</a:t>
            </a:r>
          </a:p>
          <a:p>
            <a:pPr algn="just">
              <a:lnSpc>
                <a:spcPct val="100000"/>
              </a:lnSpc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Attendance list:</a:t>
            </a:r>
          </a:p>
          <a:p>
            <a:pPr lvl="1" algn="just">
              <a:lnSpc>
                <a:spcPct val="10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Edward Au (Huawei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Dennis Brophy (Siemens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Erik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Debenedictis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Zettaflops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LLC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Jonathan Goldberg (IEEE SA),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Bruce Kraemer (Self), Joseph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Levy (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InterDigital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Justina Li (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Tencent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Michael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Montemurro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(Huawei), Annette Reilly (Self), Jon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Rosdahl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(Qualcomm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Zehua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Zhang (JD)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5A24F0ED-F306-4742-9D6B-A0A98FB9C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232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389C9-B024-4416-A9BE-661E17652EA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E992A7-3436-A646-89CC-0035D46A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motions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4246A5-79B1-8944-8B14-4AD1EE8E69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Motion #1:  To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approve the agenda as presented on the previous slide.</a:t>
            </a:r>
          </a:p>
          <a:p>
            <a:pPr lvl="1" algn="just">
              <a:lnSpc>
                <a:spcPct val="10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Moved: 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Mike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Montemurro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Seconded:  Dennis Brophy</a:t>
            </a:r>
          </a:p>
          <a:p>
            <a:pPr lvl="1" algn="just">
              <a:lnSpc>
                <a:spcPct val="100000"/>
              </a:lnSpc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Result:  Approved with unanimous consent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Motion #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2: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approve the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minutes of the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February 2024 C/SAB SC as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shown in the document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ieee-sa.imeetcentral.com/p/aQAAAAAFGRLo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Moved:  Mike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Montemurro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Seconded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Dennis Brophy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Approved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unanimous consent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5A24F0ED-F306-4742-9D6B-A0A98FB9C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232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389C9-B024-4416-A9BE-661E17652EA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58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E992A7-3436-A646-89CC-0035D46A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 SA ballot:  P3188 D1.2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4246A5-79B1-8944-8B14-4AD1EE8E69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P3188 PAR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Standard for Virtual e-card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Platform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Working Group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progress report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Virtual e-card Working Group is ready to forward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P3188 Draft D1.2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an initial SA ballot.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Motion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2024-004: Approve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forward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P3188 D1.2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Standards Association ballot process, conditional on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ballot group balance requirement being met.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Move:  Jon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Rosdahl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Mike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Montemurro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Approved (6 Yes, 0 No, 0 Abstain)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5A24F0ED-F306-4742-9D6B-A0A98FB9C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232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389C9-B024-4416-A9BE-661E17652EA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57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E992A7-3436-A646-89CC-0035D46A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deadline for submitting PARs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5A24F0ED-F306-4742-9D6B-A0A98FB9C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232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389C9-B024-4416-A9BE-661E17652EA1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530497"/>
              </p:ext>
            </p:extLst>
          </p:nvPr>
        </p:nvGraphicFramePr>
        <p:xfrm>
          <a:off x="929589" y="1819922"/>
          <a:ext cx="10673524" cy="3175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683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83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838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6838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SAB SC deadline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C/SAB 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meeting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9am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11am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ET, 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Tuesday)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NesCom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deadline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NesCom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meeting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January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February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February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19/20 March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March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March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March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May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April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April</a:t>
                      </a:r>
                      <a:endParaRPr lang="en-US" sz="1600" b="0" i="0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April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4/5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June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July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August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August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24/25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September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August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September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September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October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September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October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October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9/10 December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December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584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E992A7-3436-A646-89CC-0035D46A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 of Working Groups and PAR Study Groups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a glance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4246A5-79B1-8944-8B14-4AD1EE8E69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of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March 2024,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have: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 Working Groups with active projects (excluding new PARs on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NesCom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agendas)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 PARs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(28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PARs +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revision PARs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PARs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SA ballot phase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PARs are in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pre-ballot/ballot invitation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and 1 revision PARs in draft development 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 published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 spreadsheet (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2024/03/25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5A24F0ED-F306-4742-9D6B-A0A98FB9C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232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389C9-B024-4416-A9BE-661E17652EA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780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E992A7-3436-A646-89CC-0035D46A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 of Working Groups and PAR Study Groups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standards approved by SASB (1)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4246A5-79B1-8944-8B14-4AD1EE8E69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 standards were approved by SASB on 15 February 2024: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 Group for Standard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Environmental Assessment of Imaging Equipment and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Television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P1680.3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(Standard for Environmental Assessment of Televisions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)/Draft 2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Talent Service and Management Working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P3154 (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 Practice for the Application of Knowledge Graphs for Talent Services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)/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Draft 1.4	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Factors for Visual Experiences Working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P3333.1.1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(Standard for Quality of Experience (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Visual-Comfort Assessments of Three-Dimensional (3D) Contents Based on Psychophysical Studies)/Draft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P3333.1.2 (Standard for the Perceptual Quality Assessment of Three Dimensional (3D), Ultra High Definition (UHD) and High Dynamic Range (HDR) Contents)/Draft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00000"/>
              </a:lnSpc>
              <a:spcBef>
                <a:spcPts val="600"/>
              </a:spcBef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5A24F0ED-F306-4742-9D6B-A0A98FB9C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232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389C9-B024-4416-A9BE-661E17652EA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7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E992A7-3436-A646-89CC-0035D46A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 of Working Groups and PAR Study Groups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standards approved by SASB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4246A5-79B1-8944-8B14-4AD1EE8E69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draft standards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approved by SASB on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March 2024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Graph Working Group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P2807.2 (Standard for Evaluation Methods of Virtual Training Systems)/Draft 7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Group for Standard for Environmental Assessment of Imaging Equipment and Television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P1680.2 (Standard for Environmental Assessment of Imaging Equipment)/Draft 2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5A24F0ED-F306-4742-9D6B-A0A98FB9C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232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389C9-B024-4416-A9BE-661E17652EA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74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EEE Computer Society 2021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AA300"/>
      </a:accent1>
      <a:accent2>
        <a:srgbClr val="FFD100"/>
      </a:accent2>
      <a:accent3>
        <a:srgbClr val="00619B"/>
      </a:accent3>
      <a:accent4>
        <a:srgbClr val="00B5E2"/>
      </a:accent4>
      <a:accent5>
        <a:srgbClr val="002855"/>
      </a:accent5>
      <a:accent6>
        <a:srgbClr val="E87722"/>
      </a:accent6>
      <a:hlink>
        <a:srgbClr val="2998E3"/>
      </a:hlink>
      <a:folHlink>
        <a:srgbClr val="7F723D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-BlankTemplate-widescreen-2022" id="{2DB4D288-6590-7145-BDB6-441901490BED}" vid="{5FA49A07-A580-734E-A116-E954C4C952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CS-BlankTemplate-widescreen-2022</Template>
  <TotalTime>612</TotalTime>
  <Words>1226</Words>
  <Application>Microsoft Office PowerPoint</Application>
  <PresentationFormat>Widescreen</PresentationFormat>
  <Paragraphs>189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Roboto Slab Regular</vt:lpstr>
      <vt:lpstr>Arial</vt:lpstr>
      <vt:lpstr>Calibri</vt:lpstr>
      <vt:lpstr>Times New Roman</vt:lpstr>
      <vt:lpstr>Office Theme</vt:lpstr>
      <vt:lpstr>Computer Society Standards Activities Board Standards Committee (C/SAB SC)</vt:lpstr>
      <vt:lpstr>Participation reminders</vt:lpstr>
      <vt:lpstr>Opening</vt:lpstr>
      <vt:lpstr>Administrative motions</vt:lpstr>
      <vt:lpstr>Initial SA ballot:  P3188 D1.2</vt:lpstr>
      <vt:lpstr>2024 deadline for submitting PARs</vt:lpstr>
      <vt:lpstr>Status of Working Groups and PAR Study Groups At a glance</vt:lpstr>
      <vt:lpstr>Status of Working Groups and PAR Study Groups New standards approved by SASB (1)</vt:lpstr>
      <vt:lpstr>Status of Working Groups and PAR Study Groups New standards approved by SASB (2)</vt:lpstr>
      <vt:lpstr>Status of Working Groups and PAR Study Groups New/modified PARs approved by SASB (1)</vt:lpstr>
      <vt:lpstr>Status of Working Groups and PAR Study Groups New/modified PARs approved by SASB (2)</vt:lpstr>
      <vt:lpstr>Status of Working Groups and PAR Study Groups SA ballot results (1)</vt:lpstr>
      <vt:lpstr>Status of Working Groups and PAR Study Groups SA ballot results (2)</vt:lpstr>
      <vt:lpstr>Status of Working Groups and PAR Study Groups 2024 PAR expiration (updated as of 6 March 2024)</vt:lpstr>
      <vt:lpstr>Liaison to ISO/IEC JTC 3 – Quantum technologies</vt:lpstr>
      <vt:lpstr>Liaison to ISO/IEC JTC 3 – Quantum technologies</vt:lpstr>
      <vt:lpstr>Any other business?</vt:lpstr>
      <vt:lpstr>Annex:  2024 Organization Roster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C/SAB SC meeting minutes</dc:title>
  <dc:subject/>
  <dc:creator>Edward Au</dc:creator>
  <cp:keywords>2024/03/26</cp:keywords>
  <dc:description/>
  <cp:lastModifiedBy>Edward Au</cp:lastModifiedBy>
  <cp:revision>131</cp:revision>
  <dcterms:created xsi:type="dcterms:W3CDTF">2023-12-01T16:17:08Z</dcterms:created>
  <dcterms:modified xsi:type="dcterms:W3CDTF">2024-03-26T15:17:25Z</dcterms:modified>
  <cp:category>Revision 0</cp:category>
</cp:coreProperties>
</file>