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9" r:id="rId5"/>
    <p:sldId id="374" r:id="rId6"/>
    <p:sldId id="375" r:id="rId7"/>
    <p:sldId id="369" r:id="rId8"/>
    <p:sldId id="373" r:id="rId9"/>
    <p:sldId id="376" r:id="rId10"/>
    <p:sldId id="377" r:id="rId11"/>
    <p:sldId id="370" r:id="rId12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D30"/>
    <a:srgbClr val="F3F9FF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80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710817B-02FB-45D1-A4BC-6C76CB923AEC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95946F8-FEB0-4263-BB42-3AA997083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72" y="103124"/>
            <a:ext cx="7255379" cy="1354415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72" y="4059797"/>
            <a:ext cx="3831536" cy="99346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5" y="276448"/>
            <a:ext cx="5694218" cy="812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FBA2-3BBD-4C3C-A16E-AFBD9062CBD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A3CC-9126-47C5-8235-F3285547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55" y="1167589"/>
            <a:ext cx="4323111" cy="36888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314" y="1167589"/>
            <a:ext cx="4323111" cy="36888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FBA2-3BBD-4C3C-A16E-AFBD9062CBD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A3CC-9126-47C5-8235-F3285547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FBA2-3BBD-4C3C-A16E-AFBD9062CBD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A3CC-9126-47C5-8235-F3285547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FBA2-3BBD-4C3C-A16E-AFBD9062CBD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A3CC-9126-47C5-8235-F3285547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55" y="276448"/>
            <a:ext cx="5694218" cy="81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5" y="1168782"/>
            <a:ext cx="8860984" cy="371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FBA2-3BBD-4C3C-A16E-AFBD9062CBD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7572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A3CC-9126-47C5-8235-F3285547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Possible Resilience Stats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Brett Efaw</a:t>
            </a:r>
          </a:p>
          <a:p>
            <a:r>
              <a:rPr lang="en-US" dirty="0"/>
              <a:t>2020 IEEE JTCM – </a:t>
            </a:r>
            <a:r>
              <a:rPr lang="en-US" dirty="0" err="1"/>
              <a:t>Dist</a:t>
            </a:r>
            <a:r>
              <a:rPr lang="en-US" dirty="0"/>
              <a:t> Res WG</a:t>
            </a:r>
          </a:p>
          <a:p>
            <a:r>
              <a:rPr lang="en-US" dirty="0"/>
              <a:t>Jacksonville, FL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CA1A79-833E-41B3-9786-70F2898C4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C2A86C-D982-475E-9A79-CD267F807135}"/>
              </a:ext>
            </a:extLst>
          </p:cNvPr>
          <p:cNvSpPr/>
          <p:nvPr/>
        </p:nvSpPr>
        <p:spPr>
          <a:xfrm>
            <a:off x="874644" y="1272209"/>
            <a:ext cx="1510748" cy="119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t-storm moved thru IPC service territory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EB16E-80B4-45B0-A700-40C4108B2F87}"/>
              </a:ext>
            </a:extLst>
          </p:cNvPr>
          <p:cNvSpPr/>
          <p:nvPr/>
        </p:nvSpPr>
        <p:spPr>
          <a:xfrm>
            <a:off x="5247862" y="1272209"/>
            <a:ext cx="2054086" cy="119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~12 feeders LOs and 2 sub-</a:t>
            </a:r>
            <a:r>
              <a:rPr lang="en-US" dirty="0" err="1"/>
              <a:t>tx</a:t>
            </a:r>
            <a:r>
              <a:rPr lang="en-US" dirty="0"/>
              <a:t> line LOs plus dozens of smaller incidents</a:t>
            </a:r>
          </a:p>
        </p:txBody>
      </p:sp>
    </p:spTree>
    <p:extLst>
      <p:ext uri="{BB962C8B-B14F-4D97-AF65-F5344CB8AC3E}">
        <p14:creationId xmlns:p14="http://schemas.microsoft.com/office/powerpoint/2010/main" val="26270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3D49E-FFD5-4A41-8888-4E719871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63BBF0-F17D-4B9F-BAA6-55269616AFBB}"/>
              </a:ext>
            </a:extLst>
          </p:cNvPr>
          <p:cNvSpPr/>
          <p:nvPr/>
        </p:nvSpPr>
        <p:spPr>
          <a:xfrm>
            <a:off x="5320749" y="1729409"/>
            <a:ext cx="2054086" cy="119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Inverting the customer-outage timeline = system availability timeline</a:t>
            </a:r>
          </a:p>
        </p:txBody>
      </p:sp>
    </p:spTree>
    <p:extLst>
      <p:ext uri="{BB962C8B-B14F-4D97-AF65-F5344CB8AC3E}">
        <p14:creationId xmlns:p14="http://schemas.microsoft.com/office/powerpoint/2010/main" val="16673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5B58BD-8D41-48CA-9295-6F7DA88E1A40}"/>
              </a:ext>
            </a:extLst>
          </p:cNvPr>
          <p:cNvGrpSpPr/>
          <p:nvPr/>
        </p:nvGrpSpPr>
        <p:grpSpPr>
          <a:xfrm>
            <a:off x="768239" y="946994"/>
            <a:ext cx="5160317" cy="3788034"/>
            <a:chOff x="1569996" y="1318054"/>
            <a:chExt cx="5160317" cy="37880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FFEBB3-F843-46DC-81E2-91CB677760FE}"/>
                </a:ext>
              </a:extLst>
            </p:cNvPr>
            <p:cNvCxnSpPr/>
            <p:nvPr/>
          </p:nvCxnSpPr>
          <p:spPr>
            <a:xfrm>
              <a:off x="2257168" y="1318054"/>
              <a:ext cx="0" cy="328689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A3A596-CFB1-4F97-9A65-F10BC8A694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168" y="4604951"/>
              <a:ext cx="343517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C6091D-9AA1-43CD-8E35-BD01EAFE9E17}"/>
                </a:ext>
              </a:extLst>
            </p:cNvPr>
            <p:cNvSpPr txBox="1"/>
            <p:nvPr/>
          </p:nvSpPr>
          <p:spPr>
            <a:xfrm>
              <a:off x="3249827" y="4736756"/>
              <a:ext cx="1449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CC752-DBE4-4E20-8135-01CE4310E520}"/>
                </a:ext>
              </a:extLst>
            </p:cNvPr>
            <p:cNvSpPr txBox="1"/>
            <p:nvPr/>
          </p:nvSpPr>
          <p:spPr>
            <a:xfrm rot="16200000">
              <a:off x="193592" y="2776835"/>
              <a:ext cx="3122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System Availability (%)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1E5436-980B-4B34-8C68-5DF6606462E8}"/>
                </a:ext>
              </a:extLst>
            </p:cNvPr>
            <p:cNvCxnSpPr/>
            <p:nvPr/>
          </p:nvCxnSpPr>
          <p:spPr>
            <a:xfrm>
              <a:off x="2257168" y="2067697"/>
              <a:ext cx="34351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7D0C63-E546-4B43-B1CB-6DF942A58D28}"/>
                </a:ext>
              </a:extLst>
            </p:cNvPr>
            <p:cNvSpPr txBox="1"/>
            <p:nvPr/>
          </p:nvSpPr>
          <p:spPr>
            <a:xfrm>
              <a:off x="5280454" y="1874106"/>
              <a:ext cx="1449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XXX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369E98-1812-46AF-B6DA-14DE13B6A937}"/>
                </a:ext>
              </a:extLst>
            </p:cNvPr>
            <p:cNvCxnSpPr>
              <a:cxnSpLocks/>
            </p:cNvCxnSpPr>
            <p:nvPr/>
          </p:nvCxnSpPr>
          <p:spPr>
            <a:xfrm>
              <a:off x="2257168" y="1614615"/>
              <a:ext cx="77435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9FE632-FE3B-4F13-BDBF-75B8F263B893}"/>
                </a:ext>
              </a:extLst>
            </p:cNvPr>
            <p:cNvCxnSpPr>
              <a:cxnSpLocks/>
            </p:cNvCxnSpPr>
            <p:nvPr/>
          </p:nvCxnSpPr>
          <p:spPr>
            <a:xfrm>
              <a:off x="3031524" y="1614615"/>
              <a:ext cx="0" cy="17381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6558C6-6580-4F03-B3E5-D128BCE7A932}"/>
                </a:ext>
              </a:extLst>
            </p:cNvPr>
            <p:cNvCxnSpPr>
              <a:cxnSpLocks/>
            </p:cNvCxnSpPr>
            <p:nvPr/>
          </p:nvCxnSpPr>
          <p:spPr>
            <a:xfrm>
              <a:off x="3031524" y="3352800"/>
              <a:ext cx="68374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68E126-E614-46E2-A0DD-EF90AF50E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5265" y="2833816"/>
              <a:ext cx="0" cy="51898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A0E08E-2BB1-4E3C-AA63-4060C28FB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5265" y="2833816"/>
              <a:ext cx="551935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4AC244-E1E9-4336-9165-CC128F6D9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2261289"/>
              <a:ext cx="0" cy="5725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CE01B3-5599-46A8-8A3D-B1EAD5A1E337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2261289"/>
              <a:ext cx="55193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C4BFF0-002F-41C5-9433-9264C867B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9135" y="1614615"/>
              <a:ext cx="0" cy="6466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E5349A-D60A-4A89-9E6B-DE0182D7E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9135" y="1614615"/>
              <a:ext cx="873211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EA93EA-779E-43E7-8DFD-4CBD9EBE6466}"/>
                </a:ext>
              </a:extLst>
            </p:cNvPr>
            <p:cNvSpPr txBox="1"/>
            <p:nvPr/>
          </p:nvSpPr>
          <p:spPr>
            <a:xfrm>
              <a:off x="2581879" y="2502932"/>
              <a:ext cx="292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4447B3A-07FE-4019-AF7A-08F15376043D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2728097" y="2067698"/>
              <a:ext cx="0" cy="435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FFB445-0428-4586-8AC2-7EBF450D984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2728097" y="2872264"/>
              <a:ext cx="0" cy="480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D59D98-0970-4FA8-803D-49D4A8B4CFF4}"/>
                </a:ext>
              </a:extLst>
            </p:cNvPr>
            <p:cNvSpPr txBox="1"/>
            <p:nvPr/>
          </p:nvSpPr>
          <p:spPr>
            <a:xfrm>
              <a:off x="3828540" y="1632463"/>
              <a:ext cx="292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4E125B-CD8A-477E-B60F-24CC5F1EDA0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120975" y="1817129"/>
              <a:ext cx="698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EA925D-A773-44AC-944F-9CCA5B87F6A1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3031524" y="1817129"/>
              <a:ext cx="7970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9DCF68-4834-4E80-9F09-BEC5A356CFFD}"/>
                </a:ext>
              </a:extLst>
            </p:cNvPr>
            <p:cNvSpPr txBox="1"/>
            <p:nvPr/>
          </p:nvSpPr>
          <p:spPr>
            <a:xfrm>
              <a:off x="3426248" y="2275701"/>
              <a:ext cx="292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FFA301-4D2D-4B98-883E-BC67B3D1625F}"/>
                </a:ext>
              </a:extLst>
            </p:cNvPr>
            <p:cNvSpPr/>
            <p:nvPr/>
          </p:nvSpPr>
          <p:spPr>
            <a:xfrm>
              <a:off x="3031524" y="2067697"/>
              <a:ext cx="1235673" cy="76611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E6E934-EEB3-4BCF-93E0-7255C316DB15}"/>
                </a:ext>
              </a:extLst>
            </p:cNvPr>
            <p:cNvSpPr/>
            <p:nvPr/>
          </p:nvSpPr>
          <p:spPr>
            <a:xfrm>
              <a:off x="3039081" y="2833814"/>
              <a:ext cx="683742" cy="52258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492434-8795-447B-837F-0E323E162C72}"/>
                </a:ext>
              </a:extLst>
            </p:cNvPr>
            <p:cNvSpPr/>
            <p:nvPr/>
          </p:nvSpPr>
          <p:spPr>
            <a:xfrm>
              <a:off x="4267197" y="2060664"/>
              <a:ext cx="551932" cy="20062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610C0F0-DC2F-44BF-AD2A-908212F2BD50}"/>
              </a:ext>
            </a:extLst>
          </p:cNvPr>
          <p:cNvSpPr txBox="1"/>
          <p:nvPr/>
        </p:nvSpPr>
        <p:spPr>
          <a:xfrm>
            <a:off x="6237439" y="1447091"/>
            <a:ext cx="2005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 is a system availability threshold</a:t>
            </a:r>
          </a:p>
          <a:p>
            <a:endParaRPr lang="en-US" dirty="0"/>
          </a:p>
          <a:p>
            <a:r>
              <a:rPr lang="en-US" dirty="0"/>
              <a:t>Use 3 decimal places of precision </a:t>
            </a:r>
          </a:p>
          <a:p>
            <a:r>
              <a:rPr lang="en-US" dirty="0"/>
              <a:t>(i.e. 995 = 99.5%)</a:t>
            </a:r>
          </a:p>
        </p:txBody>
      </p:sp>
    </p:spTree>
    <p:extLst>
      <p:ext uri="{BB962C8B-B14F-4D97-AF65-F5344CB8AC3E}">
        <p14:creationId xmlns:p14="http://schemas.microsoft.com/office/powerpoint/2010/main" val="42406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077AAE-71C7-417D-8A7F-E74BC97FB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CFB5FA-2CDD-4FC0-BC0D-E78477AC0DD1}"/>
              </a:ext>
            </a:extLst>
          </p:cNvPr>
          <p:cNvSpPr/>
          <p:nvPr/>
        </p:nvSpPr>
        <p:spPr>
          <a:xfrm>
            <a:off x="1007165" y="735495"/>
            <a:ext cx="1530627" cy="88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674 total occurrences in 12 years</a:t>
            </a:r>
          </a:p>
        </p:txBody>
      </p:sp>
    </p:spTree>
    <p:extLst>
      <p:ext uri="{BB962C8B-B14F-4D97-AF65-F5344CB8AC3E}">
        <p14:creationId xmlns:p14="http://schemas.microsoft.com/office/powerpoint/2010/main" val="171980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ABFC-8450-4B15-A6C6-D25D2FAE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XXX = 995 (i.e. 99.5%)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34AE22-C371-4079-9940-AE5DC457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22781"/>
              </p:ext>
            </p:extLst>
          </p:nvPr>
        </p:nvGraphicFramePr>
        <p:xfrm>
          <a:off x="1234440" y="1118012"/>
          <a:ext cx="6675120" cy="37490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39818712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26316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7411643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720467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149247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790555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8969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48681401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of </a:t>
                      </a:r>
                      <a:r>
                        <a:rPr lang="en-US" sz="1200" dirty="0" err="1"/>
                        <a:t>Occrn</a:t>
                      </a:r>
                      <a:endParaRPr 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 mean/max (minutes)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 mean/max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% Time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SAIFI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SAIDI (minutes)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548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89 /   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5.0 /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558,435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633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119 / 1515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5.4 /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1,654,525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9829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152 / 1900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5.3 /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5,087,960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207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106 /   970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3.2 /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343,070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9775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140 / 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5.6 /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9,925,340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98.11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589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100 / 1135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4.6 / 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640,135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263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107 /   625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5.5 /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382,780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06139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110 /   720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5.8 /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560,725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006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79 /   325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4.3 / 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39,150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5155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118 /   695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4.9 / 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480,980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9937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97 /   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4.1 /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36,520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4987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92 /   880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6.2 /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1,144,730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9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ABFC-8450-4B15-A6C6-D25D2FAE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XXX = 990 (i.e. 99.0%)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34AE22-C371-4079-9940-AE5DC457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22326"/>
              </p:ext>
            </p:extLst>
          </p:nvPr>
        </p:nvGraphicFramePr>
        <p:xfrm>
          <a:off x="1234440" y="1118012"/>
          <a:ext cx="6675120" cy="37490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39818712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26316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7411643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720467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149247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790555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8969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48681401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of </a:t>
                      </a:r>
                      <a:r>
                        <a:rPr lang="en-US" sz="1200" dirty="0" err="1"/>
                        <a:t>Occrn</a:t>
                      </a:r>
                      <a:endParaRPr 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 mean/max (minutes)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 mean/max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% Time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SAIFI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SAIDI (minutes)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548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91 /   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6.5 /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146,810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633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150 / 1515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7.8 /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872,845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9829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221 / 1240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9.4 / 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2,475,705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207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171 /   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8.0 /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48,455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9775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272 / 1505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15.5 /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6,290,005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98.79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589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109 /   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7.2 /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233,850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263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134 /   475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12.4 /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118,910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06139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104 /   495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6.4 /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182,105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006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40 /   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4.7 /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6,625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5155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96 /   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6.6 /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135,275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9937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63 /   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4.8 /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5,570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4987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92 /   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9.2 /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630,715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9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5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FC81BB-CB76-46F5-A28C-16620B89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4E91DA-88F1-4F6D-A1FD-7E5C4B80B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1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C Colors">
      <a:dk1>
        <a:sysClr val="windowText" lastClr="000000"/>
      </a:dk1>
      <a:lt1>
        <a:sysClr val="window" lastClr="FFFFFF"/>
      </a:lt1>
      <a:dk2>
        <a:srgbClr val="00467F"/>
      </a:dk2>
      <a:lt2>
        <a:srgbClr val="E7DEC9"/>
      </a:lt2>
      <a:accent1>
        <a:srgbClr val="008789"/>
      </a:accent1>
      <a:accent2>
        <a:srgbClr val="44C6E4"/>
      </a:accent2>
      <a:accent3>
        <a:srgbClr val="64A0C8"/>
      </a:accent3>
      <a:accent4>
        <a:srgbClr val="005BBB"/>
      </a:accent4>
      <a:accent5>
        <a:srgbClr val="00AF3F"/>
      </a:accent5>
      <a:accent6>
        <a:srgbClr val="7CB400"/>
      </a:accent6>
      <a:hlink>
        <a:srgbClr val="008789"/>
      </a:hlink>
      <a:folHlink>
        <a:srgbClr val="B38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-cord-template-wide.potx" id="{A8C98805-66E5-4167-A526-C110F7A5B9E9}" vid="{0652B9A9-A526-4B6F-8E33-1B23338D5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A1BC53DB0A143ABEABF4E8E9D444F" ma:contentTypeVersion="3" ma:contentTypeDescription="Create a new document." ma:contentTypeScope="" ma:versionID="612d6206b1af69bb607ae1599dd6d93d">
  <xsd:schema xmlns:xsd="http://www.w3.org/2001/XMLSchema" xmlns:xs="http://www.w3.org/2001/XMLSchema" xmlns:p="http://schemas.microsoft.com/office/2006/metadata/properties" xmlns:ns2="624b0fe3-464f-4fb5-b5c5-d6a500d24dc6" xmlns:ns3="http://schemas.microsoft.com/sharepoint/v4" targetNamespace="http://schemas.microsoft.com/office/2006/metadata/properties" ma:root="true" ma:fieldsID="56d89eef8eff750c1421649fa75ccdd4" ns2:_="" ns3:_="">
    <xsd:import namespace="624b0fe3-464f-4fb5-b5c5-d6a500d24dc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bType" minOccurs="0"/>
                <xsd:element ref="ns3:IconOverlay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b0fe3-464f-4fb5-b5c5-d6a500d24dc6" elementFormDefault="qualified">
    <xsd:import namespace="http://schemas.microsoft.com/office/2006/documentManagement/types"/>
    <xsd:import namespace="http://schemas.microsoft.com/office/infopath/2007/PartnerControls"/>
    <xsd:element name="TabType" ma:index="8" nillable="true" ma:displayName="For which Tab/Page" ma:format="Dropdown" ma:internalName="TabType">
      <xsd:simpleType>
        <xsd:restriction base="dms:Choice">
          <xsd:enumeration value="Communication Handbook"/>
          <xsd:enumeration value="Design Guide"/>
          <xsd:enumeration value="Logos"/>
          <xsd:enumeration value="Safety Graphic"/>
          <xsd:enumeration value="Templates"/>
          <xsd:enumeration value="Power Point Presentation"/>
          <xsd:enumeration value="Images"/>
        </xsd:restriction>
      </xsd:simpleType>
    </xsd:element>
    <xsd:element name="Description0" ma:index="10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624b0fe3-464f-4fb5-b5c5-d6a500d24dc6" xsi:nil="true"/>
    <TabType xmlns="624b0fe3-464f-4fb5-b5c5-d6a500d24dc6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2FFAAE5-ED5D-4FCC-909A-AA5F9D1B0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1B0372-81D9-481F-A310-2E39A0EA6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b0fe3-464f-4fb5-b5c5-d6a500d24dc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E285F0-D5F2-40ED-9E20-D7167737DDE9}">
  <ds:schemaRefs>
    <ds:schemaRef ds:uri="http://schemas.microsoft.com/office/2006/metadata/properties"/>
    <ds:schemaRef ds:uri="http://schemas.microsoft.com/office/infopath/2007/PartnerControls"/>
    <ds:schemaRef ds:uri="624b0fe3-464f-4fb5-b5c5-d6a500d24dc6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power-cord-template-wide</Template>
  <TotalTime>146</TotalTime>
  <Words>437</Words>
  <Application>Microsoft Office PowerPoint</Application>
  <PresentationFormat>On-screen Show (16:9)</PresentationFormat>
  <Paragraphs>228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Possible Resilience Stats</vt:lpstr>
      <vt:lpstr>PowerPoint Presentation</vt:lpstr>
      <vt:lpstr>PowerPoint Presentation</vt:lpstr>
      <vt:lpstr>PowerPoint Presentation</vt:lpstr>
      <vt:lpstr>PowerPoint Presentation</vt:lpstr>
      <vt:lpstr>XXX = 995 (i.e. 99.5%)</vt:lpstr>
      <vt:lpstr>XXX = 990 (i.e. 99.0%)</vt:lpstr>
      <vt:lpstr>PowerPoint Presentation</vt:lpstr>
    </vt:vector>
  </TitlesOfParts>
  <Company>IPCO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Efaw</dc:creator>
  <cp:lastModifiedBy>Efaw, Brett</cp:lastModifiedBy>
  <cp:revision>12</cp:revision>
  <dcterms:created xsi:type="dcterms:W3CDTF">2020-01-10T18:15:26Z</dcterms:created>
  <dcterms:modified xsi:type="dcterms:W3CDTF">2020-01-10T20:42:07Z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0x0101004B8A1BC53DB0A143ABEABF4E8E9D444F</vt:lpwstr>
  </property>
</Properties>
</file>