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8" r:id="rId3"/>
  </p:sldIdLst>
  <p:sldSz cx="9144000" cy="6858000" type="screen4x3"/>
  <p:notesSz cx="9296400" cy="688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55" autoAdjust="0"/>
    <p:restoredTop sz="94674"/>
  </p:normalViewPr>
  <p:slideViewPr>
    <p:cSldViewPr snapToGrid="0" snapToObjects="1">
      <p:cViewPr>
        <p:scale>
          <a:sx n="161" d="100"/>
          <a:sy n="161" d="100"/>
        </p:scale>
        <p:origin x="-402" y="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31CAEE0-0316-4F76-8A18-194C54D2414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7AE6C28-B457-436B-B9D0-5DAE3FB5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05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C2502BF-187E-4C43-A930-3FD3F2188522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515938"/>
            <a:ext cx="3441700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268861"/>
            <a:ext cx="7437120" cy="3096816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4F22CFA-7010-44B3-AEA9-FC728E8EB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98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9143999" cy="685621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" y="823"/>
            <a:ext cx="9139426" cy="68545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" y="2048246"/>
            <a:ext cx="8861629" cy="2202515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3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02834" y="5117898"/>
            <a:ext cx="8658797" cy="27432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presenter organization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02835" y="5400575"/>
            <a:ext cx="8658796" cy="27432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presentation event or location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201054" y="4661324"/>
            <a:ext cx="8660577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2000" b="1" baseline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PRESENTER NAME(S)</a:t>
            </a:r>
          </a:p>
        </p:txBody>
      </p:sp>
      <p:sp>
        <p:nvSpPr>
          <p:cNvPr id="21" name="Date Placeholder 3"/>
          <p:cNvSpPr txBox="1">
            <a:spLocks/>
          </p:cNvSpPr>
          <p:nvPr userDrawn="1"/>
        </p:nvSpPr>
        <p:spPr>
          <a:xfrm>
            <a:off x="7340130" y="6356351"/>
            <a:ext cx="120046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47B0AD-4045-D246-BDAD-F671F36BE5C4}" type="datetime4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May 6, 2019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648662" y="6454975"/>
            <a:ext cx="0" cy="18288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5"/>
          <p:cNvSpPr txBox="1">
            <a:spLocks/>
          </p:cNvSpPr>
          <p:nvPr userDrawn="1"/>
        </p:nvSpPr>
        <p:spPr>
          <a:xfrm>
            <a:off x="8743456" y="6360083"/>
            <a:ext cx="226373" cy="365125"/>
          </a:xfrm>
          <a:prstGeom prst="rect">
            <a:avLst/>
          </a:prstGeom>
        </p:spPr>
        <p:txBody>
          <a:bodyPr lIns="0" tIns="0" bIns="0" anchor="ctr" anchorCtr="0"/>
          <a:lstStyle>
            <a:defPPr>
              <a:defRPr lang="en-US"/>
            </a:defPPr>
            <a:lvl1pPr marL="0" algn="l" defTabSz="457200" rtl="0" eaLnBrk="1" latinLnBrk="0" hangingPunct="1">
              <a:defRPr sz="900" b="1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722D57-58D6-9447-A6D5-A97F6C35A8FB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" name="Picture 19" descr="GMLC_Logo-0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433" y="1716"/>
            <a:ext cx="1255279" cy="159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27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808597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205793" y="1615440"/>
            <a:ext cx="8726708" cy="430784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00" i="1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94337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808597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935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715"/>
            <a:ext cx="9139425" cy="68545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808597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94" y="1600202"/>
            <a:ext cx="8655837" cy="45259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Tx/>
              <a:buSzPct val="90000"/>
              <a:buFont typeface="Lucida Grande"/>
              <a:buChar char="►"/>
              <a:defRPr sz="2000">
                <a:latin typeface="Arial"/>
                <a:cs typeface="Arial"/>
              </a:defRPr>
            </a:lvl1pPr>
            <a:lvl2pPr marL="742950" indent="-285750">
              <a:buClrTx/>
              <a:buFont typeface="Arial"/>
              <a:buChar char="◼"/>
              <a:defRPr sz="1800">
                <a:latin typeface="Arial"/>
                <a:cs typeface="Arial"/>
              </a:defRPr>
            </a:lvl2pPr>
            <a:lvl3pPr marL="1143000" indent="-228600">
              <a:buClrTx/>
              <a:buSzPct val="120000"/>
              <a:buFont typeface="Lucida Grande"/>
              <a:buChar char="•"/>
              <a:defRPr sz="1600">
                <a:latin typeface="Arial"/>
                <a:cs typeface="Arial"/>
              </a:defRPr>
            </a:lvl3pPr>
            <a:lvl4pPr marL="1600200" indent="-228600">
              <a:buClr>
                <a:schemeClr val="tx1"/>
              </a:buClr>
              <a:buSzPct val="85000"/>
              <a:buFont typeface="Wingdings" charset="2"/>
              <a:buChar char="u"/>
              <a:defRPr sz="1400">
                <a:latin typeface="Arial"/>
                <a:cs typeface="Arial"/>
              </a:defRPr>
            </a:lvl4pPr>
            <a:lvl5pPr marL="2057400" indent="-228600">
              <a:buClr>
                <a:schemeClr val="tx1"/>
              </a:buClr>
              <a:buSzPct val="95000"/>
              <a:buFont typeface="Arial"/>
              <a:buChar char="►"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Date Placeholder 3"/>
          <p:cNvSpPr txBox="1">
            <a:spLocks/>
          </p:cNvSpPr>
          <p:nvPr userDrawn="1"/>
        </p:nvSpPr>
        <p:spPr>
          <a:xfrm>
            <a:off x="7340130" y="6356351"/>
            <a:ext cx="120046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47B0AD-4045-D246-BDAD-F671F36BE5C4}" type="datetime4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May 6, 2019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8648662" y="6454975"/>
            <a:ext cx="0" cy="18288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743456" y="6360083"/>
            <a:ext cx="226373" cy="365125"/>
          </a:xfrm>
          <a:prstGeom prst="rect">
            <a:avLst/>
          </a:prstGeom>
        </p:spPr>
        <p:txBody>
          <a:bodyPr lIns="0" tIns="0" bIns="0" anchor="ctr" anchorCtr="0"/>
          <a:lstStyle>
            <a:defPPr>
              <a:defRPr lang="en-US"/>
            </a:defPPr>
            <a:lvl1pPr marL="0" algn="l" defTabSz="457200" rtl="0" eaLnBrk="1" latinLnBrk="0" hangingPunct="1">
              <a:defRPr sz="900" b="1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722D57-58D6-9447-A6D5-A97F6C35A8FB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8" name="Picture 17" descr="GMLC_Logo-0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433" y="1716"/>
            <a:ext cx="1255279" cy="159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08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715"/>
            <a:ext cx="9139425" cy="685456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05795" y="1600202"/>
            <a:ext cx="4222348" cy="45259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Tx/>
              <a:buSzPct val="90000"/>
              <a:buFont typeface="Lucida Grande"/>
              <a:buChar char="►"/>
              <a:defRPr sz="2000">
                <a:latin typeface="Arial"/>
                <a:cs typeface="Arial"/>
              </a:defRPr>
            </a:lvl1pPr>
            <a:lvl2pPr marL="742950" indent="-285750">
              <a:buClrTx/>
              <a:buFont typeface="Arial"/>
              <a:buChar char="◼"/>
              <a:defRPr sz="1800">
                <a:latin typeface="Arial"/>
                <a:cs typeface="Arial"/>
              </a:defRPr>
            </a:lvl2pPr>
            <a:lvl3pPr marL="1143000" indent="-228600">
              <a:buClrTx/>
              <a:buSzPct val="120000"/>
              <a:buFont typeface="Lucida Grande"/>
              <a:buChar char="•"/>
              <a:defRPr sz="1600">
                <a:latin typeface="Arial"/>
                <a:cs typeface="Arial"/>
              </a:defRPr>
            </a:lvl3pPr>
            <a:lvl4pPr marL="1600200" indent="-228600">
              <a:buClr>
                <a:schemeClr val="tx1"/>
              </a:buClr>
              <a:buSzPct val="85000"/>
              <a:buFont typeface="Wingdings" charset="2"/>
              <a:buChar char="u"/>
              <a:defRPr sz="1400">
                <a:latin typeface="Arial"/>
                <a:cs typeface="Arial"/>
              </a:defRPr>
            </a:lvl4pPr>
            <a:lvl5pPr marL="2057400" indent="-228600">
              <a:buClr>
                <a:schemeClr val="tx1"/>
              </a:buClr>
              <a:buSzPct val="95000"/>
              <a:buFont typeface="Arial"/>
              <a:buChar char="►"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4639283" y="1600202"/>
            <a:ext cx="4222348" cy="45259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Tx/>
              <a:buSzPct val="90000"/>
              <a:buFont typeface="Lucida Grande"/>
              <a:buChar char="►"/>
              <a:defRPr sz="2000">
                <a:latin typeface="Arial"/>
                <a:cs typeface="Arial"/>
              </a:defRPr>
            </a:lvl1pPr>
            <a:lvl2pPr marL="742950" indent="-285750">
              <a:buClrTx/>
              <a:buFont typeface="Arial"/>
              <a:buChar char="◼"/>
              <a:defRPr sz="1800">
                <a:latin typeface="Arial"/>
                <a:cs typeface="Arial"/>
              </a:defRPr>
            </a:lvl2pPr>
            <a:lvl3pPr marL="1143000" indent="-228600">
              <a:buClrTx/>
              <a:buSzPct val="120000"/>
              <a:buFont typeface="Lucida Grande"/>
              <a:buChar char="•"/>
              <a:defRPr sz="1600">
                <a:latin typeface="Arial"/>
                <a:cs typeface="Arial"/>
              </a:defRPr>
            </a:lvl3pPr>
            <a:lvl4pPr marL="1600200" indent="-228600">
              <a:buClr>
                <a:schemeClr val="tx1"/>
              </a:buClr>
              <a:buSzPct val="85000"/>
              <a:buFont typeface="Wingdings" charset="2"/>
              <a:buChar char="u"/>
              <a:defRPr sz="1400">
                <a:latin typeface="Arial"/>
                <a:cs typeface="Arial"/>
              </a:defRPr>
            </a:lvl4pPr>
            <a:lvl5pPr marL="2057400" indent="-228600">
              <a:buClr>
                <a:schemeClr val="tx1"/>
              </a:buClr>
              <a:buSzPct val="95000"/>
              <a:buFont typeface="Arial"/>
              <a:buChar char="►"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808597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Date Placeholder 3"/>
          <p:cNvSpPr txBox="1">
            <a:spLocks/>
          </p:cNvSpPr>
          <p:nvPr userDrawn="1"/>
        </p:nvSpPr>
        <p:spPr>
          <a:xfrm>
            <a:off x="7340130" y="6356351"/>
            <a:ext cx="120046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47B0AD-4045-D246-BDAD-F671F36BE5C4}" type="datetime4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May 6, 2019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8648662" y="6454975"/>
            <a:ext cx="0" cy="18288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8743456" y="6360083"/>
            <a:ext cx="226373" cy="365125"/>
          </a:xfrm>
          <a:prstGeom prst="rect">
            <a:avLst/>
          </a:prstGeom>
        </p:spPr>
        <p:txBody>
          <a:bodyPr lIns="0" tIns="0" bIns="0" anchor="ctr" anchorCtr="0"/>
          <a:lstStyle>
            <a:defPPr>
              <a:defRPr lang="en-US"/>
            </a:defPPr>
            <a:lvl1pPr marL="0" algn="l" defTabSz="457200" rtl="0" eaLnBrk="1" latinLnBrk="0" hangingPunct="1">
              <a:defRPr sz="900" b="1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722D57-58D6-9447-A6D5-A97F6C35A8FB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8" name="Picture 17" descr="GMLC_Logo-0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433" y="1716"/>
            <a:ext cx="1255279" cy="159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39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715"/>
            <a:ext cx="9139425" cy="685456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95" y="1535113"/>
            <a:ext cx="4222348" cy="41222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808597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205795" y="2062172"/>
            <a:ext cx="4222348" cy="3779204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Tx/>
              <a:buSzPct val="90000"/>
              <a:buFont typeface="Lucida Grande"/>
              <a:buChar char="►"/>
              <a:defRPr sz="2000">
                <a:latin typeface="Arial"/>
                <a:cs typeface="Arial"/>
              </a:defRPr>
            </a:lvl1pPr>
            <a:lvl2pPr marL="742950" indent="-285750">
              <a:buClrTx/>
              <a:buFont typeface="Arial"/>
              <a:buChar char="◼"/>
              <a:defRPr sz="1800">
                <a:latin typeface="Arial"/>
                <a:cs typeface="Arial"/>
              </a:defRPr>
            </a:lvl2pPr>
            <a:lvl3pPr marL="1143000" indent="-228600">
              <a:buClrTx/>
              <a:buSzPct val="120000"/>
              <a:buFont typeface="Lucida Grande"/>
              <a:buChar char="•"/>
              <a:defRPr sz="1600">
                <a:latin typeface="Arial"/>
                <a:cs typeface="Arial"/>
              </a:defRPr>
            </a:lvl3pPr>
            <a:lvl4pPr marL="1600200" indent="-228600">
              <a:buClr>
                <a:schemeClr val="tx1"/>
              </a:buClr>
              <a:buSzPct val="85000"/>
              <a:buFont typeface="Wingdings" charset="2"/>
              <a:buChar char="u"/>
              <a:defRPr sz="1400">
                <a:latin typeface="Arial"/>
                <a:cs typeface="Arial"/>
              </a:defRPr>
            </a:lvl4pPr>
            <a:lvl5pPr marL="2057400" indent="-228600">
              <a:buClr>
                <a:schemeClr val="tx1"/>
              </a:buClr>
              <a:buSzPct val="95000"/>
              <a:buFont typeface="Arial"/>
              <a:buChar char="►"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4"/>
          </p:nvPr>
        </p:nvSpPr>
        <p:spPr>
          <a:xfrm>
            <a:off x="4639283" y="2062172"/>
            <a:ext cx="4222348" cy="3779204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Tx/>
              <a:buSzPct val="90000"/>
              <a:buFont typeface="Lucida Grande"/>
              <a:buChar char="►"/>
              <a:defRPr sz="2000">
                <a:latin typeface="Arial"/>
                <a:cs typeface="Arial"/>
              </a:defRPr>
            </a:lvl1pPr>
            <a:lvl2pPr marL="742950" indent="-285750">
              <a:buClrTx/>
              <a:buFont typeface="Arial"/>
              <a:buChar char="◼"/>
              <a:defRPr sz="1800">
                <a:latin typeface="Arial"/>
                <a:cs typeface="Arial"/>
              </a:defRPr>
            </a:lvl2pPr>
            <a:lvl3pPr marL="1143000" indent="-228600">
              <a:buClrTx/>
              <a:buSzPct val="120000"/>
              <a:buFont typeface="Lucida Grande"/>
              <a:buChar char="•"/>
              <a:defRPr sz="1600">
                <a:latin typeface="Arial"/>
                <a:cs typeface="Arial"/>
              </a:defRPr>
            </a:lvl3pPr>
            <a:lvl4pPr marL="1600200" indent="-228600">
              <a:buClr>
                <a:schemeClr val="tx1"/>
              </a:buClr>
              <a:buSzPct val="85000"/>
              <a:buFont typeface="Wingdings" charset="2"/>
              <a:buChar char="u"/>
              <a:defRPr sz="1400">
                <a:latin typeface="Arial"/>
                <a:cs typeface="Arial"/>
              </a:defRPr>
            </a:lvl4pPr>
            <a:lvl5pPr marL="2057400" indent="-228600">
              <a:buClr>
                <a:schemeClr val="tx1"/>
              </a:buClr>
              <a:buSzPct val="95000"/>
              <a:buFont typeface="Arial"/>
              <a:buChar char="►"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5"/>
          </p:nvPr>
        </p:nvSpPr>
        <p:spPr>
          <a:xfrm>
            <a:off x="4639284" y="1535113"/>
            <a:ext cx="4222347" cy="41222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Date Placeholder 3"/>
          <p:cNvSpPr txBox="1">
            <a:spLocks/>
          </p:cNvSpPr>
          <p:nvPr userDrawn="1"/>
        </p:nvSpPr>
        <p:spPr>
          <a:xfrm>
            <a:off x="7340130" y="6356351"/>
            <a:ext cx="120046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47B0AD-4045-D246-BDAD-F671F36BE5C4}" type="datetime4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May 6, 2019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8648662" y="6454975"/>
            <a:ext cx="0" cy="18288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5"/>
          <p:cNvSpPr txBox="1">
            <a:spLocks/>
          </p:cNvSpPr>
          <p:nvPr userDrawn="1"/>
        </p:nvSpPr>
        <p:spPr>
          <a:xfrm>
            <a:off x="8743456" y="6360083"/>
            <a:ext cx="226373" cy="365125"/>
          </a:xfrm>
          <a:prstGeom prst="rect">
            <a:avLst/>
          </a:prstGeom>
        </p:spPr>
        <p:txBody>
          <a:bodyPr lIns="0" tIns="0" bIns="0" anchor="ctr" anchorCtr="0"/>
          <a:lstStyle>
            <a:defPPr>
              <a:defRPr lang="en-US"/>
            </a:defPPr>
            <a:lvl1pPr marL="0" algn="l" defTabSz="457200" rtl="0" eaLnBrk="1" latinLnBrk="0" hangingPunct="1">
              <a:defRPr sz="900" b="1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722D57-58D6-9447-A6D5-A97F6C35A8FB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" name="Picture 19" descr="GMLC_Logo-0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433" y="1716"/>
            <a:ext cx="1255279" cy="159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02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715"/>
            <a:ext cx="9139425" cy="685456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205793" y="1615440"/>
            <a:ext cx="8726708" cy="430784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00" i="1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808597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340130" y="6356351"/>
            <a:ext cx="120046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47B0AD-4045-D246-BDAD-F671F36BE5C4}" type="datetime4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May 6, 2019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8648662" y="6454975"/>
            <a:ext cx="0" cy="18288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743456" y="6360083"/>
            <a:ext cx="226373" cy="365125"/>
          </a:xfrm>
          <a:prstGeom prst="rect">
            <a:avLst/>
          </a:prstGeom>
        </p:spPr>
        <p:txBody>
          <a:bodyPr lIns="0" tIns="0" bIns="0" anchor="ctr" anchorCtr="0"/>
          <a:lstStyle>
            <a:defPPr>
              <a:defRPr lang="en-US"/>
            </a:defPPr>
            <a:lvl1pPr marL="0" algn="l" defTabSz="457200" rtl="0" eaLnBrk="1" latinLnBrk="0" hangingPunct="1">
              <a:defRPr sz="900" b="1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722D57-58D6-9447-A6D5-A97F6C35A8FB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4" name="Picture 13" descr="GMLC_Logo-0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433" y="1716"/>
            <a:ext cx="1255279" cy="159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7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715"/>
            <a:ext cx="9139425" cy="685456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808597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340130" y="6356351"/>
            <a:ext cx="120046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47B0AD-4045-D246-BDAD-F671F36BE5C4}" type="datetime4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May 6, 2019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8648662" y="6454975"/>
            <a:ext cx="0" cy="18288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743456" y="6360083"/>
            <a:ext cx="226373" cy="365125"/>
          </a:xfrm>
          <a:prstGeom prst="rect">
            <a:avLst/>
          </a:prstGeom>
        </p:spPr>
        <p:txBody>
          <a:bodyPr lIns="0" tIns="0" bIns="0" anchor="ctr" anchorCtr="0"/>
          <a:lstStyle>
            <a:defPPr>
              <a:defRPr lang="en-US"/>
            </a:defPPr>
            <a:lvl1pPr marL="0" algn="l" defTabSz="457200" rtl="0" eaLnBrk="1" latinLnBrk="0" hangingPunct="1">
              <a:defRPr sz="900" b="1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722D57-58D6-9447-A6D5-A97F6C35A8FB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3" name="Picture 12" descr="GMLC_Logo-0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433" y="1716"/>
            <a:ext cx="1255279" cy="159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186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808597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05794" y="1600202"/>
            <a:ext cx="8655837" cy="45259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Tx/>
              <a:buSzPct val="90000"/>
              <a:buFont typeface="Lucida Grande"/>
              <a:buChar char="►"/>
              <a:defRPr sz="2000">
                <a:latin typeface="Arial"/>
                <a:cs typeface="Arial"/>
              </a:defRPr>
            </a:lvl1pPr>
            <a:lvl2pPr marL="742950" indent="-285750">
              <a:buClrTx/>
              <a:buFont typeface="Arial"/>
              <a:buChar char="◼"/>
              <a:defRPr sz="1800">
                <a:latin typeface="Arial"/>
                <a:cs typeface="Arial"/>
              </a:defRPr>
            </a:lvl2pPr>
            <a:lvl3pPr marL="1143000" indent="-228600">
              <a:buClrTx/>
              <a:buSzPct val="120000"/>
              <a:buFont typeface="Lucida Grande"/>
              <a:buChar char="•"/>
              <a:defRPr sz="1600">
                <a:latin typeface="Arial"/>
                <a:cs typeface="Arial"/>
              </a:defRPr>
            </a:lvl3pPr>
            <a:lvl4pPr marL="1600200" indent="-228600">
              <a:buClr>
                <a:schemeClr val="tx1"/>
              </a:buClr>
              <a:buSzPct val="85000"/>
              <a:buFont typeface="Wingdings" charset="2"/>
              <a:buChar char="u"/>
              <a:defRPr sz="1400">
                <a:latin typeface="Arial"/>
                <a:cs typeface="Arial"/>
              </a:defRPr>
            </a:lvl4pPr>
            <a:lvl5pPr marL="2057400" indent="-228600">
              <a:buClr>
                <a:schemeClr val="tx1"/>
              </a:buClr>
              <a:buSzPct val="95000"/>
              <a:buFont typeface="Arial"/>
              <a:buChar char="►"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992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808597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5795" y="1600202"/>
            <a:ext cx="4222348" cy="45259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Tx/>
              <a:buSzPct val="90000"/>
              <a:buFont typeface="Lucida Grande"/>
              <a:buChar char="►"/>
              <a:defRPr sz="2000">
                <a:latin typeface="Arial"/>
                <a:cs typeface="Arial"/>
              </a:defRPr>
            </a:lvl1pPr>
            <a:lvl2pPr marL="742950" indent="-285750">
              <a:buClrTx/>
              <a:buFont typeface="Arial"/>
              <a:buChar char="◼"/>
              <a:defRPr sz="1800">
                <a:latin typeface="Arial"/>
                <a:cs typeface="Arial"/>
              </a:defRPr>
            </a:lvl2pPr>
            <a:lvl3pPr marL="1143000" indent="-228600">
              <a:buClrTx/>
              <a:buSzPct val="120000"/>
              <a:buFont typeface="Lucida Grande"/>
              <a:buChar char="•"/>
              <a:defRPr sz="1600">
                <a:latin typeface="Arial"/>
                <a:cs typeface="Arial"/>
              </a:defRPr>
            </a:lvl3pPr>
            <a:lvl4pPr marL="1600200" indent="-228600">
              <a:buClr>
                <a:schemeClr val="tx1"/>
              </a:buClr>
              <a:buSzPct val="85000"/>
              <a:buFont typeface="Wingdings" charset="2"/>
              <a:buChar char="u"/>
              <a:defRPr sz="1400">
                <a:latin typeface="Arial"/>
                <a:cs typeface="Arial"/>
              </a:defRPr>
            </a:lvl4pPr>
            <a:lvl5pPr marL="2057400" indent="-228600">
              <a:buClr>
                <a:schemeClr val="tx1"/>
              </a:buClr>
              <a:buSzPct val="95000"/>
              <a:buFont typeface="Arial"/>
              <a:buChar char="►"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9283" y="1600202"/>
            <a:ext cx="4222348" cy="45259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Tx/>
              <a:buSzPct val="90000"/>
              <a:buFont typeface="Lucida Grande"/>
              <a:buChar char="►"/>
              <a:defRPr sz="2000">
                <a:latin typeface="Arial"/>
                <a:cs typeface="Arial"/>
              </a:defRPr>
            </a:lvl1pPr>
            <a:lvl2pPr marL="742950" indent="-285750">
              <a:buClrTx/>
              <a:buFont typeface="Arial"/>
              <a:buChar char="◼"/>
              <a:defRPr sz="1800">
                <a:latin typeface="Arial"/>
                <a:cs typeface="Arial"/>
              </a:defRPr>
            </a:lvl2pPr>
            <a:lvl3pPr marL="1143000" indent="-228600">
              <a:buClrTx/>
              <a:buSzPct val="120000"/>
              <a:buFont typeface="Lucida Grande"/>
              <a:buChar char="•"/>
              <a:defRPr sz="1600">
                <a:latin typeface="Arial"/>
                <a:cs typeface="Arial"/>
              </a:defRPr>
            </a:lvl3pPr>
            <a:lvl4pPr marL="1600200" indent="-228600">
              <a:buClr>
                <a:schemeClr val="tx1"/>
              </a:buClr>
              <a:buSzPct val="85000"/>
              <a:buFont typeface="Wingdings" charset="2"/>
              <a:buChar char="u"/>
              <a:defRPr sz="1400">
                <a:latin typeface="Arial"/>
                <a:cs typeface="Arial"/>
              </a:defRPr>
            </a:lvl4pPr>
            <a:lvl5pPr marL="2057400" indent="-228600">
              <a:buClr>
                <a:schemeClr val="tx1"/>
              </a:buClr>
              <a:buSzPct val="95000"/>
              <a:buFont typeface="Arial"/>
              <a:buChar char="►"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214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808597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205795" y="1535113"/>
            <a:ext cx="4222348" cy="41222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205795" y="2062172"/>
            <a:ext cx="4222348" cy="3779204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Tx/>
              <a:buSzPct val="90000"/>
              <a:buFont typeface="Lucida Grande"/>
              <a:buChar char="►"/>
              <a:defRPr sz="2000">
                <a:latin typeface="Arial"/>
                <a:cs typeface="Arial"/>
              </a:defRPr>
            </a:lvl1pPr>
            <a:lvl2pPr marL="742950" indent="-285750">
              <a:buClrTx/>
              <a:buFont typeface="Arial"/>
              <a:buChar char="◼"/>
              <a:defRPr sz="1800">
                <a:latin typeface="Arial"/>
                <a:cs typeface="Arial"/>
              </a:defRPr>
            </a:lvl2pPr>
            <a:lvl3pPr marL="1143000" indent="-228600">
              <a:buClrTx/>
              <a:buSzPct val="120000"/>
              <a:buFont typeface="Lucida Grande"/>
              <a:buChar char="•"/>
              <a:defRPr sz="1600">
                <a:latin typeface="Arial"/>
                <a:cs typeface="Arial"/>
              </a:defRPr>
            </a:lvl3pPr>
            <a:lvl4pPr marL="1600200" indent="-228600">
              <a:buClr>
                <a:schemeClr val="tx1"/>
              </a:buClr>
              <a:buSzPct val="85000"/>
              <a:buFont typeface="Wingdings" charset="2"/>
              <a:buChar char="u"/>
              <a:defRPr sz="1400">
                <a:latin typeface="Arial"/>
                <a:cs typeface="Arial"/>
              </a:defRPr>
            </a:lvl4pPr>
            <a:lvl5pPr marL="2057400" indent="-228600">
              <a:buClr>
                <a:schemeClr val="tx1"/>
              </a:buClr>
              <a:buSzPct val="95000"/>
              <a:buFont typeface="Arial"/>
              <a:buChar char="►"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4"/>
          </p:nvPr>
        </p:nvSpPr>
        <p:spPr>
          <a:xfrm>
            <a:off x="4639283" y="2062172"/>
            <a:ext cx="4222348" cy="3779204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Tx/>
              <a:buSzPct val="90000"/>
              <a:buFont typeface="Lucida Grande"/>
              <a:buChar char="►"/>
              <a:defRPr sz="2000">
                <a:latin typeface="Arial"/>
                <a:cs typeface="Arial"/>
              </a:defRPr>
            </a:lvl1pPr>
            <a:lvl2pPr marL="742950" indent="-285750">
              <a:buClrTx/>
              <a:buFont typeface="Arial"/>
              <a:buChar char="◼"/>
              <a:defRPr sz="1800">
                <a:latin typeface="Arial"/>
                <a:cs typeface="Arial"/>
              </a:defRPr>
            </a:lvl2pPr>
            <a:lvl3pPr marL="1143000" indent="-228600">
              <a:buClrTx/>
              <a:buSzPct val="120000"/>
              <a:buFont typeface="Lucida Grande"/>
              <a:buChar char="•"/>
              <a:defRPr sz="1600">
                <a:latin typeface="Arial"/>
                <a:cs typeface="Arial"/>
              </a:defRPr>
            </a:lvl3pPr>
            <a:lvl4pPr marL="1600200" indent="-228600">
              <a:buClr>
                <a:schemeClr val="tx1"/>
              </a:buClr>
              <a:buSzPct val="85000"/>
              <a:buFont typeface="Wingdings" charset="2"/>
              <a:buChar char="u"/>
              <a:defRPr sz="1400">
                <a:latin typeface="Arial"/>
                <a:cs typeface="Arial"/>
              </a:defRPr>
            </a:lvl4pPr>
            <a:lvl5pPr marL="2057400" indent="-228600">
              <a:buClr>
                <a:schemeClr val="tx1"/>
              </a:buClr>
              <a:buSzPct val="95000"/>
              <a:buFont typeface="Arial"/>
              <a:buChar char="►"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5"/>
          </p:nvPr>
        </p:nvSpPr>
        <p:spPr>
          <a:xfrm>
            <a:off x="4639284" y="1535113"/>
            <a:ext cx="4222347" cy="41222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454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716"/>
            <a:ext cx="9139426" cy="685456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05794" y="201168"/>
            <a:ext cx="6775943" cy="86868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7340130" y="6356351"/>
            <a:ext cx="120046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47B0AD-4045-D246-BDAD-F671F36BE5C4}" type="datetime4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May 6, 2019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648662" y="6454975"/>
            <a:ext cx="0" cy="18288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743456" y="6360083"/>
            <a:ext cx="226373" cy="365125"/>
          </a:xfrm>
          <a:prstGeom prst="rect">
            <a:avLst/>
          </a:prstGeom>
        </p:spPr>
        <p:txBody>
          <a:bodyPr lIns="0" tIns="0" bIns="0" anchor="ctr" anchorCtr="0"/>
          <a:lstStyle>
            <a:defPPr>
              <a:defRPr lang="en-US"/>
            </a:defPPr>
            <a:lvl1pPr marL="0" algn="l" defTabSz="457200" rtl="0" eaLnBrk="1" latinLnBrk="0" hangingPunct="1">
              <a:defRPr sz="900" b="1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722D57-58D6-9447-A6D5-A97F6C35A8FB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3" name="Picture 12" descr="GMLC_Logo-04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433" y="1716"/>
            <a:ext cx="1255279" cy="159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9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1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500" b="1" kern="1200">
          <a:solidFill>
            <a:srgbClr val="70727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369" y="274639"/>
            <a:ext cx="8287419" cy="808597"/>
          </a:xfrm>
        </p:spPr>
        <p:txBody>
          <a:bodyPr/>
          <a:lstStyle/>
          <a:p>
            <a:r>
              <a:rPr lang="en-US" dirty="0" smtClean="0"/>
              <a:t>Reliability vs. Resilience – features, metrics, actions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703169"/>
              </p:ext>
            </p:extLst>
          </p:nvPr>
        </p:nvGraphicFramePr>
        <p:xfrm>
          <a:off x="461818" y="1628581"/>
          <a:ext cx="8238837" cy="4606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7127"/>
                <a:gridCol w="3205019"/>
                <a:gridCol w="3426691"/>
              </a:tblGrid>
              <a:tr h="336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Reliability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Resilience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</a:tr>
              <a:tr h="11475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Common </a:t>
                      </a:r>
                      <a:r>
                        <a:rPr lang="en-US" sz="1400" dirty="0">
                          <a:effectLst/>
                        </a:rPr>
                        <a:t>features</a:t>
                      </a:r>
                      <a:r>
                        <a:rPr lang="en-US" sz="1400" dirty="0" smtClean="0">
                          <a:effectLst/>
                        </a:rPr>
                        <a:t>/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characteristics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Routine, expected</a:t>
                      </a:r>
                      <a:r>
                        <a:rPr lang="en-US" sz="1400" dirty="0" smtClean="0">
                          <a:effectLst/>
                        </a:rPr>
                        <a:t>, normally </a:t>
                      </a:r>
                      <a:r>
                        <a:rPr lang="en-US" sz="1400" dirty="0">
                          <a:effectLst/>
                        </a:rPr>
                        <a:t>localized, shorter duration interruptions of electric </a:t>
                      </a:r>
                      <a:r>
                        <a:rPr lang="en-US" sz="1400" dirty="0" smtClean="0">
                          <a:effectLst/>
                        </a:rPr>
                        <a:t>service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Larger </a:t>
                      </a:r>
                      <a:r>
                        <a:rPr lang="en-US" sz="1400" dirty="0">
                          <a:effectLst/>
                        </a:rPr>
                        <a:t>events will make it into the </a:t>
                      </a:r>
                      <a:r>
                        <a:rPr lang="en-US" sz="1400" dirty="0" smtClean="0">
                          <a:effectLst/>
                        </a:rPr>
                        <a:t>local headlines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Infrequent, unexpected, </a:t>
                      </a:r>
                      <a:r>
                        <a:rPr lang="en-US" sz="1400" dirty="0" smtClean="0">
                          <a:effectLst/>
                        </a:rPr>
                        <a:t>widespread/long duration </a:t>
                      </a:r>
                      <a:r>
                        <a:rPr lang="en-US" sz="1400" dirty="0">
                          <a:effectLst/>
                        </a:rPr>
                        <a:t>power interruptions, </a:t>
                      </a:r>
                      <a:r>
                        <a:rPr lang="en-US" sz="1400" dirty="0" smtClean="0">
                          <a:effectLst/>
                        </a:rPr>
                        <a:t>often </a:t>
                      </a:r>
                      <a:r>
                        <a:rPr lang="en-US" sz="1400" dirty="0">
                          <a:effectLst/>
                        </a:rPr>
                        <a:t>with significant corollary </a:t>
                      </a:r>
                      <a:r>
                        <a:rPr lang="en-US" sz="1400" dirty="0" smtClean="0">
                          <a:effectLst/>
                        </a:rPr>
                        <a:t>impacts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Always</a:t>
                      </a:r>
                      <a:r>
                        <a:rPr lang="en-US" sz="1400" baseline="0" dirty="0" smtClean="0">
                          <a:effectLst/>
                        </a:rPr>
                        <a:t> national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headline worthy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</a:tr>
              <a:tr h="13762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Metrics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Well-established, annualized (SAIDI, SAIFI, MAIFI), with provisions for “major events” 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Rarely </a:t>
                      </a:r>
                      <a:r>
                        <a:rPr lang="en-US" sz="1400" dirty="0">
                          <a:effectLst/>
                        </a:rPr>
                        <a:t>include non-electricity impacts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Non-standardized, event-based (number of customers affected; hours without electric </a:t>
                      </a:r>
                      <a:r>
                        <a:rPr lang="en-US" sz="1400" dirty="0" smtClean="0">
                          <a:effectLst/>
                        </a:rPr>
                        <a:t>service)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Routinely </a:t>
                      </a:r>
                      <a:r>
                        <a:rPr lang="en-US" sz="1400" dirty="0">
                          <a:effectLst/>
                        </a:rPr>
                        <a:t>include non-electricity impacts (e.g., costs to firms; health and safety impacts)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</a:tr>
              <a:tr h="10806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Actions to improve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Plan and prepare;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Manage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and endure event(s);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Recover and restore;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and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Assess, learn, and update plan.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 qualitative </a:t>
                      </a:r>
                      <a:r>
                        <a:rPr lang="en-US" sz="1400" dirty="0" smtClean="0">
                          <a:effectLst/>
                        </a:rPr>
                        <a:t>difference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But generally </a:t>
                      </a:r>
                      <a:r>
                        <a:rPr lang="en-US" sz="1400" dirty="0">
                          <a:effectLst/>
                        </a:rPr>
                        <a:t>larger in scope/cost (see below)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88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vs. Resilience – decision-making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739391"/>
              </p:ext>
            </p:extLst>
          </p:nvPr>
        </p:nvGraphicFramePr>
        <p:xfrm>
          <a:off x="480290" y="1591635"/>
          <a:ext cx="8220365" cy="4998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8655"/>
                <a:gridCol w="3195782"/>
                <a:gridCol w="3435928"/>
              </a:tblGrid>
              <a:tr h="336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Reliability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Resilience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</a:tr>
              <a:tr h="1600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Entities involved in decision making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Electric utility and its regulator/oversight board, primarily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Electric utility and </a:t>
                      </a:r>
                      <a:r>
                        <a:rPr lang="en-US" sz="1400" dirty="0" smtClean="0">
                          <a:effectLst/>
                        </a:rPr>
                        <a:t>regulator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/>
                      </a:r>
                      <a:br>
                        <a:rPr lang="en-US" sz="1400" dirty="0" smtClean="0">
                          <a:effectLst/>
                        </a:rPr>
                      </a:br>
                      <a:r>
                        <a:rPr lang="en-US" sz="1400" dirty="0" smtClean="0">
                          <a:effectLst/>
                        </a:rPr>
                        <a:t>But also and routinely in</a:t>
                      </a:r>
                      <a:r>
                        <a:rPr lang="en-US" sz="1400" baseline="0" dirty="0" smtClean="0">
                          <a:effectLst/>
                        </a:rPr>
                        <a:t> conjunction </a:t>
                      </a:r>
                      <a:r>
                        <a:rPr lang="en-US" sz="1400" dirty="0" smtClean="0">
                          <a:effectLst/>
                        </a:rPr>
                        <a:t>with </a:t>
                      </a:r>
                      <a:r>
                        <a:rPr lang="en-US" sz="1400" dirty="0">
                          <a:effectLst/>
                        </a:rPr>
                        <a:t>parties </a:t>
                      </a:r>
                      <a:r>
                        <a:rPr lang="en-US" sz="1400" dirty="0" smtClean="0">
                          <a:effectLst/>
                        </a:rPr>
                        <a:t>that</a:t>
                      </a:r>
                      <a:r>
                        <a:rPr lang="en-US" sz="1400" baseline="0" dirty="0" smtClean="0">
                          <a:effectLst/>
                        </a:rPr>
                        <a:t> have </a:t>
                      </a:r>
                      <a:r>
                        <a:rPr lang="en-US" sz="1400" dirty="0" smtClean="0">
                          <a:effectLst/>
                        </a:rPr>
                        <a:t>responsibilities for </a:t>
                      </a:r>
                      <a:r>
                        <a:rPr lang="en-US" sz="1400" dirty="0">
                          <a:effectLst/>
                        </a:rPr>
                        <a:t>other critical infrastructures, </a:t>
                      </a:r>
                      <a:r>
                        <a:rPr lang="en-US" sz="1400" dirty="0" smtClean="0">
                          <a:effectLst/>
                        </a:rPr>
                        <a:t>including local/regional/state/federal </a:t>
                      </a:r>
                      <a:r>
                        <a:rPr lang="en-US" sz="1400" dirty="0">
                          <a:effectLst/>
                        </a:rPr>
                        <a:t>agencies/authorities, </a:t>
                      </a:r>
                      <a:r>
                        <a:rPr lang="en-US" sz="1400" dirty="0" smtClean="0">
                          <a:effectLst/>
                        </a:rPr>
                        <a:t>and communities/elected </a:t>
                      </a:r>
                      <a:r>
                        <a:rPr lang="en-US" sz="1400" dirty="0">
                          <a:effectLst/>
                        </a:rPr>
                        <a:t>officials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</a:tr>
              <a:tr h="13669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Factors affecting decision making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Actuarial records on frequency of </a:t>
                      </a:r>
                      <a:r>
                        <a:rPr lang="en-US" sz="1400" dirty="0" smtClean="0">
                          <a:effectLst/>
                        </a:rPr>
                        <a:t>exposure – widely understood risks: insurable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Well-understood/tested practices/approaches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Understood </a:t>
                      </a:r>
                      <a:r>
                        <a:rPr lang="en-US" sz="1400" dirty="0">
                          <a:effectLst/>
                        </a:rPr>
                        <a:t>to be an expected cost of doing business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 actuarial basis to establish likelihood of </a:t>
                      </a:r>
                      <a:r>
                        <a:rPr lang="en-US" sz="1400" dirty="0" smtClean="0">
                          <a:effectLst/>
                        </a:rPr>
                        <a:t>occurrence – widely varying perceptions of risk/exposure:</a:t>
                      </a:r>
                      <a:r>
                        <a:rPr lang="en-US" sz="1400" baseline="0" dirty="0" smtClean="0">
                          <a:effectLst/>
                        </a:rPr>
                        <a:t>  </a:t>
                      </a:r>
                      <a:r>
                        <a:rPr lang="en-US" sz="1400" dirty="0" smtClean="0">
                          <a:effectLst/>
                        </a:rPr>
                        <a:t>un-insurable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/>
                      </a:r>
                      <a:br>
                        <a:rPr lang="en-US" sz="1400" dirty="0" smtClean="0">
                          <a:effectLst/>
                        </a:rPr>
                      </a:br>
                      <a:r>
                        <a:rPr lang="en-US" sz="1400" dirty="0" smtClean="0">
                          <a:effectLst/>
                        </a:rPr>
                        <a:t>Limited </a:t>
                      </a:r>
                      <a:r>
                        <a:rPr lang="en-US" sz="1400" dirty="0">
                          <a:effectLst/>
                        </a:rPr>
                        <a:t>opportunities to “test</a:t>
                      </a:r>
                      <a:r>
                        <a:rPr lang="en-US" sz="1400" dirty="0" smtClean="0">
                          <a:effectLst/>
                        </a:rPr>
                        <a:t>”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strategies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Large </a:t>
                      </a:r>
                      <a:r>
                        <a:rPr lang="en-US" sz="1400" dirty="0">
                          <a:effectLst/>
                        </a:rPr>
                        <a:t>dollar amounts/extraordinary expenditures may require special </a:t>
                      </a:r>
                      <a:r>
                        <a:rPr lang="en-US" sz="1400" dirty="0" smtClean="0">
                          <a:effectLst/>
                        </a:rPr>
                        <a:t>approval/vote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Political judgement</a:t>
                      </a:r>
                      <a:r>
                        <a:rPr lang="en-US" sz="1400" baseline="0" dirty="0" smtClean="0">
                          <a:effectLst/>
                        </a:rPr>
                        <a:t>s essential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17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213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Reliability vs. Resilience – features, metrics, actions</vt:lpstr>
      <vt:lpstr>Reliability vs. Resilience – decision-making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London</dc:creator>
  <cp:lastModifiedBy>Joe Eto</cp:lastModifiedBy>
  <cp:revision>32</cp:revision>
  <cp:lastPrinted>2019-03-04T18:41:32Z</cp:lastPrinted>
  <dcterms:created xsi:type="dcterms:W3CDTF">2016-09-19T20:28:28Z</dcterms:created>
  <dcterms:modified xsi:type="dcterms:W3CDTF">2019-05-06T16:25:15Z</dcterms:modified>
</cp:coreProperties>
</file>