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6" r:id="rId2"/>
    <p:sldId id="267" r:id="rId3"/>
    <p:sldId id="257" r:id="rId4"/>
    <p:sldId id="261" r:id="rId5"/>
    <p:sldId id="259" r:id="rId6"/>
    <p:sldId id="264"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faw, Brett" initials="EB" lastIdx="1" clrIdx="0">
    <p:extLst>
      <p:ext uri="{19B8F6BF-5375-455C-9EA6-DF929625EA0E}">
        <p15:presenceInfo xmlns:p15="http://schemas.microsoft.com/office/powerpoint/2012/main" userId="S-1-5-21-140328221-716536946-747242864-765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42" autoAdjust="0"/>
  </p:normalViewPr>
  <p:slideViewPr>
    <p:cSldViewPr>
      <p:cViewPr>
        <p:scale>
          <a:sx n="120" d="100"/>
          <a:sy n="120" d="100"/>
        </p:scale>
        <p:origin x="134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0661D-357D-46B8-943C-ED6183D77694}" type="datetimeFigureOut">
              <a:rPr lang="en-US" smtClean="0"/>
              <a:t>7/27/2020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A30529-A28B-4F51-BB35-DF7CE8DEC58F}" type="slidenum">
              <a:rPr lang="en-US" smtClean="0"/>
              <a:t>‹#›</a:t>
            </a:fld>
            <a:endParaRPr lang="en-US"/>
          </a:p>
        </p:txBody>
      </p:sp>
    </p:spTree>
    <p:extLst>
      <p:ext uri="{BB962C8B-B14F-4D97-AF65-F5344CB8AC3E}">
        <p14:creationId xmlns:p14="http://schemas.microsoft.com/office/powerpoint/2010/main" val="3908155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1905000" y="6477000"/>
            <a:ext cx="2133600" cy="365125"/>
          </a:xfrm>
        </p:spPr>
        <p:txBody>
          <a:bodyPr/>
          <a:lstStyle>
            <a:lvl1pPr>
              <a:defRPr/>
            </a:lvl1pPr>
          </a:lstStyle>
          <a:p>
            <a:pPr>
              <a:defRPr/>
            </a:pPr>
            <a:fld id="{8255B8F1-32C4-4FA6-8475-9736D3D6E897}" type="datetime1">
              <a:rPr lang="en-US">
                <a:solidFill>
                  <a:prstClr val="black">
                    <a:tint val="75000"/>
                  </a:prstClr>
                </a:solidFill>
              </a:rPr>
              <a:pPr>
                <a:defRPr/>
              </a:pPr>
              <a:t>7/27/2020</a:t>
            </a:fld>
            <a:endParaRPr lang="en-US">
              <a:solidFill>
                <a:prstClr val="black">
                  <a:tint val="75000"/>
                </a:prstClr>
              </a:solidFill>
            </a:endParaRPr>
          </a:p>
        </p:txBody>
      </p:sp>
      <p:sp>
        <p:nvSpPr>
          <p:cNvPr id="5" name="Footer Placeholder 4"/>
          <p:cNvSpPr>
            <a:spLocks noGrp="1"/>
          </p:cNvSpPr>
          <p:nvPr>
            <p:ph type="ftr" sz="quarter" idx="11"/>
          </p:nvPr>
        </p:nvSpPr>
        <p:spPr>
          <a:xfrm>
            <a:off x="4114800" y="6477000"/>
            <a:ext cx="2895600" cy="365125"/>
          </a:xfr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6934200" y="0"/>
            <a:ext cx="2209800" cy="365125"/>
          </a:xfrm>
        </p:spPr>
        <p:txBody>
          <a:bodyPr/>
          <a:lstStyle>
            <a:lvl1pPr>
              <a:defRPr/>
            </a:lvl1pPr>
          </a:lstStyle>
          <a:p>
            <a:pPr>
              <a:defRPr/>
            </a:pPr>
            <a:fld id="{1187C20E-1F2E-4809-B9E2-100F2AADB42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582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493F55A-A4D5-4B86-8122-8AFC95685EE5}" type="datetime1">
              <a:rPr lang="en-US">
                <a:solidFill>
                  <a:prstClr val="black">
                    <a:tint val="75000"/>
                  </a:prstClr>
                </a:solidFill>
              </a:rPr>
              <a:pPr>
                <a:defRPr/>
              </a:pPr>
              <a:t>7/27/2020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CE46EEC-13A4-413A-89D0-B2CAFE7902A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81476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E36A766-C7D8-4D98-ACCC-A19565F1367B}" type="datetime1">
              <a:rPr lang="en-US">
                <a:solidFill>
                  <a:prstClr val="black">
                    <a:tint val="75000"/>
                  </a:prstClr>
                </a:solidFill>
              </a:rPr>
              <a:pPr>
                <a:defRPr/>
              </a:pPr>
              <a:t>7/27/2020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4BBCCEA-27B6-4C84-9D21-A548A690A64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917219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668B409-A68F-45CE-BA1A-AB9D1DC02882}" type="datetime1">
              <a:rPr lang="en-US">
                <a:solidFill>
                  <a:prstClr val="black">
                    <a:tint val="75000"/>
                  </a:prstClr>
                </a:solidFill>
              </a:rPr>
              <a:pPr>
                <a:defRPr/>
              </a:pPr>
              <a:t>7/27/2020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FFE4B61-D119-4C2A-B0FD-8BB9E4349C8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5418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290853B-E912-45C7-84AE-E7FB77CE837C}" type="datetime1">
              <a:rPr lang="en-US">
                <a:solidFill>
                  <a:prstClr val="black">
                    <a:tint val="75000"/>
                  </a:prstClr>
                </a:solidFill>
              </a:rPr>
              <a:pPr>
                <a:defRPr/>
              </a:pPr>
              <a:t>7/27/2020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B4E44AA-0150-4A50-A27C-0310240D412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2065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B179EC6-8B01-4B40-8478-17258611CA64}" type="datetime1">
              <a:rPr lang="en-US">
                <a:solidFill>
                  <a:prstClr val="black">
                    <a:tint val="75000"/>
                  </a:prstClr>
                </a:solidFill>
              </a:rPr>
              <a:pPr>
                <a:defRPr/>
              </a:pPr>
              <a:t>7/27/2020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63821DF-A11E-4644-91CD-53DC8D5D7B6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594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CF3998C-1701-446A-9C46-D70577BCF9E9}" type="datetime1">
              <a:rPr lang="en-US">
                <a:solidFill>
                  <a:prstClr val="black">
                    <a:tint val="75000"/>
                  </a:prstClr>
                </a:solidFill>
              </a:rPr>
              <a:pPr>
                <a:defRPr/>
              </a:pPr>
              <a:t>7/27/2020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4662E9A-6385-4C30-BDC6-E81C10C422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18442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C2091E7-AFA4-4D48-BA7B-D775766DCBAE}" type="datetime1">
              <a:rPr lang="en-US">
                <a:solidFill>
                  <a:prstClr val="black">
                    <a:tint val="75000"/>
                  </a:prstClr>
                </a:solidFill>
              </a:rPr>
              <a:pPr>
                <a:defRPr/>
              </a:pPr>
              <a:t>7/27/2020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D4E3F67-2221-4A6C-A554-369E8559BBD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6492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069363A-8EF7-4FF5-8770-A37D92B16B0D}" type="datetime1">
              <a:rPr lang="en-US">
                <a:solidFill>
                  <a:prstClr val="black">
                    <a:tint val="75000"/>
                  </a:prstClr>
                </a:solidFill>
              </a:rPr>
              <a:pPr>
                <a:defRPr/>
              </a:pPr>
              <a:t>7/27/2020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49F8EDC-486C-486D-91C3-F0BB61E194C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95504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9DAF787-0912-409D-AAE9-FD1773A7772B}" type="datetime1">
              <a:rPr lang="en-US">
                <a:solidFill>
                  <a:prstClr val="black">
                    <a:tint val="75000"/>
                  </a:prstClr>
                </a:solidFill>
              </a:rPr>
              <a:pPr>
                <a:defRPr/>
              </a:pPr>
              <a:t>7/27/2020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B9E6279-1404-4E11-81FA-B82ECB6FDC1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451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1ECAC5-C6B8-433A-9C87-46EDF975B513}" type="datetime1">
              <a:rPr lang="en-US">
                <a:solidFill>
                  <a:prstClr val="black">
                    <a:tint val="75000"/>
                  </a:prstClr>
                </a:solidFill>
              </a:rPr>
              <a:pPr>
                <a:defRPr/>
              </a:pPr>
              <a:t>7/27/2020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8CBDB8F-D98A-42F3-AE15-FEC73D37FF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98760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141F0A5-EDB1-44ED-A710-B04655A3E7C2}" type="datetime1">
              <a:rPr lang="en-US">
                <a:solidFill>
                  <a:prstClr val="black">
                    <a:tint val="75000"/>
                  </a:prstClr>
                </a:solidFill>
              </a:rPr>
              <a:pPr>
                <a:defRPr/>
              </a:pPr>
              <a:t>7/27/2020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3CEE0F-0A67-4BAA-86C5-A7ABFBF9A6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779822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sagroups.ieee.org/distresw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mdavoudi@ieee.org" TargetMode="External"/><Relationship Id="rId2" Type="http://schemas.openxmlformats.org/officeDocument/2006/relationships/hyperlink" Target="mailto:Brandy.Gobert@comed.com" TargetMode="External"/><Relationship Id="rId1" Type="http://schemas.openxmlformats.org/officeDocument/2006/relationships/slideLayout" Target="../slideLayouts/slideLayout2.xml"/><Relationship Id="rId4" Type="http://schemas.openxmlformats.org/officeDocument/2006/relationships/hyperlink" Target="http://www.pes-gm.org/2020/images/2020-GMVirtual-PDH-Certificate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5542-80C3-4083-A48F-A033EAA57B1A}"/>
              </a:ext>
            </a:extLst>
          </p:cNvPr>
          <p:cNvSpPr>
            <a:spLocks noGrp="1"/>
          </p:cNvSpPr>
          <p:nvPr>
            <p:ph type="title"/>
          </p:nvPr>
        </p:nvSpPr>
        <p:spPr>
          <a:xfrm>
            <a:off x="442623" y="609600"/>
            <a:ext cx="8229600" cy="1524000"/>
          </a:xfrm>
        </p:spPr>
        <p:txBody>
          <a:bodyPr/>
          <a:lstStyle/>
          <a:p>
            <a:r>
              <a:rPr lang="en-US" sz="3600" dirty="0"/>
              <a:t>Welcome to the IEEE PES </a:t>
            </a:r>
            <a:br>
              <a:rPr lang="en-US" sz="3600" dirty="0"/>
            </a:br>
            <a:r>
              <a:rPr lang="en-US" sz="3600" dirty="0"/>
              <a:t>Distribution Resiliency WG </a:t>
            </a:r>
            <a:br>
              <a:rPr lang="en-US" sz="3600" dirty="0"/>
            </a:br>
            <a:r>
              <a:rPr lang="en-US" sz="3600" dirty="0"/>
              <a:t>PES GM Summer 2020 Meeting</a:t>
            </a:r>
          </a:p>
        </p:txBody>
      </p:sp>
      <p:sp>
        <p:nvSpPr>
          <p:cNvPr id="4" name="Content Placeholder 3">
            <a:extLst>
              <a:ext uri="{FF2B5EF4-FFF2-40B4-BE49-F238E27FC236}">
                <a16:creationId xmlns:a16="http://schemas.microsoft.com/office/drawing/2014/main" id="{8334C8EC-D316-4A3C-802B-267D98BAE26A}"/>
              </a:ext>
            </a:extLst>
          </p:cNvPr>
          <p:cNvSpPr>
            <a:spLocks noGrp="1"/>
          </p:cNvSpPr>
          <p:nvPr>
            <p:ph idx="1"/>
          </p:nvPr>
        </p:nvSpPr>
        <p:spPr>
          <a:xfrm>
            <a:off x="266700" y="2667000"/>
            <a:ext cx="8610600" cy="2514600"/>
          </a:xfrm>
        </p:spPr>
        <p:txBody>
          <a:bodyPr/>
          <a:lstStyle/>
          <a:p>
            <a:r>
              <a:rPr lang="en-US" sz="2800" dirty="0"/>
              <a:t>Please use the WebEx chat feature to record your attendance as: name, affiliation</a:t>
            </a:r>
          </a:p>
          <a:p>
            <a:r>
              <a:rPr lang="en-US" sz="2800" dirty="0"/>
              <a:t>Please review IEEE Patent/Copyright Policies</a:t>
            </a:r>
          </a:p>
        </p:txBody>
      </p:sp>
      <p:sp>
        <p:nvSpPr>
          <p:cNvPr id="3" name="Slide Number Placeholder 2">
            <a:extLst>
              <a:ext uri="{FF2B5EF4-FFF2-40B4-BE49-F238E27FC236}">
                <a16:creationId xmlns:a16="http://schemas.microsoft.com/office/drawing/2014/main" id="{46E0F8D1-A3C7-48BA-B0D0-B30228E8E000}"/>
              </a:ext>
            </a:extLst>
          </p:cNvPr>
          <p:cNvSpPr>
            <a:spLocks noGrp="1"/>
          </p:cNvSpPr>
          <p:nvPr>
            <p:ph type="sldNum" sz="quarter" idx="12"/>
          </p:nvPr>
        </p:nvSpPr>
        <p:spPr/>
        <p:txBody>
          <a:bodyPr/>
          <a:lstStyle/>
          <a:p>
            <a:pPr>
              <a:defRPr/>
            </a:pPr>
            <a:fld id="{DD4E3F67-2221-4A6C-A554-369E8559BBD5}" type="slidenum">
              <a:rPr lang="en-US" smtClean="0">
                <a:solidFill>
                  <a:prstClr val="black">
                    <a:tint val="75000"/>
                  </a:prstClr>
                </a:solidFill>
              </a:rPr>
              <a:pPr>
                <a:defRPr/>
              </a:pPr>
              <a:t>1</a:t>
            </a:fld>
            <a:endParaRPr lang="en-US" dirty="0">
              <a:solidFill>
                <a:prstClr val="black">
                  <a:tint val="75000"/>
                </a:prstClr>
              </a:solidFill>
            </a:endParaRPr>
          </a:p>
        </p:txBody>
      </p:sp>
    </p:spTree>
    <p:extLst>
      <p:ext uri="{BB962C8B-B14F-4D97-AF65-F5344CB8AC3E}">
        <p14:creationId xmlns:p14="http://schemas.microsoft.com/office/powerpoint/2010/main" val="366351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8BC9-DCD6-4AAB-8D0E-23FB6114A352}"/>
              </a:ext>
            </a:extLst>
          </p:cNvPr>
          <p:cNvSpPr>
            <a:spLocks noGrp="1"/>
          </p:cNvSpPr>
          <p:nvPr>
            <p:ph type="title"/>
          </p:nvPr>
        </p:nvSpPr>
        <p:spPr/>
        <p:txBody>
          <a:bodyPr/>
          <a:lstStyle/>
          <a:p>
            <a:r>
              <a:rPr lang="en-US" dirty="0"/>
              <a:t>WG Officers &amp; Approve Minutes</a:t>
            </a:r>
          </a:p>
        </p:txBody>
      </p:sp>
      <p:sp>
        <p:nvSpPr>
          <p:cNvPr id="3" name="Content Placeholder 2">
            <a:extLst>
              <a:ext uri="{FF2B5EF4-FFF2-40B4-BE49-F238E27FC236}">
                <a16:creationId xmlns:a16="http://schemas.microsoft.com/office/drawing/2014/main" id="{1AC17312-38A1-45F1-9A0F-06DA6EAFAF3C}"/>
              </a:ext>
            </a:extLst>
          </p:cNvPr>
          <p:cNvSpPr>
            <a:spLocks noGrp="1"/>
          </p:cNvSpPr>
          <p:nvPr>
            <p:ph idx="1"/>
          </p:nvPr>
        </p:nvSpPr>
        <p:spPr/>
        <p:txBody>
          <a:bodyPr/>
          <a:lstStyle/>
          <a:p>
            <a:r>
              <a:rPr lang="en-US" dirty="0"/>
              <a:t>Officers:</a:t>
            </a:r>
          </a:p>
          <a:p>
            <a:pPr lvl="1"/>
            <a:r>
              <a:rPr lang="en-US" dirty="0"/>
              <a:t>Chair: Brett Efaw, Idaho Power Company</a:t>
            </a:r>
          </a:p>
          <a:p>
            <a:pPr lvl="1"/>
            <a:r>
              <a:rPr lang="en-US" dirty="0"/>
              <a:t>Vice-Chair: Gary Huffman, Burns &amp; McDonnell Engineering</a:t>
            </a:r>
          </a:p>
          <a:p>
            <a:pPr lvl="1"/>
            <a:r>
              <a:rPr lang="en-US" dirty="0"/>
              <a:t>Secretary: Masoud Davoudi, Quanta Technologies</a:t>
            </a:r>
          </a:p>
          <a:p>
            <a:pPr lvl="1"/>
            <a:r>
              <a:rPr lang="en-US" dirty="0"/>
              <a:t>Web-Master: Tyler Jones, PacifiCorp</a:t>
            </a:r>
          </a:p>
          <a:p>
            <a:r>
              <a:rPr lang="en-US" dirty="0"/>
              <a:t>Please review minutes from 2020 JTCM</a:t>
            </a:r>
          </a:p>
          <a:p>
            <a:endParaRPr lang="en-US" dirty="0"/>
          </a:p>
        </p:txBody>
      </p:sp>
      <p:sp>
        <p:nvSpPr>
          <p:cNvPr id="4" name="Slide Number Placeholder 3">
            <a:extLst>
              <a:ext uri="{FF2B5EF4-FFF2-40B4-BE49-F238E27FC236}">
                <a16:creationId xmlns:a16="http://schemas.microsoft.com/office/drawing/2014/main" id="{C4ADEB00-9B3A-4184-A5CA-511D89E17842}"/>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2</a:t>
            </a:fld>
            <a:endParaRPr lang="en-US" dirty="0">
              <a:solidFill>
                <a:prstClr val="black">
                  <a:tint val="75000"/>
                </a:prstClr>
              </a:solidFill>
            </a:endParaRPr>
          </a:p>
        </p:txBody>
      </p:sp>
    </p:spTree>
    <p:extLst>
      <p:ext uri="{BB962C8B-B14F-4D97-AF65-F5344CB8AC3E}">
        <p14:creationId xmlns:p14="http://schemas.microsoft.com/office/powerpoint/2010/main" val="389200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4107"/>
            <a:ext cx="5334000" cy="1143000"/>
          </a:xfrm>
        </p:spPr>
        <p:txBody>
          <a:bodyPr/>
          <a:lstStyle/>
          <a:p>
            <a:pPr algn="l"/>
            <a:r>
              <a:rPr lang="en-US" sz="2800" dirty="0"/>
              <a:t>Distribution Resiliency WG Agenda</a:t>
            </a:r>
            <a:br>
              <a:rPr lang="en-US" sz="2800" dirty="0"/>
            </a:br>
            <a:r>
              <a:rPr lang="en-US" sz="2800" dirty="0"/>
              <a:t>Virtual – WebEx Meeting</a:t>
            </a:r>
            <a:br>
              <a:rPr lang="en-US" sz="2800" dirty="0"/>
            </a:br>
            <a:r>
              <a:rPr lang="en-US" sz="2800" dirty="0"/>
              <a:t>July 28, 2020</a:t>
            </a:r>
          </a:p>
        </p:txBody>
      </p:sp>
      <p:sp>
        <p:nvSpPr>
          <p:cNvPr id="3" name="Content Placeholder 2"/>
          <p:cNvSpPr>
            <a:spLocks noGrp="1"/>
          </p:cNvSpPr>
          <p:nvPr>
            <p:ph sz="half" idx="2"/>
          </p:nvPr>
        </p:nvSpPr>
        <p:spPr>
          <a:xfrm>
            <a:off x="457200" y="1905000"/>
            <a:ext cx="4040188" cy="3576896"/>
          </a:xfrm>
        </p:spPr>
        <p:txBody>
          <a:bodyPr/>
          <a:lstStyle/>
          <a:p>
            <a:pPr marL="400050">
              <a:spcBef>
                <a:spcPts val="0"/>
              </a:spcBef>
              <a:spcAft>
                <a:spcPts val="600"/>
              </a:spcAft>
            </a:pPr>
            <a:r>
              <a:rPr lang="en-US" sz="2200" spc="-25" dirty="0">
                <a:latin typeface="Arial"/>
                <a:ea typeface="Times New Roman"/>
                <a:cs typeface="Times New Roman"/>
              </a:rPr>
              <a:t>Introductions / Quorum</a:t>
            </a:r>
          </a:p>
          <a:p>
            <a:pPr marL="400050">
              <a:spcBef>
                <a:spcPts val="0"/>
              </a:spcBef>
              <a:spcAft>
                <a:spcPts val="600"/>
              </a:spcAft>
            </a:pPr>
            <a:r>
              <a:rPr lang="en-US" sz="2200" spc="-25" dirty="0">
                <a:latin typeface="Arial"/>
                <a:ea typeface="Times New Roman"/>
                <a:cs typeface="Times New Roman"/>
              </a:rPr>
              <a:t>Approve Minutes / Agenda</a:t>
            </a:r>
          </a:p>
          <a:p>
            <a:pPr marL="800100" lvl="1">
              <a:spcBef>
                <a:spcPts val="0"/>
              </a:spcBef>
              <a:spcAft>
                <a:spcPts val="600"/>
              </a:spcAft>
            </a:pPr>
            <a:r>
              <a:rPr lang="en-US" sz="1400" spc="-25" dirty="0">
                <a:latin typeface="Arial"/>
                <a:ea typeface="Times New Roman"/>
                <a:cs typeface="Times New Roman"/>
              </a:rPr>
              <a:t>Brett Efaw, Idaho Power</a:t>
            </a:r>
          </a:p>
          <a:p>
            <a:pPr marL="800100" lvl="1">
              <a:spcBef>
                <a:spcPts val="0"/>
              </a:spcBef>
              <a:spcAft>
                <a:spcPts val="600"/>
              </a:spcAft>
            </a:pPr>
            <a:r>
              <a:rPr lang="en-US" sz="1400" spc="-25" dirty="0">
                <a:latin typeface="Arial"/>
                <a:ea typeface="Times New Roman"/>
                <a:cs typeface="Times New Roman"/>
              </a:rPr>
              <a:t>3:00 – 3:05 (5 minutes)</a:t>
            </a:r>
          </a:p>
          <a:p>
            <a:pPr marL="400050">
              <a:spcBef>
                <a:spcPts val="0"/>
              </a:spcBef>
              <a:spcAft>
                <a:spcPts val="600"/>
              </a:spcAft>
            </a:pPr>
            <a:r>
              <a:rPr lang="en-US" sz="2200" spc="-25" dirty="0">
                <a:latin typeface="Arial"/>
                <a:ea typeface="Times New Roman"/>
                <a:cs typeface="Times New Roman"/>
              </a:rPr>
              <a:t>WG Website and Scope</a:t>
            </a:r>
          </a:p>
          <a:p>
            <a:pPr marL="800100" lvl="1">
              <a:spcBef>
                <a:spcPts val="0"/>
              </a:spcBef>
              <a:spcAft>
                <a:spcPts val="600"/>
              </a:spcAft>
            </a:pPr>
            <a:r>
              <a:rPr lang="en-US" sz="1400" spc="-25" dirty="0">
                <a:latin typeface="Arial"/>
                <a:ea typeface="Times New Roman"/>
                <a:cs typeface="Times New Roman"/>
              </a:rPr>
              <a:t>Brett Efaw, Idaho Power</a:t>
            </a:r>
          </a:p>
          <a:p>
            <a:pPr marL="800100" lvl="1">
              <a:spcBef>
                <a:spcPts val="0"/>
              </a:spcBef>
              <a:spcAft>
                <a:spcPts val="600"/>
              </a:spcAft>
            </a:pPr>
            <a:r>
              <a:rPr lang="en-US" sz="1400" spc="-25" dirty="0">
                <a:latin typeface="Arial"/>
                <a:ea typeface="Times New Roman"/>
                <a:cs typeface="Times New Roman"/>
              </a:rPr>
              <a:t>3:05 – 3:10 (5 minutes)</a:t>
            </a:r>
          </a:p>
          <a:p>
            <a:pPr marL="400050">
              <a:spcBef>
                <a:spcPts val="0"/>
              </a:spcBef>
              <a:spcAft>
                <a:spcPts val="600"/>
              </a:spcAft>
            </a:pPr>
            <a:r>
              <a:rPr lang="en-US" sz="2200" spc="-25" dirty="0">
                <a:latin typeface="Arial"/>
                <a:ea typeface="Times New Roman"/>
                <a:cs typeface="Times New Roman"/>
              </a:rPr>
              <a:t>PAR 2856 and TF</a:t>
            </a:r>
          </a:p>
          <a:p>
            <a:pPr marL="800100" lvl="1">
              <a:spcBef>
                <a:spcPts val="0"/>
              </a:spcBef>
              <a:spcAft>
                <a:spcPts val="600"/>
              </a:spcAft>
            </a:pPr>
            <a:r>
              <a:rPr lang="en-US" sz="1400" spc="-25" dirty="0">
                <a:latin typeface="Arial"/>
                <a:ea typeface="Times New Roman"/>
                <a:cs typeface="Times New Roman"/>
              </a:rPr>
              <a:t>Brett Efaw, Idaho Power</a:t>
            </a:r>
          </a:p>
          <a:p>
            <a:pPr marL="800100" lvl="1">
              <a:spcBef>
                <a:spcPts val="0"/>
              </a:spcBef>
              <a:spcAft>
                <a:spcPts val="600"/>
              </a:spcAft>
            </a:pPr>
            <a:r>
              <a:rPr lang="en-US" sz="1400" spc="-25" dirty="0">
                <a:latin typeface="Arial"/>
                <a:ea typeface="Times New Roman"/>
                <a:cs typeface="Times New Roman"/>
              </a:rPr>
              <a:t>Brandy </a:t>
            </a:r>
            <a:r>
              <a:rPr lang="en-US" sz="1400" spc="-25" dirty="0" err="1">
                <a:latin typeface="Arial"/>
                <a:ea typeface="Times New Roman"/>
                <a:cs typeface="Times New Roman"/>
              </a:rPr>
              <a:t>Gobert</a:t>
            </a:r>
            <a:r>
              <a:rPr lang="en-US" sz="1400" spc="-25" dirty="0">
                <a:latin typeface="Arial"/>
                <a:ea typeface="Times New Roman"/>
                <a:cs typeface="Times New Roman"/>
              </a:rPr>
              <a:t>, </a:t>
            </a:r>
            <a:r>
              <a:rPr lang="en-US" sz="1400" spc="-25" dirty="0" err="1">
                <a:latin typeface="Arial"/>
                <a:ea typeface="Times New Roman"/>
                <a:cs typeface="Times New Roman"/>
              </a:rPr>
              <a:t>ComEd</a:t>
            </a:r>
            <a:endParaRPr lang="en-US" sz="1400" spc="-25" dirty="0">
              <a:latin typeface="Arial"/>
              <a:ea typeface="Times New Roman"/>
              <a:cs typeface="Times New Roman"/>
            </a:endParaRPr>
          </a:p>
          <a:p>
            <a:pPr marL="800100" lvl="1">
              <a:spcBef>
                <a:spcPts val="0"/>
              </a:spcBef>
              <a:spcAft>
                <a:spcPts val="600"/>
              </a:spcAft>
            </a:pPr>
            <a:r>
              <a:rPr lang="en-US" sz="1400" spc="-25" dirty="0">
                <a:latin typeface="Arial"/>
                <a:ea typeface="Times New Roman"/>
                <a:cs typeface="Times New Roman"/>
              </a:rPr>
              <a:t>3:10 – 3:30 (20 minutes)</a:t>
            </a:r>
          </a:p>
        </p:txBody>
      </p:sp>
      <p:sp>
        <p:nvSpPr>
          <p:cNvPr id="7" name="Content Placeholder 6">
            <a:extLst>
              <a:ext uri="{FF2B5EF4-FFF2-40B4-BE49-F238E27FC236}">
                <a16:creationId xmlns:a16="http://schemas.microsoft.com/office/drawing/2014/main" id="{99A6BCA0-C313-4E9C-BB46-1DD9F16B3A3F}"/>
              </a:ext>
            </a:extLst>
          </p:cNvPr>
          <p:cNvSpPr>
            <a:spLocks noGrp="1"/>
          </p:cNvSpPr>
          <p:nvPr>
            <p:ph sz="quarter" idx="4"/>
          </p:nvPr>
        </p:nvSpPr>
        <p:spPr>
          <a:xfrm>
            <a:off x="4645025" y="1828800"/>
            <a:ext cx="4041775" cy="3886200"/>
          </a:xfrm>
        </p:spPr>
        <p:txBody>
          <a:bodyPr/>
          <a:lstStyle/>
          <a:p>
            <a:pPr marL="400050">
              <a:spcBef>
                <a:spcPts val="0"/>
              </a:spcBef>
              <a:spcAft>
                <a:spcPts val="600"/>
              </a:spcAft>
            </a:pPr>
            <a:r>
              <a:rPr lang="en-US" sz="2200" spc="-25" dirty="0">
                <a:latin typeface="Arial"/>
                <a:ea typeface="Times New Roman"/>
                <a:cs typeface="Times New Roman"/>
              </a:rPr>
              <a:t>The Resiliency Continuum</a:t>
            </a:r>
          </a:p>
          <a:p>
            <a:pPr marL="800100" lvl="1">
              <a:spcBef>
                <a:spcPts val="0"/>
              </a:spcBef>
              <a:spcAft>
                <a:spcPts val="600"/>
              </a:spcAft>
            </a:pPr>
            <a:r>
              <a:rPr lang="en-US" sz="1400" spc="-25" dirty="0">
                <a:latin typeface="Arial"/>
                <a:ea typeface="Times New Roman"/>
                <a:cs typeface="Times New Roman"/>
              </a:rPr>
              <a:t>Aaron Snyder, </a:t>
            </a:r>
            <a:r>
              <a:rPr lang="en-US" sz="1400" spc="-25" dirty="0" err="1">
                <a:latin typeface="Arial"/>
                <a:ea typeface="Times New Roman"/>
                <a:cs typeface="Times New Roman"/>
              </a:rPr>
              <a:t>EnerNex</a:t>
            </a:r>
            <a:endParaRPr lang="en-US" sz="1400" spc="-25" dirty="0">
              <a:latin typeface="Arial"/>
              <a:ea typeface="Times New Roman"/>
              <a:cs typeface="Times New Roman"/>
            </a:endParaRPr>
          </a:p>
          <a:p>
            <a:pPr marL="800100" lvl="1">
              <a:spcBef>
                <a:spcPts val="0"/>
              </a:spcBef>
              <a:spcAft>
                <a:spcPts val="600"/>
              </a:spcAft>
            </a:pPr>
            <a:r>
              <a:rPr lang="en-US" sz="1400" spc="-25" dirty="0">
                <a:latin typeface="Arial"/>
                <a:ea typeface="Times New Roman"/>
                <a:cs typeface="Times New Roman"/>
              </a:rPr>
              <a:t>3:30 – 3:50 (20 minutes)</a:t>
            </a:r>
          </a:p>
          <a:p>
            <a:pPr marL="400050">
              <a:spcBef>
                <a:spcPts val="0"/>
              </a:spcBef>
              <a:spcAft>
                <a:spcPts val="600"/>
              </a:spcAft>
            </a:pPr>
            <a:r>
              <a:rPr lang="en-US" sz="2200" spc="-25" dirty="0">
                <a:latin typeface="Arial"/>
                <a:ea typeface="Times New Roman"/>
                <a:cs typeface="Times New Roman"/>
              </a:rPr>
              <a:t>Grid Condition Assessment</a:t>
            </a:r>
          </a:p>
          <a:p>
            <a:pPr marL="800100" lvl="1">
              <a:spcBef>
                <a:spcPts val="0"/>
              </a:spcBef>
              <a:spcAft>
                <a:spcPts val="600"/>
              </a:spcAft>
            </a:pPr>
            <a:r>
              <a:rPr lang="en-US" sz="1400" spc="-25" dirty="0">
                <a:latin typeface="Arial"/>
                <a:ea typeface="Times New Roman"/>
                <a:cs typeface="Times New Roman"/>
              </a:rPr>
              <a:t>John </a:t>
            </a:r>
            <a:r>
              <a:rPr lang="en-US" sz="1400" spc="-25" dirty="0" err="1">
                <a:latin typeface="Arial"/>
                <a:ea typeface="Times New Roman"/>
                <a:cs typeface="Times New Roman"/>
              </a:rPr>
              <a:t>Lauletta</a:t>
            </a:r>
            <a:r>
              <a:rPr lang="en-US" sz="1400" spc="-25" dirty="0">
                <a:latin typeface="Arial"/>
                <a:ea typeface="Times New Roman"/>
                <a:cs typeface="Times New Roman"/>
              </a:rPr>
              <a:t>, Exacter, Inc. </a:t>
            </a:r>
          </a:p>
          <a:p>
            <a:pPr marL="800100" lvl="1">
              <a:spcBef>
                <a:spcPts val="0"/>
              </a:spcBef>
              <a:spcAft>
                <a:spcPts val="600"/>
              </a:spcAft>
            </a:pPr>
            <a:r>
              <a:rPr lang="en-US" sz="1400" spc="-25" dirty="0">
                <a:latin typeface="Arial"/>
                <a:ea typeface="Times New Roman"/>
                <a:cs typeface="Times New Roman"/>
              </a:rPr>
              <a:t>3:50 – 4:10 (20 minutes)</a:t>
            </a:r>
          </a:p>
          <a:p>
            <a:pPr marL="400050">
              <a:spcBef>
                <a:spcPts val="0"/>
              </a:spcBef>
              <a:spcAft>
                <a:spcPts val="600"/>
              </a:spcAft>
            </a:pPr>
            <a:r>
              <a:rPr lang="en-US" sz="2200" spc="-25" dirty="0">
                <a:latin typeface="Arial"/>
                <a:ea typeface="Times New Roman"/>
                <a:cs typeface="Times New Roman"/>
              </a:rPr>
              <a:t>IEEE Transactions Paper</a:t>
            </a:r>
          </a:p>
          <a:p>
            <a:pPr marL="800100" lvl="1">
              <a:spcBef>
                <a:spcPts val="0"/>
              </a:spcBef>
              <a:spcAft>
                <a:spcPts val="600"/>
              </a:spcAft>
            </a:pPr>
            <a:r>
              <a:rPr lang="en-US" sz="1400" spc="-25" dirty="0">
                <a:latin typeface="Arial"/>
                <a:ea typeface="Times New Roman"/>
                <a:cs typeface="Times New Roman"/>
              </a:rPr>
              <a:t>Masoud Davoudi, Quanta Technology</a:t>
            </a:r>
            <a:r>
              <a:rPr lang="en-US" sz="1000" spc="-25" dirty="0">
                <a:latin typeface="Arial"/>
                <a:ea typeface="Times New Roman"/>
                <a:cs typeface="Times New Roman"/>
              </a:rPr>
              <a:t>	</a:t>
            </a:r>
          </a:p>
          <a:p>
            <a:pPr marL="800100" lvl="1">
              <a:spcBef>
                <a:spcPts val="0"/>
              </a:spcBef>
              <a:spcAft>
                <a:spcPts val="600"/>
              </a:spcAft>
            </a:pPr>
            <a:r>
              <a:rPr lang="en-US" sz="1400" spc="-25" dirty="0">
                <a:latin typeface="Arial"/>
                <a:ea typeface="Times New Roman"/>
                <a:cs typeface="Times New Roman"/>
              </a:rPr>
              <a:t>4:10 – 4:25 (15 minutes)</a:t>
            </a:r>
          </a:p>
          <a:p>
            <a:pPr marL="800100" lvl="1">
              <a:spcBef>
                <a:spcPts val="0"/>
              </a:spcBef>
              <a:spcAft>
                <a:spcPts val="600"/>
              </a:spcAft>
            </a:pPr>
            <a:r>
              <a:rPr lang="en-US" sz="1400" spc="-25" dirty="0">
                <a:latin typeface="Arial"/>
                <a:ea typeface="Times New Roman"/>
                <a:cs typeface="Times New Roman"/>
              </a:rPr>
              <a:t>TF on Reclosing for Wildfire Mitigation?</a:t>
            </a:r>
          </a:p>
          <a:p>
            <a:pPr marL="400050">
              <a:spcBef>
                <a:spcPts val="0"/>
              </a:spcBef>
              <a:spcAft>
                <a:spcPts val="600"/>
              </a:spcAft>
            </a:pPr>
            <a:r>
              <a:rPr lang="en-US" sz="2200" spc="-25" dirty="0">
                <a:latin typeface="Arial"/>
                <a:ea typeface="Times New Roman"/>
                <a:cs typeface="Times New Roman"/>
              </a:rPr>
              <a:t>Close / Adjourn</a:t>
            </a:r>
          </a:p>
          <a:p>
            <a:pPr marL="800100" lvl="1">
              <a:spcBef>
                <a:spcPts val="0"/>
              </a:spcBef>
              <a:spcAft>
                <a:spcPts val="600"/>
              </a:spcAft>
            </a:pPr>
            <a:r>
              <a:rPr lang="en-US" sz="1400" spc="-25" dirty="0">
                <a:latin typeface="Arial"/>
                <a:ea typeface="Times New Roman"/>
                <a:cs typeface="Times New Roman"/>
              </a:rPr>
              <a:t>Brett Efaw, Idaho Power</a:t>
            </a:r>
          </a:p>
          <a:p>
            <a:pPr marL="800100" lvl="1">
              <a:spcBef>
                <a:spcPts val="0"/>
              </a:spcBef>
              <a:spcAft>
                <a:spcPts val="600"/>
              </a:spcAft>
            </a:pPr>
            <a:r>
              <a:rPr lang="en-US" sz="1400" spc="-25" dirty="0">
                <a:latin typeface="Arial"/>
                <a:ea typeface="Times New Roman"/>
                <a:cs typeface="Times New Roman"/>
              </a:rPr>
              <a:t>4:25 – 4:30 (5 minutes)</a:t>
            </a:r>
          </a:p>
        </p:txBody>
      </p:sp>
      <p:sp>
        <p:nvSpPr>
          <p:cNvPr id="4" name="Slide Number Placeholder 3"/>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3</a:t>
            </a:fld>
            <a:endParaRPr lang="en-US" dirty="0">
              <a:solidFill>
                <a:prstClr val="black">
                  <a:tint val="75000"/>
                </a:prstClr>
              </a:solidFill>
            </a:endParaRPr>
          </a:p>
        </p:txBody>
      </p:sp>
      <p:sp>
        <p:nvSpPr>
          <p:cNvPr id="8" name="Title 1">
            <a:extLst>
              <a:ext uri="{FF2B5EF4-FFF2-40B4-BE49-F238E27FC236}">
                <a16:creationId xmlns:a16="http://schemas.microsoft.com/office/drawing/2014/main" id="{2C53B251-2BD9-40A1-A31B-68DB21075033}"/>
              </a:ext>
            </a:extLst>
          </p:cNvPr>
          <p:cNvSpPr txBox="1">
            <a:spLocks/>
          </p:cNvSpPr>
          <p:nvPr/>
        </p:nvSpPr>
        <p:spPr bwMode="auto">
          <a:xfrm>
            <a:off x="4572000" y="451514"/>
            <a:ext cx="388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r"/>
            <a:r>
              <a:rPr lang="en-US" sz="1600" dirty="0">
                <a:latin typeface="SAS Monospace" panose="020B0609020202020204" pitchFamily="49" charset="0"/>
              </a:rPr>
              <a:t>1:00PM - 2:30PM PT</a:t>
            </a:r>
          </a:p>
          <a:p>
            <a:pPr algn="r"/>
            <a:r>
              <a:rPr lang="en-US" sz="1600" dirty="0">
                <a:latin typeface="SAS Monospace" panose="020B0609020202020204" pitchFamily="49" charset="0"/>
              </a:rPr>
              <a:t>2:00PM - 3:30PM MT</a:t>
            </a:r>
          </a:p>
          <a:p>
            <a:pPr algn="r"/>
            <a:r>
              <a:rPr lang="en-US" sz="1600" dirty="0">
                <a:latin typeface="SAS Monospace" panose="020B0609020202020204" pitchFamily="49" charset="0"/>
              </a:rPr>
              <a:t>3:00PM - 4:30PM CT</a:t>
            </a:r>
          </a:p>
          <a:p>
            <a:pPr algn="r"/>
            <a:r>
              <a:rPr lang="en-US" sz="1600" dirty="0">
                <a:latin typeface="SAS Monospace" panose="020B0609020202020204" pitchFamily="49" charset="0"/>
              </a:rPr>
              <a:t>4:00PM - 5:30PM ET</a:t>
            </a:r>
          </a:p>
        </p:txBody>
      </p:sp>
      <p:sp>
        <p:nvSpPr>
          <p:cNvPr id="9" name="TextBox 8">
            <a:extLst>
              <a:ext uri="{FF2B5EF4-FFF2-40B4-BE49-F238E27FC236}">
                <a16:creationId xmlns:a16="http://schemas.microsoft.com/office/drawing/2014/main" id="{4E074B10-E5DF-4567-A1FF-C442D4ED16EF}"/>
              </a:ext>
            </a:extLst>
          </p:cNvPr>
          <p:cNvSpPr txBox="1"/>
          <p:nvPr/>
        </p:nvSpPr>
        <p:spPr>
          <a:xfrm>
            <a:off x="1066800" y="5715000"/>
            <a:ext cx="3124200" cy="369332"/>
          </a:xfrm>
          <a:prstGeom prst="rect">
            <a:avLst/>
          </a:prstGeom>
          <a:noFill/>
        </p:spPr>
        <p:txBody>
          <a:bodyPr wrap="square" rtlCol="0">
            <a:spAutoFit/>
          </a:bodyPr>
          <a:lstStyle/>
          <a:p>
            <a:r>
              <a:rPr lang="en-US" dirty="0"/>
              <a:t>Note: All Agenda Times are CT</a:t>
            </a:r>
          </a:p>
        </p:txBody>
      </p:sp>
    </p:spTree>
    <p:extLst>
      <p:ext uri="{BB962C8B-B14F-4D97-AF65-F5344CB8AC3E}">
        <p14:creationId xmlns:p14="http://schemas.microsoft.com/office/powerpoint/2010/main" val="2278755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B1E7-24B7-4F68-9358-B9A30B700677}"/>
              </a:ext>
            </a:extLst>
          </p:cNvPr>
          <p:cNvSpPr>
            <a:spLocks noGrp="1"/>
          </p:cNvSpPr>
          <p:nvPr>
            <p:ph type="title"/>
          </p:nvPr>
        </p:nvSpPr>
        <p:spPr/>
        <p:txBody>
          <a:bodyPr/>
          <a:lstStyle/>
          <a:p>
            <a:r>
              <a:rPr lang="en-US" dirty="0"/>
              <a:t>WG Website and Scope</a:t>
            </a:r>
          </a:p>
        </p:txBody>
      </p:sp>
      <p:sp>
        <p:nvSpPr>
          <p:cNvPr id="3" name="Content Placeholder 2">
            <a:extLst>
              <a:ext uri="{FF2B5EF4-FFF2-40B4-BE49-F238E27FC236}">
                <a16:creationId xmlns:a16="http://schemas.microsoft.com/office/drawing/2014/main" id="{B95408F8-9DB1-46A6-8E81-C3A27FD83C67}"/>
              </a:ext>
            </a:extLst>
          </p:cNvPr>
          <p:cNvSpPr>
            <a:spLocks noGrp="1"/>
          </p:cNvSpPr>
          <p:nvPr>
            <p:ph idx="1"/>
          </p:nvPr>
        </p:nvSpPr>
        <p:spPr>
          <a:xfrm>
            <a:off x="457200" y="1981200"/>
            <a:ext cx="8229600" cy="4191000"/>
          </a:xfrm>
        </p:spPr>
        <p:txBody>
          <a:bodyPr/>
          <a:lstStyle/>
          <a:p>
            <a:pPr marL="0" indent="0" algn="just">
              <a:buNone/>
            </a:pPr>
            <a:r>
              <a:rPr lang="en-US" sz="2600" dirty="0"/>
              <a:t>Define and quantify resiliency for electric distribution systems. Describe common methods and applications utilities can utilize prior to and following extreme natural events and/or environmental conditions to improve distribution system resiliency. Topics include, but are not limited to, system design and implementation, hardening efforts, inspections and maintenance activities, response consideration, and quantitative measurements. Out-of-scope topics include cyber-security and deliberate physical-security attacks.</a:t>
            </a:r>
          </a:p>
        </p:txBody>
      </p:sp>
      <p:sp>
        <p:nvSpPr>
          <p:cNvPr id="4" name="Slide Number Placeholder 3">
            <a:extLst>
              <a:ext uri="{FF2B5EF4-FFF2-40B4-BE49-F238E27FC236}">
                <a16:creationId xmlns:a16="http://schemas.microsoft.com/office/drawing/2014/main" id="{57F91077-9532-4BFB-B7D1-658B5571CE46}"/>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4</a:t>
            </a:fld>
            <a:endParaRPr lang="en-US" dirty="0">
              <a:solidFill>
                <a:prstClr val="black">
                  <a:tint val="75000"/>
                </a:prstClr>
              </a:solidFill>
            </a:endParaRPr>
          </a:p>
        </p:txBody>
      </p:sp>
      <p:sp>
        <p:nvSpPr>
          <p:cNvPr id="5" name="Rectangle 4">
            <a:extLst>
              <a:ext uri="{FF2B5EF4-FFF2-40B4-BE49-F238E27FC236}">
                <a16:creationId xmlns:a16="http://schemas.microsoft.com/office/drawing/2014/main" id="{DEE480A3-90F3-4F5B-9D5B-974C84C785D8}"/>
              </a:ext>
            </a:extLst>
          </p:cNvPr>
          <p:cNvSpPr/>
          <p:nvPr/>
        </p:nvSpPr>
        <p:spPr>
          <a:xfrm>
            <a:off x="2745282" y="1435649"/>
            <a:ext cx="3653436" cy="369332"/>
          </a:xfrm>
          <a:prstGeom prst="rect">
            <a:avLst/>
          </a:prstGeom>
        </p:spPr>
        <p:txBody>
          <a:bodyPr wrap="none">
            <a:spAutoFit/>
          </a:bodyPr>
          <a:lstStyle/>
          <a:p>
            <a:r>
              <a:rPr lang="en-US" dirty="0">
                <a:hlinkClick r:id="rId2"/>
              </a:rPr>
              <a:t>https://sagroups.ieee.org/distreswg/</a:t>
            </a:r>
            <a:endParaRPr lang="en-US" dirty="0"/>
          </a:p>
        </p:txBody>
      </p:sp>
    </p:spTree>
    <p:extLst>
      <p:ext uri="{BB962C8B-B14F-4D97-AF65-F5344CB8AC3E}">
        <p14:creationId xmlns:p14="http://schemas.microsoft.com/office/powerpoint/2010/main" val="105091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1AD7-8728-413F-881F-5241798A4AFB}"/>
              </a:ext>
            </a:extLst>
          </p:cNvPr>
          <p:cNvSpPr>
            <a:spLocks noGrp="1"/>
          </p:cNvSpPr>
          <p:nvPr>
            <p:ph type="title"/>
          </p:nvPr>
        </p:nvSpPr>
        <p:spPr/>
        <p:txBody>
          <a:bodyPr/>
          <a:lstStyle/>
          <a:p>
            <a:r>
              <a:rPr lang="en-US" dirty="0"/>
              <a:t>PAR 2856 Update</a:t>
            </a:r>
          </a:p>
        </p:txBody>
      </p:sp>
      <p:sp>
        <p:nvSpPr>
          <p:cNvPr id="3" name="Content Placeholder 2">
            <a:extLst>
              <a:ext uri="{FF2B5EF4-FFF2-40B4-BE49-F238E27FC236}">
                <a16:creationId xmlns:a16="http://schemas.microsoft.com/office/drawing/2014/main" id="{3139A3D5-3F8D-438E-B728-8486983DA8A9}"/>
              </a:ext>
            </a:extLst>
          </p:cNvPr>
          <p:cNvSpPr>
            <a:spLocks noGrp="1"/>
          </p:cNvSpPr>
          <p:nvPr>
            <p:ph idx="1"/>
          </p:nvPr>
        </p:nvSpPr>
        <p:spPr>
          <a:xfrm>
            <a:off x="3581400" y="1417638"/>
            <a:ext cx="5257800" cy="4754562"/>
          </a:xfrm>
        </p:spPr>
        <p:txBody>
          <a:bodyPr/>
          <a:lstStyle/>
          <a:p>
            <a:pPr algn="just"/>
            <a:r>
              <a:rPr lang="en-US" sz="1800" b="1" dirty="0"/>
              <a:t>Purpose</a:t>
            </a:r>
            <a:r>
              <a:rPr lang="en-US" sz="1800" dirty="0"/>
              <a:t>: The purpose of this guide is to provide guidelines for how to improve electric power distribution resiliency and how to assess distribution resiliency via indices and benchmarking among utilities.</a:t>
            </a:r>
          </a:p>
          <a:p>
            <a:pPr algn="just"/>
            <a:r>
              <a:rPr lang="en-US" sz="1800" b="1" dirty="0"/>
              <a:t>Need</a:t>
            </a:r>
            <a:r>
              <a:rPr lang="en-US" sz="1800" dirty="0"/>
              <a:t>: Without electricity the world would come to a halt. By building a more resilient infrastructure, electric utilities can anticipate, prepare for, and adapt to changing conditions like customer expectations, climate change, and heavy Distribution Energy Resource (DER) penetration. The electric system needs to withstand, recover, and minimize interruptions and duration of disruptive extreme events. The resilience of the system includes the ability to withstand and recover from naturally occurring threats or incidents.</a:t>
            </a:r>
          </a:p>
        </p:txBody>
      </p:sp>
      <p:sp>
        <p:nvSpPr>
          <p:cNvPr id="4" name="Slide Number Placeholder 3">
            <a:extLst>
              <a:ext uri="{FF2B5EF4-FFF2-40B4-BE49-F238E27FC236}">
                <a16:creationId xmlns:a16="http://schemas.microsoft.com/office/drawing/2014/main" id="{8C79DDB2-B7F4-4BB8-ACA0-7DD0EDCCF53C}"/>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5</a:t>
            </a:fld>
            <a:endParaRPr lang="en-US" dirty="0">
              <a:solidFill>
                <a:prstClr val="black">
                  <a:tint val="75000"/>
                </a:prstClr>
              </a:solidFill>
            </a:endParaRPr>
          </a:p>
        </p:txBody>
      </p:sp>
      <p:pic>
        <p:nvPicPr>
          <p:cNvPr id="5" name="Picture 4">
            <a:extLst>
              <a:ext uri="{FF2B5EF4-FFF2-40B4-BE49-F238E27FC236}">
                <a16:creationId xmlns:a16="http://schemas.microsoft.com/office/drawing/2014/main" id="{71CCC502-8DBF-4535-856C-68FC336C315A}"/>
              </a:ext>
            </a:extLst>
          </p:cNvPr>
          <p:cNvPicPr>
            <a:picLocks noChangeAspect="1"/>
          </p:cNvPicPr>
          <p:nvPr/>
        </p:nvPicPr>
        <p:blipFill>
          <a:blip r:embed="rId2"/>
          <a:stretch>
            <a:fillRect/>
          </a:stretch>
        </p:blipFill>
        <p:spPr>
          <a:xfrm>
            <a:off x="443345" y="1962150"/>
            <a:ext cx="3019425" cy="1466850"/>
          </a:xfrm>
          <a:prstGeom prst="rect">
            <a:avLst/>
          </a:prstGeom>
        </p:spPr>
      </p:pic>
      <p:sp>
        <p:nvSpPr>
          <p:cNvPr id="6" name="Rectangle 5">
            <a:extLst>
              <a:ext uri="{FF2B5EF4-FFF2-40B4-BE49-F238E27FC236}">
                <a16:creationId xmlns:a16="http://schemas.microsoft.com/office/drawing/2014/main" id="{1A680CA9-5CDE-4C76-A1FF-660557ADC927}"/>
              </a:ext>
            </a:extLst>
          </p:cNvPr>
          <p:cNvSpPr/>
          <p:nvPr/>
        </p:nvSpPr>
        <p:spPr>
          <a:xfrm>
            <a:off x="454429" y="3886200"/>
            <a:ext cx="3008341" cy="1200329"/>
          </a:xfrm>
          <a:prstGeom prst="rect">
            <a:avLst/>
          </a:prstGeom>
        </p:spPr>
        <p:txBody>
          <a:bodyPr wrap="square">
            <a:spAutoFit/>
          </a:bodyPr>
          <a:lstStyle/>
          <a:p>
            <a:pPr algn="just"/>
            <a:r>
              <a:rPr lang="en-US" b="1" dirty="0"/>
              <a:t>Title</a:t>
            </a:r>
            <a:r>
              <a:rPr lang="en-US" dirty="0"/>
              <a:t>: Guide for the Definition of Resiliency and Measuring the Resiliency of the Electrical Distribution System</a:t>
            </a:r>
          </a:p>
        </p:txBody>
      </p:sp>
    </p:spTree>
    <p:extLst>
      <p:ext uri="{BB962C8B-B14F-4D97-AF65-F5344CB8AC3E}">
        <p14:creationId xmlns:p14="http://schemas.microsoft.com/office/powerpoint/2010/main" val="2370566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DB5E-FD36-412B-A0FE-C3F054141722}"/>
              </a:ext>
            </a:extLst>
          </p:cNvPr>
          <p:cNvSpPr>
            <a:spLocks noGrp="1"/>
          </p:cNvSpPr>
          <p:nvPr>
            <p:ph type="title"/>
          </p:nvPr>
        </p:nvSpPr>
        <p:spPr/>
        <p:txBody>
          <a:bodyPr/>
          <a:lstStyle/>
          <a:p>
            <a:r>
              <a:rPr lang="en-US" dirty="0"/>
              <a:t>The Resiliency Continuum</a:t>
            </a:r>
          </a:p>
        </p:txBody>
      </p:sp>
      <p:sp>
        <p:nvSpPr>
          <p:cNvPr id="3" name="Content Placeholder 2">
            <a:extLst>
              <a:ext uri="{FF2B5EF4-FFF2-40B4-BE49-F238E27FC236}">
                <a16:creationId xmlns:a16="http://schemas.microsoft.com/office/drawing/2014/main" id="{CDD01B0D-E464-4547-9350-A3499403DB46}"/>
              </a:ext>
            </a:extLst>
          </p:cNvPr>
          <p:cNvSpPr>
            <a:spLocks noGrp="1"/>
          </p:cNvSpPr>
          <p:nvPr>
            <p:ph idx="1"/>
          </p:nvPr>
        </p:nvSpPr>
        <p:spPr/>
        <p:txBody>
          <a:bodyPr/>
          <a:lstStyle/>
          <a:p>
            <a:r>
              <a:rPr lang="en-US" dirty="0"/>
              <a:t>Turn over to Aaron Snyder, </a:t>
            </a:r>
            <a:r>
              <a:rPr lang="en-US" dirty="0" err="1"/>
              <a:t>EnerNex</a:t>
            </a:r>
            <a:endParaRPr lang="en-US" dirty="0"/>
          </a:p>
        </p:txBody>
      </p:sp>
      <p:sp>
        <p:nvSpPr>
          <p:cNvPr id="4" name="Slide Number Placeholder 3">
            <a:extLst>
              <a:ext uri="{FF2B5EF4-FFF2-40B4-BE49-F238E27FC236}">
                <a16:creationId xmlns:a16="http://schemas.microsoft.com/office/drawing/2014/main" id="{C984C693-C87F-4CAE-996A-DA0C9313B082}"/>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6</a:t>
            </a:fld>
            <a:endParaRPr lang="en-US" dirty="0">
              <a:solidFill>
                <a:prstClr val="black">
                  <a:tint val="75000"/>
                </a:prstClr>
              </a:solidFill>
            </a:endParaRPr>
          </a:p>
        </p:txBody>
      </p:sp>
    </p:spTree>
    <p:extLst>
      <p:ext uri="{BB962C8B-B14F-4D97-AF65-F5344CB8AC3E}">
        <p14:creationId xmlns:p14="http://schemas.microsoft.com/office/powerpoint/2010/main" val="285556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90D76-93FD-4C71-A722-0F94BC25C4E5}"/>
              </a:ext>
            </a:extLst>
          </p:cNvPr>
          <p:cNvSpPr>
            <a:spLocks noGrp="1"/>
          </p:cNvSpPr>
          <p:nvPr>
            <p:ph type="title"/>
          </p:nvPr>
        </p:nvSpPr>
        <p:spPr/>
        <p:txBody>
          <a:bodyPr/>
          <a:lstStyle/>
          <a:p>
            <a:r>
              <a:rPr lang="en-US" dirty="0"/>
              <a:t>Grid Condition Assessment Pilot</a:t>
            </a:r>
          </a:p>
        </p:txBody>
      </p:sp>
      <p:sp>
        <p:nvSpPr>
          <p:cNvPr id="3" name="Content Placeholder 2">
            <a:extLst>
              <a:ext uri="{FF2B5EF4-FFF2-40B4-BE49-F238E27FC236}">
                <a16:creationId xmlns:a16="http://schemas.microsoft.com/office/drawing/2014/main" id="{90D5B7D2-4272-40D2-94FB-FA7090A7CBB0}"/>
              </a:ext>
            </a:extLst>
          </p:cNvPr>
          <p:cNvSpPr>
            <a:spLocks noGrp="1"/>
          </p:cNvSpPr>
          <p:nvPr>
            <p:ph idx="1"/>
          </p:nvPr>
        </p:nvSpPr>
        <p:spPr/>
        <p:txBody>
          <a:bodyPr/>
          <a:lstStyle/>
          <a:p>
            <a:pPr algn="just"/>
            <a:r>
              <a:rPr lang="en-US" sz="2000" dirty="0"/>
              <a:t>In 2019, Exacter received a Grant from the BIRD Foundation to apply our grid condition assessment technology to the issue of Grid Resilience. In the period from March 2019 to March 2020, a mobile, edge-computing sensor (MECS) was developed and manufactured. The MECS is an autonomous, fleet vehicle mounted sensor that enables the carrying vehicle to evaluate partial discharge (PD) emissions from the grid. Garbage trucks were chosen for the 5,000-mile pilot as their routes are repetitive and periodic. The weekly, repeating data will allow machine learning to evaluate how the grid is impacted by weather, seasons, load, air contamination, etc. Input from the Grid Resilience WG on project design and grid analysis metrics are welcome.</a:t>
            </a:r>
          </a:p>
          <a:p>
            <a:pPr algn="just"/>
            <a:r>
              <a:rPr lang="en-US" sz="2000" dirty="0"/>
              <a:t>Turn over to John </a:t>
            </a:r>
            <a:r>
              <a:rPr lang="en-US" sz="2000" dirty="0" err="1"/>
              <a:t>Lauletta</a:t>
            </a:r>
            <a:r>
              <a:rPr lang="en-US" sz="2000" dirty="0"/>
              <a:t>, Exacter, Inc.</a:t>
            </a:r>
          </a:p>
        </p:txBody>
      </p:sp>
      <p:sp>
        <p:nvSpPr>
          <p:cNvPr id="4" name="Slide Number Placeholder 3">
            <a:extLst>
              <a:ext uri="{FF2B5EF4-FFF2-40B4-BE49-F238E27FC236}">
                <a16:creationId xmlns:a16="http://schemas.microsoft.com/office/drawing/2014/main" id="{763F1180-875F-47C6-9AC8-D3AF3D5B7EC8}"/>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7</a:t>
            </a:fld>
            <a:endParaRPr lang="en-US" dirty="0">
              <a:solidFill>
                <a:prstClr val="black">
                  <a:tint val="75000"/>
                </a:prstClr>
              </a:solidFill>
            </a:endParaRPr>
          </a:p>
        </p:txBody>
      </p:sp>
    </p:spTree>
    <p:extLst>
      <p:ext uri="{BB962C8B-B14F-4D97-AF65-F5344CB8AC3E}">
        <p14:creationId xmlns:p14="http://schemas.microsoft.com/office/powerpoint/2010/main" val="1702928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8FD2-CE91-4124-942E-8AA921F74DFE}"/>
              </a:ext>
            </a:extLst>
          </p:cNvPr>
          <p:cNvSpPr>
            <a:spLocks noGrp="1"/>
          </p:cNvSpPr>
          <p:nvPr>
            <p:ph type="title"/>
          </p:nvPr>
        </p:nvSpPr>
        <p:spPr/>
        <p:txBody>
          <a:bodyPr/>
          <a:lstStyle/>
          <a:p>
            <a:r>
              <a:rPr lang="en-US" dirty="0"/>
              <a:t>IEEE Transactions Paper</a:t>
            </a:r>
          </a:p>
        </p:txBody>
      </p:sp>
      <p:sp>
        <p:nvSpPr>
          <p:cNvPr id="3" name="Content Placeholder 2">
            <a:extLst>
              <a:ext uri="{FF2B5EF4-FFF2-40B4-BE49-F238E27FC236}">
                <a16:creationId xmlns:a16="http://schemas.microsoft.com/office/drawing/2014/main" id="{C146E8C3-6C9A-4424-AEBA-87AFC4E478B3}"/>
              </a:ext>
            </a:extLst>
          </p:cNvPr>
          <p:cNvSpPr>
            <a:spLocks noGrp="1"/>
          </p:cNvSpPr>
          <p:nvPr>
            <p:ph idx="1"/>
          </p:nvPr>
        </p:nvSpPr>
        <p:spPr/>
        <p:txBody>
          <a:bodyPr/>
          <a:lstStyle/>
          <a:p>
            <a:r>
              <a:rPr lang="en-US" dirty="0"/>
              <a:t>Turn over to Masoud Davoudi, Quanta Technologies</a:t>
            </a:r>
          </a:p>
        </p:txBody>
      </p:sp>
      <p:sp>
        <p:nvSpPr>
          <p:cNvPr id="4" name="Slide Number Placeholder 3">
            <a:extLst>
              <a:ext uri="{FF2B5EF4-FFF2-40B4-BE49-F238E27FC236}">
                <a16:creationId xmlns:a16="http://schemas.microsoft.com/office/drawing/2014/main" id="{C8446448-7970-4693-8B00-6F0AE2D95117}"/>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8</a:t>
            </a:fld>
            <a:endParaRPr lang="en-US" dirty="0">
              <a:solidFill>
                <a:prstClr val="black">
                  <a:tint val="75000"/>
                </a:prstClr>
              </a:solidFill>
            </a:endParaRPr>
          </a:p>
        </p:txBody>
      </p:sp>
    </p:spTree>
    <p:extLst>
      <p:ext uri="{BB962C8B-B14F-4D97-AF65-F5344CB8AC3E}">
        <p14:creationId xmlns:p14="http://schemas.microsoft.com/office/powerpoint/2010/main" val="270786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22BE-2B4A-4073-AF5C-B7B4419473C0}"/>
              </a:ext>
            </a:extLst>
          </p:cNvPr>
          <p:cNvSpPr>
            <a:spLocks noGrp="1"/>
          </p:cNvSpPr>
          <p:nvPr>
            <p:ph type="title"/>
          </p:nvPr>
        </p:nvSpPr>
        <p:spPr/>
        <p:txBody>
          <a:bodyPr/>
          <a:lstStyle/>
          <a:p>
            <a:r>
              <a:rPr lang="en-US" dirty="0"/>
              <a:t>Adjourn</a:t>
            </a:r>
          </a:p>
        </p:txBody>
      </p:sp>
      <p:sp>
        <p:nvSpPr>
          <p:cNvPr id="3" name="Content Placeholder 2">
            <a:extLst>
              <a:ext uri="{FF2B5EF4-FFF2-40B4-BE49-F238E27FC236}">
                <a16:creationId xmlns:a16="http://schemas.microsoft.com/office/drawing/2014/main" id="{5857C892-FDC1-4557-BAA5-BE9C35BD770D}"/>
              </a:ext>
            </a:extLst>
          </p:cNvPr>
          <p:cNvSpPr>
            <a:spLocks noGrp="1"/>
          </p:cNvSpPr>
          <p:nvPr>
            <p:ph idx="1"/>
          </p:nvPr>
        </p:nvSpPr>
        <p:spPr>
          <a:xfrm>
            <a:off x="457200" y="1143000"/>
            <a:ext cx="8229600" cy="4983163"/>
          </a:xfrm>
        </p:spPr>
        <p:txBody>
          <a:bodyPr/>
          <a:lstStyle/>
          <a:p>
            <a:r>
              <a:rPr lang="en-US" dirty="0"/>
              <a:t>Next meeting will be at the 2021 JTCM</a:t>
            </a:r>
          </a:p>
          <a:p>
            <a:pPr lvl="1"/>
            <a:r>
              <a:rPr lang="en-US" dirty="0"/>
              <a:t>January 10-14, 2021 Sheraton New Orleans, LA</a:t>
            </a:r>
          </a:p>
          <a:p>
            <a:endParaRPr lang="en-US" dirty="0"/>
          </a:p>
          <a:p>
            <a:r>
              <a:rPr lang="en-US" dirty="0"/>
              <a:t>P2856 TF: </a:t>
            </a:r>
            <a:r>
              <a:rPr lang="en-US" dirty="0">
                <a:hlinkClick r:id="rId2"/>
              </a:rPr>
              <a:t>Brandy.Gobert@comed.com</a:t>
            </a:r>
            <a:endParaRPr lang="en-US" dirty="0"/>
          </a:p>
          <a:p>
            <a:r>
              <a:rPr lang="en-US" dirty="0"/>
              <a:t>Wildfire Resilience TF: </a:t>
            </a:r>
            <a:r>
              <a:rPr lang="en-US" dirty="0">
                <a:hlinkClick r:id="rId3"/>
              </a:rPr>
              <a:t>mdavoudi@ieee.org</a:t>
            </a:r>
            <a:endParaRPr lang="en-US" dirty="0"/>
          </a:p>
          <a:p>
            <a:pPr marL="0" indent="0">
              <a:buNone/>
            </a:pPr>
            <a:endParaRPr lang="en-US" dirty="0"/>
          </a:p>
          <a:p>
            <a:r>
              <a:rPr lang="en-US" dirty="0"/>
              <a:t>PDH: </a:t>
            </a:r>
            <a:r>
              <a:rPr lang="en-US" dirty="0">
                <a:hlinkClick r:id="rId4"/>
              </a:rPr>
              <a:t>http://www.pes-gm.org/2020/images/2020-GMVirtual-PDH-Certificate1.pdf</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3D3BA34-CA08-470A-8D4F-E1275351D5A1}"/>
              </a:ext>
            </a:extLst>
          </p:cNvPr>
          <p:cNvSpPr>
            <a:spLocks noGrp="1"/>
          </p:cNvSpPr>
          <p:nvPr>
            <p:ph type="sldNum" sz="quarter" idx="12"/>
          </p:nvPr>
        </p:nvSpPr>
        <p:spPr/>
        <p:txBody>
          <a:bodyPr/>
          <a:lstStyle/>
          <a:p>
            <a:pPr>
              <a:defRPr/>
            </a:pPr>
            <a:fld id="{2FFE4B61-D119-4C2A-B0FD-8BB9E4349C88}" type="slidenum">
              <a:rPr lang="en-US" smtClean="0">
                <a:solidFill>
                  <a:prstClr val="black">
                    <a:tint val="75000"/>
                  </a:prstClr>
                </a:solidFill>
              </a:rPr>
              <a:pPr>
                <a:defRPr/>
              </a:pPr>
              <a:t>9</a:t>
            </a:fld>
            <a:endParaRPr lang="en-US" dirty="0">
              <a:solidFill>
                <a:prstClr val="black">
                  <a:tint val="75000"/>
                </a:prstClr>
              </a:solidFill>
            </a:endParaRPr>
          </a:p>
        </p:txBody>
      </p:sp>
    </p:spTree>
    <p:extLst>
      <p:ext uri="{BB962C8B-B14F-4D97-AF65-F5344CB8AC3E}">
        <p14:creationId xmlns:p14="http://schemas.microsoft.com/office/powerpoint/2010/main" val="481395067"/>
      </p:ext>
    </p:extLst>
  </p:cSld>
  <p:clrMapOvr>
    <a:masterClrMapping/>
  </p:clrMapOvr>
</p:sld>
</file>

<file path=ppt/theme/theme1.xml><?xml version="1.0" encoding="utf-8"?>
<a:theme xmlns:a="http://schemas.openxmlformats.org/drawingml/2006/main" name="2010-PES-PPT-Template-v200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4401</TotalTime>
  <Words>587</Words>
  <Application>Microsoft Office PowerPoint</Application>
  <PresentationFormat>On-screen Show (4:3)</PresentationFormat>
  <Paragraphs>71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SAS Monospace</vt:lpstr>
      <vt:lpstr>2010-PES-PPT-Template-v2007</vt:lpstr>
      <vt:lpstr>Welcome to the IEEE PES  Distribution Resiliency WG  PES GM Summer 2020 Meeting</vt:lpstr>
      <vt:lpstr>WG Officers &amp; Approve Minutes</vt:lpstr>
      <vt:lpstr>Distribution Resiliency WG Agenda Virtual – WebEx Meeting July 28, 2020</vt:lpstr>
      <vt:lpstr>WG Website and Scope</vt:lpstr>
      <vt:lpstr>PAR 2856 Update</vt:lpstr>
      <vt:lpstr>The Resiliency Continuum</vt:lpstr>
      <vt:lpstr>Grid Condition Assessment Pilot</vt:lpstr>
      <vt:lpstr>IEEE Transactions Paper</vt:lpstr>
      <vt:lpstr>Adjourn</vt:lpstr>
    </vt:vector>
  </TitlesOfParts>
  <Company>We Energies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DRWG Portland August 7</dc:title>
  <dc:creator>Val Werner</dc:creator>
  <cp:lastModifiedBy>Efaw, Brett</cp:lastModifiedBy>
  <cp:revision>102</cp:revision>
  <cp:lastPrinted>2018-07-12T18:38:46Z</cp:lastPrinted>
  <dcterms:created xsi:type="dcterms:W3CDTF">2018-04-10T19:12:57Z</dcterms:created>
  <dcterms:modified xsi:type="dcterms:W3CDTF">2020-07-28T22:09:01Z</dcterms:modified>
</cp:coreProperties>
</file>