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96" r:id="rId4"/>
    <p:sldId id="292" r:id="rId5"/>
    <p:sldId id="295" r:id="rId6"/>
    <p:sldId id="297" r:id="rId7"/>
    <p:sldId id="299" r:id="rId8"/>
    <p:sldId id="302" r:id="rId9"/>
    <p:sldId id="303" r:id="rId10"/>
    <p:sldId id="298" r:id="rId11"/>
    <p:sldId id="300" r:id="rId12"/>
    <p:sldId id="304" r:id="rId13"/>
    <p:sldId id="257" r:id="rId14"/>
    <p:sldId id="305" r:id="rId15"/>
    <p:sldId id="30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E9863-EE8E-47AF-967B-55F9609BE88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4D367E-E960-4B85-AE06-A050741C52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Grid Equipment Condition Sensors were installed on all 60,000 sanitation vehicles collecting the condition of the nation’s grid every day?</a:t>
          </a:r>
        </a:p>
      </dgm:t>
    </dgm:pt>
    <dgm:pt modelId="{52B208B2-6551-4A4A-B6E4-DE8F3E691C8E}" type="parTrans" cxnId="{5CD946B0-6B77-49DE-9146-A63CBFD11475}">
      <dgm:prSet/>
      <dgm:spPr/>
      <dgm:t>
        <a:bodyPr/>
        <a:lstStyle/>
        <a:p>
          <a:endParaRPr lang="en-US"/>
        </a:p>
      </dgm:t>
    </dgm:pt>
    <dgm:pt modelId="{93365726-5B76-4B25-9D03-BAA7ADEA7B2A}" type="sibTrans" cxnId="{5CD946B0-6B77-49DE-9146-A63CBFD11475}">
      <dgm:prSet/>
      <dgm:spPr/>
      <dgm:t>
        <a:bodyPr/>
        <a:lstStyle/>
        <a:p>
          <a:endParaRPr lang="en-US"/>
        </a:p>
      </dgm:t>
    </dgm:pt>
    <dgm:pt modelId="{90BA9F79-79F3-40A2-B2D3-6F4481B3B9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Who could use this data?</a:t>
          </a:r>
        </a:p>
      </dgm:t>
    </dgm:pt>
    <dgm:pt modelId="{8283A275-1098-4DC0-A9B0-91A7B8CF6D2A}" type="parTrans" cxnId="{693AD0BB-169F-42B3-8896-35A0F88FD5FC}">
      <dgm:prSet/>
      <dgm:spPr/>
      <dgm:t>
        <a:bodyPr/>
        <a:lstStyle/>
        <a:p>
          <a:endParaRPr lang="en-US"/>
        </a:p>
      </dgm:t>
    </dgm:pt>
    <dgm:pt modelId="{850A3016-2E78-4475-AC79-2CD243347DD3}" type="sibTrans" cxnId="{693AD0BB-169F-42B3-8896-35A0F88FD5FC}">
      <dgm:prSet/>
      <dgm:spPr/>
      <dgm:t>
        <a:bodyPr/>
        <a:lstStyle/>
        <a:p>
          <a:endParaRPr lang="en-US"/>
        </a:p>
      </dgm:t>
    </dgm:pt>
    <dgm:pt modelId="{CDACFC37-4DBE-4C25-A28A-67C30CF342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What would be the use cases?</a:t>
          </a:r>
        </a:p>
      </dgm:t>
    </dgm:pt>
    <dgm:pt modelId="{0B1E4A47-EFF4-42D4-BA8F-C60EBA499AE3}" type="parTrans" cxnId="{30597A3C-B7EA-4DE4-80D6-296914FE5630}">
      <dgm:prSet/>
      <dgm:spPr/>
      <dgm:t>
        <a:bodyPr/>
        <a:lstStyle/>
        <a:p>
          <a:endParaRPr lang="en-US"/>
        </a:p>
      </dgm:t>
    </dgm:pt>
    <dgm:pt modelId="{2D8F5BAB-186A-4DB6-9D35-489532C9D5D2}" type="sibTrans" cxnId="{30597A3C-B7EA-4DE4-80D6-296914FE5630}">
      <dgm:prSet/>
      <dgm:spPr/>
      <dgm:t>
        <a:bodyPr/>
        <a:lstStyle/>
        <a:p>
          <a:endParaRPr lang="en-US"/>
        </a:p>
      </dgm:t>
    </dgm:pt>
    <dgm:pt modelId="{B1E8E086-64EB-479B-A2B8-17EC9FFF42D4}" type="pres">
      <dgm:prSet presAssocID="{780E9863-EE8E-47AF-967B-55F9609BE888}" presName="vert0" presStyleCnt="0">
        <dgm:presLayoutVars>
          <dgm:dir/>
          <dgm:animOne val="branch"/>
          <dgm:animLvl val="lvl"/>
        </dgm:presLayoutVars>
      </dgm:prSet>
      <dgm:spPr/>
    </dgm:pt>
    <dgm:pt modelId="{5CEDD331-B564-4803-B2EE-9E44A7E7B605}" type="pres">
      <dgm:prSet presAssocID="{8A4D367E-E960-4B85-AE06-A050741C5259}" presName="thickLine" presStyleLbl="alignNode1" presStyleIdx="0" presStyleCnt="3"/>
      <dgm:spPr/>
    </dgm:pt>
    <dgm:pt modelId="{E12DABA0-ACAF-43B7-85E4-FC1C5019BF0C}" type="pres">
      <dgm:prSet presAssocID="{8A4D367E-E960-4B85-AE06-A050741C5259}" presName="horz1" presStyleCnt="0"/>
      <dgm:spPr/>
    </dgm:pt>
    <dgm:pt modelId="{DAD50615-7405-4D5C-87EF-B2E3016BD54A}" type="pres">
      <dgm:prSet presAssocID="{8A4D367E-E960-4B85-AE06-A050741C5259}" presName="tx1" presStyleLbl="revTx" presStyleIdx="0" presStyleCnt="3"/>
      <dgm:spPr/>
    </dgm:pt>
    <dgm:pt modelId="{BACC79C3-D21C-41B7-924E-6AF864C1BECD}" type="pres">
      <dgm:prSet presAssocID="{8A4D367E-E960-4B85-AE06-A050741C5259}" presName="vert1" presStyleCnt="0"/>
      <dgm:spPr/>
    </dgm:pt>
    <dgm:pt modelId="{64164A9E-A543-4E16-AED3-0B33D8DDF32D}" type="pres">
      <dgm:prSet presAssocID="{90BA9F79-79F3-40A2-B2D3-6F4481B3B9CC}" presName="thickLine" presStyleLbl="alignNode1" presStyleIdx="1" presStyleCnt="3" custLinFactNeighborY="21741"/>
      <dgm:spPr/>
    </dgm:pt>
    <dgm:pt modelId="{F9724EB1-4251-451F-B0A7-BCC73A568B04}" type="pres">
      <dgm:prSet presAssocID="{90BA9F79-79F3-40A2-B2D3-6F4481B3B9CC}" presName="horz1" presStyleCnt="0"/>
      <dgm:spPr/>
    </dgm:pt>
    <dgm:pt modelId="{43C3FE56-7D22-4BC9-B72E-0AE28BA25C60}" type="pres">
      <dgm:prSet presAssocID="{90BA9F79-79F3-40A2-B2D3-6F4481B3B9CC}" presName="tx1" presStyleLbl="revTx" presStyleIdx="1" presStyleCnt="3" custLinFactNeighborX="3951" custLinFactNeighborY="29070"/>
      <dgm:spPr/>
    </dgm:pt>
    <dgm:pt modelId="{AD84DB08-4AD6-4151-A803-2627438C31DC}" type="pres">
      <dgm:prSet presAssocID="{90BA9F79-79F3-40A2-B2D3-6F4481B3B9CC}" presName="vert1" presStyleCnt="0"/>
      <dgm:spPr/>
    </dgm:pt>
    <dgm:pt modelId="{E627B7EC-9B62-482D-95A2-F451715CFA13}" type="pres">
      <dgm:prSet presAssocID="{CDACFC37-4DBE-4C25-A28A-67C30CF342CC}" presName="thickLine" presStyleLbl="alignNode1" presStyleIdx="2" presStyleCnt="3"/>
      <dgm:spPr/>
    </dgm:pt>
    <dgm:pt modelId="{0D3BDF27-EAEF-4947-A33A-D70992C1C41A}" type="pres">
      <dgm:prSet presAssocID="{CDACFC37-4DBE-4C25-A28A-67C30CF342CC}" presName="horz1" presStyleCnt="0"/>
      <dgm:spPr/>
    </dgm:pt>
    <dgm:pt modelId="{E151254A-A30C-467B-A095-1E971FA3322A}" type="pres">
      <dgm:prSet presAssocID="{CDACFC37-4DBE-4C25-A28A-67C30CF342CC}" presName="tx1" presStyleLbl="revTx" presStyleIdx="2" presStyleCnt="3"/>
      <dgm:spPr/>
    </dgm:pt>
    <dgm:pt modelId="{9D34A6DA-CE89-4904-90C5-F3EA900B711D}" type="pres">
      <dgm:prSet presAssocID="{CDACFC37-4DBE-4C25-A28A-67C30CF342CC}" presName="vert1" presStyleCnt="0"/>
      <dgm:spPr/>
    </dgm:pt>
  </dgm:ptLst>
  <dgm:cxnLst>
    <dgm:cxn modelId="{30597A3C-B7EA-4DE4-80D6-296914FE5630}" srcId="{780E9863-EE8E-47AF-967B-55F9609BE888}" destId="{CDACFC37-4DBE-4C25-A28A-67C30CF342CC}" srcOrd="2" destOrd="0" parTransId="{0B1E4A47-EFF4-42D4-BA8F-C60EBA499AE3}" sibTransId="{2D8F5BAB-186A-4DB6-9D35-489532C9D5D2}"/>
    <dgm:cxn modelId="{A4F13BA3-29B3-4178-B1F3-B4BE4F881FD3}" type="presOf" srcId="{90BA9F79-79F3-40A2-B2D3-6F4481B3B9CC}" destId="{43C3FE56-7D22-4BC9-B72E-0AE28BA25C60}" srcOrd="0" destOrd="0" presId="urn:microsoft.com/office/officeart/2008/layout/LinedList"/>
    <dgm:cxn modelId="{21F46CA5-5073-448E-BEC5-8FB6EC3F844F}" type="presOf" srcId="{780E9863-EE8E-47AF-967B-55F9609BE888}" destId="{B1E8E086-64EB-479B-A2B8-17EC9FFF42D4}" srcOrd="0" destOrd="0" presId="urn:microsoft.com/office/officeart/2008/layout/LinedList"/>
    <dgm:cxn modelId="{5CD946B0-6B77-49DE-9146-A63CBFD11475}" srcId="{780E9863-EE8E-47AF-967B-55F9609BE888}" destId="{8A4D367E-E960-4B85-AE06-A050741C5259}" srcOrd="0" destOrd="0" parTransId="{52B208B2-6551-4A4A-B6E4-DE8F3E691C8E}" sibTransId="{93365726-5B76-4B25-9D03-BAA7ADEA7B2A}"/>
    <dgm:cxn modelId="{26E1CEB3-2ADB-4C52-91F2-4E9AEB15D8AF}" type="presOf" srcId="{8A4D367E-E960-4B85-AE06-A050741C5259}" destId="{DAD50615-7405-4D5C-87EF-B2E3016BD54A}" srcOrd="0" destOrd="0" presId="urn:microsoft.com/office/officeart/2008/layout/LinedList"/>
    <dgm:cxn modelId="{693AD0BB-169F-42B3-8896-35A0F88FD5FC}" srcId="{780E9863-EE8E-47AF-967B-55F9609BE888}" destId="{90BA9F79-79F3-40A2-B2D3-6F4481B3B9CC}" srcOrd="1" destOrd="0" parTransId="{8283A275-1098-4DC0-A9B0-91A7B8CF6D2A}" sibTransId="{850A3016-2E78-4475-AC79-2CD243347DD3}"/>
    <dgm:cxn modelId="{254CB4FA-F675-44E4-A203-32D37BC29C94}" type="presOf" srcId="{CDACFC37-4DBE-4C25-A28A-67C30CF342CC}" destId="{E151254A-A30C-467B-A095-1E971FA3322A}" srcOrd="0" destOrd="0" presId="urn:microsoft.com/office/officeart/2008/layout/LinedList"/>
    <dgm:cxn modelId="{79B8C825-27D3-475F-9968-6F6FE376A309}" type="presParOf" srcId="{B1E8E086-64EB-479B-A2B8-17EC9FFF42D4}" destId="{5CEDD331-B564-4803-B2EE-9E44A7E7B605}" srcOrd="0" destOrd="0" presId="urn:microsoft.com/office/officeart/2008/layout/LinedList"/>
    <dgm:cxn modelId="{5C4CA6B1-D879-4EAD-8C8D-D3E7F346F127}" type="presParOf" srcId="{B1E8E086-64EB-479B-A2B8-17EC9FFF42D4}" destId="{E12DABA0-ACAF-43B7-85E4-FC1C5019BF0C}" srcOrd="1" destOrd="0" presId="urn:microsoft.com/office/officeart/2008/layout/LinedList"/>
    <dgm:cxn modelId="{A6E1813B-9FBA-4373-AB09-E9AF8E641B82}" type="presParOf" srcId="{E12DABA0-ACAF-43B7-85E4-FC1C5019BF0C}" destId="{DAD50615-7405-4D5C-87EF-B2E3016BD54A}" srcOrd="0" destOrd="0" presId="urn:microsoft.com/office/officeart/2008/layout/LinedList"/>
    <dgm:cxn modelId="{1C59640A-51E2-45FD-9EE7-20E17C2EC0E4}" type="presParOf" srcId="{E12DABA0-ACAF-43B7-85E4-FC1C5019BF0C}" destId="{BACC79C3-D21C-41B7-924E-6AF864C1BECD}" srcOrd="1" destOrd="0" presId="urn:microsoft.com/office/officeart/2008/layout/LinedList"/>
    <dgm:cxn modelId="{D83D7438-F65E-474D-8418-D6D5F1568530}" type="presParOf" srcId="{B1E8E086-64EB-479B-A2B8-17EC9FFF42D4}" destId="{64164A9E-A543-4E16-AED3-0B33D8DDF32D}" srcOrd="2" destOrd="0" presId="urn:microsoft.com/office/officeart/2008/layout/LinedList"/>
    <dgm:cxn modelId="{7689B8A4-BE08-4C72-B521-6128FD9492EC}" type="presParOf" srcId="{B1E8E086-64EB-479B-A2B8-17EC9FFF42D4}" destId="{F9724EB1-4251-451F-B0A7-BCC73A568B04}" srcOrd="3" destOrd="0" presId="urn:microsoft.com/office/officeart/2008/layout/LinedList"/>
    <dgm:cxn modelId="{00BBA050-4EF7-4B49-AE29-30BA38A86290}" type="presParOf" srcId="{F9724EB1-4251-451F-B0A7-BCC73A568B04}" destId="{43C3FE56-7D22-4BC9-B72E-0AE28BA25C60}" srcOrd="0" destOrd="0" presId="urn:microsoft.com/office/officeart/2008/layout/LinedList"/>
    <dgm:cxn modelId="{DAA92B14-0B12-43C8-912F-BFDB454B8ACE}" type="presParOf" srcId="{F9724EB1-4251-451F-B0A7-BCC73A568B04}" destId="{AD84DB08-4AD6-4151-A803-2627438C31DC}" srcOrd="1" destOrd="0" presId="urn:microsoft.com/office/officeart/2008/layout/LinedList"/>
    <dgm:cxn modelId="{3BAC9B3C-E117-469A-A474-9974B74677FB}" type="presParOf" srcId="{B1E8E086-64EB-479B-A2B8-17EC9FFF42D4}" destId="{E627B7EC-9B62-482D-95A2-F451715CFA13}" srcOrd="4" destOrd="0" presId="urn:microsoft.com/office/officeart/2008/layout/LinedList"/>
    <dgm:cxn modelId="{D6795333-E2EB-4178-8EFA-A58E1284E0CB}" type="presParOf" srcId="{B1E8E086-64EB-479B-A2B8-17EC9FFF42D4}" destId="{0D3BDF27-EAEF-4947-A33A-D70992C1C41A}" srcOrd="5" destOrd="0" presId="urn:microsoft.com/office/officeart/2008/layout/LinedList"/>
    <dgm:cxn modelId="{60763778-017E-4410-A9BC-D9F36C546BD8}" type="presParOf" srcId="{0D3BDF27-EAEF-4947-A33A-D70992C1C41A}" destId="{E151254A-A30C-467B-A095-1E971FA3322A}" srcOrd="0" destOrd="0" presId="urn:microsoft.com/office/officeart/2008/layout/LinedList"/>
    <dgm:cxn modelId="{A7338C61-AB27-434B-9B6E-3BABE2EFE3EB}" type="presParOf" srcId="{0D3BDF27-EAEF-4947-A33A-D70992C1C41A}" destId="{9D34A6DA-CE89-4904-90C5-F3EA900B71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043D97-D119-426D-ABF8-21F135C4EA99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93950A-D1E8-4F70-AAF1-FB5FFAFD59BF}">
      <dgm:prSet/>
      <dgm:spPr/>
      <dgm:t>
        <a:bodyPr/>
        <a:lstStyle/>
        <a:p>
          <a:r>
            <a:rPr lang="en-US"/>
            <a:t>Autonomous Operation</a:t>
          </a:r>
        </a:p>
      </dgm:t>
    </dgm:pt>
    <dgm:pt modelId="{42DE5353-6BCD-4BB0-8C50-9B1CE8E5EE67}" type="parTrans" cxnId="{C0ACD60F-3077-41B7-9681-FD1D92042188}">
      <dgm:prSet/>
      <dgm:spPr/>
      <dgm:t>
        <a:bodyPr/>
        <a:lstStyle/>
        <a:p>
          <a:endParaRPr lang="en-US"/>
        </a:p>
      </dgm:t>
    </dgm:pt>
    <dgm:pt modelId="{1865B97C-A0D8-4F86-A2F0-878083DC6B8D}" type="sibTrans" cxnId="{C0ACD60F-3077-41B7-9681-FD1D92042188}">
      <dgm:prSet/>
      <dgm:spPr/>
      <dgm:t>
        <a:bodyPr/>
        <a:lstStyle/>
        <a:p>
          <a:endParaRPr lang="en-US"/>
        </a:p>
      </dgm:t>
    </dgm:pt>
    <dgm:pt modelId="{D9AF0261-BB10-45B2-AB0E-F489744F7B4B}">
      <dgm:prSet/>
      <dgm:spPr/>
      <dgm:t>
        <a:bodyPr/>
        <a:lstStyle/>
        <a:p>
          <a:r>
            <a:rPr lang="en-US"/>
            <a:t>Minimal Power Requirements - Battery Operation</a:t>
          </a:r>
        </a:p>
      </dgm:t>
    </dgm:pt>
    <dgm:pt modelId="{BBA1C7B5-90CF-4603-84F3-B1B93ADD3675}" type="parTrans" cxnId="{399AF389-2AB8-4E7E-A738-C0A14EE55210}">
      <dgm:prSet/>
      <dgm:spPr/>
      <dgm:t>
        <a:bodyPr/>
        <a:lstStyle/>
        <a:p>
          <a:endParaRPr lang="en-US"/>
        </a:p>
      </dgm:t>
    </dgm:pt>
    <dgm:pt modelId="{EB9A1EFB-1A69-4FAB-921C-005BA914DC8E}" type="sibTrans" cxnId="{399AF389-2AB8-4E7E-A738-C0A14EE55210}">
      <dgm:prSet/>
      <dgm:spPr/>
      <dgm:t>
        <a:bodyPr/>
        <a:lstStyle/>
        <a:p>
          <a:endParaRPr lang="en-US"/>
        </a:p>
      </dgm:t>
    </dgm:pt>
    <dgm:pt modelId="{949E1CCA-4055-4B0C-A1AC-32B39B4914EE}">
      <dgm:prSet/>
      <dgm:spPr/>
      <dgm:t>
        <a:bodyPr/>
        <a:lstStyle/>
        <a:p>
          <a:r>
            <a:rPr lang="en-US" dirty="0"/>
            <a:t>Edge Computing Sensor</a:t>
          </a:r>
        </a:p>
      </dgm:t>
    </dgm:pt>
    <dgm:pt modelId="{AE3ADDBF-7348-46A2-8707-0E1658D4BF2E}" type="parTrans" cxnId="{2A191EA8-1323-45B6-9A9F-270D01F0C94D}">
      <dgm:prSet/>
      <dgm:spPr/>
      <dgm:t>
        <a:bodyPr/>
        <a:lstStyle/>
        <a:p>
          <a:endParaRPr lang="en-US"/>
        </a:p>
      </dgm:t>
    </dgm:pt>
    <dgm:pt modelId="{7B031AC2-7A7F-4A8D-A557-B0FC76529D9E}" type="sibTrans" cxnId="{2A191EA8-1323-45B6-9A9F-270D01F0C94D}">
      <dgm:prSet/>
      <dgm:spPr/>
      <dgm:t>
        <a:bodyPr/>
        <a:lstStyle/>
        <a:p>
          <a:endParaRPr lang="en-US"/>
        </a:p>
      </dgm:t>
    </dgm:pt>
    <dgm:pt modelId="{4A4D96D6-C3F3-4306-A5A5-F007E7A7D53A}">
      <dgm:prSet/>
      <dgm:spPr/>
      <dgm:t>
        <a:bodyPr/>
        <a:lstStyle/>
        <a:p>
          <a:r>
            <a:rPr lang="en-US"/>
            <a:t>No Vehicle Alterations</a:t>
          </a:r>
        </a:p>
      </dgm:t>
    </dgm:pt>
    <dgm:pt modelId="{A74AEA94-2C95-4D4C-AC85-80EC334C0403}" type="parTrans" cxnId="{03E5A3FA-EC41-43BA-941C-00B23D7E1B6D}">
      <dgm:prSet/>
      <dgm:spPr/>
      <dgm:t>
        <a:bodyPr/>
        <a:lstStyle/>
        <a:p>
          <a:endParaRPr lang="en-US"/>
        </a:p>
      </dgm:t>
    </dgm:pt>
    <dgm:pt modelId="{D8DEE08A-2C67-4D81-9A91-842D37102BA9}" type="sibTrans" cxnId="{03E5A3FA-EC41-43BA-941C-00B23D7E1B6D}">
      <dgm:prSet/>
      <dgm:spPr/>
      <dgm:t>
        <a:bodyPr/>
        <a:lstStyle/>
        <a:p>
          <a:endParaRPr lang="en-US"/>
        </a:p>
      </dgm:t>
    </dgm:pt>
    <dgm:pt modelId="{7AAE89EA-2A12-47A1-89C6-2D27DFD6ABC6}" type="pres">
      <dgm:prSet presAssocID="{E0043D97-D119-426D-ABF8-21F135C4EA99}" presName="matrix" presStyleCnt="0">
        <dgm:presLayoutVars>
          <dgm:chMax val="1"/>
          <dgm:dir/>
          <dgm:resizeHandles val="exact"/>
        </dgm:presLayoutVars>
      </dgm:prSet>
      <dgm:spPr/>
    </dgm:pt>
    <dgm:pt modelId="{D06D1EDF-19FC-4622-9C78-F30D56499171}" type="pres">
      <dgm:prSet presAssocID="{E0043D97-D119-426D-ABF8-21F135C4EA99}" presName="diamond" presStyleLbl="bgShp" presStyleIdx="0" presStyleCnt="1"/>
      <dgm:spPr/>
    </dgm:pt>
    <dgm:pt modelId="{E702B8ED-0C1C-40CD-86C8-6A1BA7377D3F}" type="pres">
      <dgm:prSet presAssocID="{E0043D97-D119-426D-ABF8-21F135C4EA9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4C569FC-41DC-4324-BCCD-9769E580FB8E}" type="pres">
      <dgm:prSet presAssocID="{E0043D97-D119-426D-ABF8-21F135C4EA9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B9B50C2-185A-4443-A23B-7DC077414EAB}" type="pres">
      <dgm:prSet presAssocID="{E0043D97-D119-426D-ABF8-21F135C4EA9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2830126-8016-41E9-8A55-84E8768C69F5}" type="pres">
      <dgm:prSet presAssocID="{E0043D97-D119-426D-ABF8-21F135C4EA9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0ACD60F-3077-41B7-9681-FD1D92042188}" srcId="{E0043D97-D119-426D-ABF8-21F135C4EA99}" destId="{4A93950A-D1E8-4F70-AAF1-FB5FFAFD59BF}" srcOrd="0" destOrd="0" parTransId="{42DE5353-6BCD-4BB0-8C50-9B1CE8E5EE67}" sibTransId="{1865B97C-A0D8-4F86-A2F0-878083DC6B8D}"/>
    <dgm:cxn modelId="{9DCBDA24-6FCF-41B9-87DA-BED71E96C546}" type="presOf" srcId="{E0043D97-D119-426D-ABF8-21F135C4EA99}" destId="{7AAE89EA-2A12-47A1-89C6-2D27DFD6ABC6}" srcOrd="0" destOrd="0" presId="urn:microsoft.com/office/officeart/2005/8/layout/matrix3"/>
    <dgm:cxn modelId="{399AF389-2AB8-4E7E-A738-C0A14EE55210}" srcId="{E0043D97-D119-426D-ABF8-21F135C4EA99}" destId="{D9AF0261-BB10-45B2-AB0E-F489744F7B4B}" srcOrd="1" destOrd="0" parTransId="{BBA1C7B5-90CF-4603-84F3-B1B93ADD3675}" sibTransId="{EB9A1EFB-1A69-4FAB-921C-005BA914DC8E}"/>
    <dgm:cxn modelId="{7630A88B-6FB3-40F5-B8E7-22B97F9D66A4}" type="presOf" srcId="{4A4D96D6-C3F3-4306-A5A5-F007E7A7D53A}" destId="{62830126-8016-41E9-8A55-84E8768C69F5}" srcOrd="0" destOrd="0" presId="urn:microsoft.com/office/officeart/2005/8/layout/matrix3"/>
    <dgm:cxn modelId="{2A191EA8-1323-45B6-9A9F-270D01F0C94D}" srcId="{E0043D97-D119-426D-ABF8-21F135C4EA99}" destId="{949E1CCA-4055-4B0C-A1AC-32B39B4914EE}" srcOrd="2" destOrd="0" parTransId="{AE3ADDBF-7348-46A2-8707-0E1658D4BF2E}" sibTransId="{7B031AC2-7A7F-4A8D-A557-B0FC76529D9E}"/>
    <dgm:cxn modelId="{86601EAE-D0B4-47B0-AD02-C02601619A66}" type="presOf" srcId="{D9AF0261-BB10-45B2-AB0E-F489744F7B4B}" destId="{B4C569FC-41DC-4324-BCCD-9769E580FB8E}" srcOrd="0" destOrd="0" presId="urn:microsoft.com/office/officeart/2005/8/layout/matrix3"/>
    <dgm:cxn modelId="{F4FB9CEF-058A-4374-A1B9-8B6027C306F3}" type="presOf" srcId="{949E1CCA-4055-4B0C-A1AC-32B39B4914EE}" destId="{3B9B50C2-185A-4443-A23B-7DC077414EAB}" srcOrd="0" destOrd="0" presId="urn:microsoft.com/office/officeart/2005/8/layout/matrix3"/>
    <dgm:cxn modelId="{760707F6-B558-411C-A82D-A3EA16CAEEF1}" type="presOf" srcId="{4A93950A-D1E8-4F70-AAF1-FB5FFAFD59BF}" destId="{E702B8ED-0C1C-40CD-86C8-6A1BA7377D3F}" srcOrd="0" destOrd="0" presId="urn:microsoft.com/office/officeart/2005/8/layout/matrix3"/>
    <dgm:cxn modelId="{03E5A3FA-EC41-43BA-941C-00B23D7E1B6D}" srcId="{E0043D97-D119-426D-ABF8-21F135C4EA99}" destId="{4A4D96D6-C3F3-4306-A5A5-F007E7A7D53A}" srcOrd="3" destOrd="0" parTransId="{A74AEA94-2C95-4D4C-AC85-80EC334C0403}" sibTransId="{D8DEE08A-2C67-4D81-9A91-842D37102BA9}"/>
    <dgm:cxn modelId="{2BB3BF05-CADF-4C81-8963-72C029617CA2}" type="presParOf" srcId="{7AAE89EA-2A12-47A1-89C6-2D27DFD6ABC6}" destId="{D06D1EDF-19FC-4622-9C78-F30D56499171}" srcOrd="0" destOrd="0" presId="urn:microsoft.com/office/officeart/2005/8/layout/matrix3"/>
    <dgm:cxn modelId="{46BD44C7-3799-41CD-8371-D80C7F5FB3D7}" type="presParOf" srcId="{7AAE89EA-2A12-47A1-89C6-2D27DFD6ABC6}" destId="{E702B8ED-0C1C-40CD-86C8-6A1BA7377D3F}" srcOrd="1" destOrd="0" presId="urn:microsoft.com/office/officeart/2005/8/layout/matrix3"/>
    <dgm:cxn modelId="{A67A5529-42D2-42B2-A8C5-EF83A78EB636}" type="presParOf" srcId="{7AAE89EA-2A12-47A1-89C6-2D27DFD6ABC6}" destId="{B4C569FC-41DC-4324-BCCD-9769E580FB8E}" srcOrd="2" destOrd="0" presId="urn:microsoft.com/office/officeart/2005/8/layout/matrix3"/>
    <dgm:cxn modelId="{12376D92-7712-415F-86DE-2E1F024351B3}" type="presParOf" srcId="{7AAE89EA-2A12-47A1-89C6-2D27DFD6ABC6}" destId="{3B9B50C2-185A-4443-A23B-7DC077414EAB}" srcOrd="3" destOrd="0" presId="urn:microsoft.com/office/officeart/2005/8/layout/matrix3"/>
    <dgm:cxn modelId="{B34FD59B-48FD-4C84-9BF1-2BBFDA4A9CBE}" type="presParOf" srcId="{7AAE89EA-2A12-47A1-89C6-2D27DFD6ABC6}" destId="{62830126-8016-41E9-8A55-84E8768C69F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DD331-B564-4803-B2EE-9E44A7E7B605}">
      <dsp:nvSpPr>
        <dsp:cNvPr id="0" name=""/>
        <dsp:cNvSpPr/>
      </dsp:nvSpPr>
      <dsp:spPr>
        <a:xfrm>
          <a:off x="0" y="2254"/>
          <a:ext cx="257098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50615-7405-4D5C-87EF-B2E3016BD54A}">
      <dsp:nvSpPr>
        <dsp:cNvPr id="0" name=""/>
        <dsp:cNvSpPr/>
      </dsp:nvSpPr>
      <dsp:spPr>
        <a:xfrm>
          <a:off x="0" y="2254"/>
          <a:ext cx="2570989" cy="1537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Grid Equipment Condition Sensors were installed on all 60,000 sanitation vehicles collecting the condition of the nation’s grid every day?</a:t>
          </a:r>
        </a:p>
      </dsp:txBody>
      <dsp:txXfrm>
        <a:off x="0" y="2254"/>
        <a:ext cx="2570989" cy="1537621"/>
      </dsp:txXfrm>
    </dsp:sp>
    <dsp:sp modelId="{64164A9E-A543-4E16-AED3-0B33D8DDF32D}">
      <dsp:nvSpPr>
        <dsp:cNvPr id="0" name=""/>
        <dsp:cNvSpPr/>
      </dsp:nvSpPr>
      <dsp:spPr>
        <a:xfrm>
          <a:off x="0" y="1874170"/>
          <a:ext cx="2570989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3FE56-7D22-4BC9-B72E-0AE28BA25C60}">
      <dsp:nvSpPr>
        <dsp:cNvPr id="0" name=""/>
        <dsp:cNvSpPr/>
      </dsp:nvSpPr>
      <dsp:spPr>
        <a:xfrm>
          <a:off x="0" y="1986862"/>
          <a:ext cx="2570989" cy="1537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Who could use this data?</a:t>
          </a:r>
        </a:p>
      </dsp:txBody>
      <dsp:txXfrm>
        <a:off x="0" y="1986862"/>
        <a:ext cx="2570989" cy="1537621"/>
      </dsp:txXfrm>
    </dsp:sp>
    <dsp:sp modelId="{E627B7EC-9B62-482D-95A2-F451715CFA13}">
      <dsp:nvSpPr>
        <dsp:cNvPr id="0" name=""/>
        <dsp:cNvSpPr/>
      </dsp:nvSpPr>
      <dsp:spPr>
        <a:xfrm>
          <a:off x="0" y="3077497"/>
          <a:ext cx="2570989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1254A-A30C-467B-A095-1E971FA3322A}">
      <dsp:nvSpPr>
        <dsp:cNvPr id="0" name=""/>
        <dsp:cNvSpPr/>
      </dsp:nvSpPr>
      <dsp:spPr>
        <a:xfrm>
          <a:off x="0" y="3077497"/>
          <a:ext cx="2570989" cy="1537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would be the use cases?</a:t>
          </a:r>
        </a:p>
      </dsp:txBody>
      <dsp:txXfrm>
        <a:off x="0" y="3077497"/>
        <a:ext cx="2570989" cy="1537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D1EDF-19FC-4622-9C78-F30D56499171}">
      <dsp:nvSpPr>
        <dsp:cNvPr id="0" name=""/>
        <dsp:cNvSpPr/>
      </dsp:nvSpPr>
      <dsp:spPr>
        <a:xfrm>
          <a:off x="1904206" y="0"/>
          <a:ext cx="4464050" cy="446405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2B8ED-0C1C-40CD-86C8-6A1BA7377D3F}">
      <dsp:nvSpPr>
        <dsp:cNvPr id="0" name=""/>
        <dsp:cNvSpPr/>
      </dsp:nvSpPr>
      <dsp:spPr>
        <a:xfrm>
          <a:off x="2328290" y="424084"/>
          <a:ext cx="1740979" cy="17409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Autonomous Operation</a:t>
          </a:r>
        </a:p>
      </dsp:txBody>
      <dsp:txXfrm>
        <a:off x="2413278" y="509072"/>
        <a:ext cx="1571003" cy="1571003"/>
      </dsp:txXfrm>
    </dsp:sp>
    <dsp:sp modelId="{B4C569FC-41DC-4324-BCCD-9769E580FB8E}">
      <dsp:nvSpPr>
        <dsp:cNvPr id="0" name=""/>
        <dsp:cNvSpPr/>
      </dsp:nvSpPr>
      <dsp:spPr>
        <a:xfrm>
          <a:off x="4203191" y="424084"/>
          <a:ext cx="1740979" cy="17409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Minimal Power Requirements - Battery Operation</a:t>
          </a:r>
        </a:p>
      </dsp:txBody>
      <dsp:txXfrm>
        <a:off x="4288179" y="509072"/>
        <a:ext cx="1571003" cy="1571003"/>
      </dsp:txXfrm>
    </dsp:sp>
    <dsp:sp modelId="{3B9B50C2-185A-4443-A23B-7DC077414EAB}">
      <dsp:nvSpPr>
        <dsp:cNvPr id="0" name=""/>
        <dsp:cNvSpPr/>
      </dsp:nvSpPr>
      <dsp:spPr>
        <a:xfrm>
          <a:off x="2328290" y="2298985"/>
          <a:ext cx="1740979" cy="17409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Edge Computing Sensor</a:t>
          </a:r>
        </a:p>
      </dsp:txBody>
      <dsp:txXfrm>
        <a:off x="2413278" y="2383973"/>
        <a:ext cx="1571003" cy="1571003"/>
      </dsp:txXfrm>
    </dsp:sp>
    <dsp:sp modelId="{62830126-8016-41E9-8A55-84E8768C69F5}">
      <dsp:nvSpPr>
        <dsp:cNvPr id="0" name=""/>
        <dsp:cNvSpPr/>
      </dsp:nvSpPr>
      <dsp:spPr>
        <a:xfrm>
          <a:off x="4203191" y="2298985"/>
          <a:ext cx="1740979" cy="17409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No Vehicle Alterations</a:t>
          </a:r>
        </a:p>
      </dsp:txBody>
      <dsp:txXfrm>
        <a:off x="4288179" y="2383973"/>
        <a:ext cx="1571003" cy="1571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B88B18-E5BD-441C-B9D1-6F203824CC71}" type="datetimeFigureOut">
              <a:rPr lang="en-US"/>
              <a:pPr>
                <a:defRPr/>
              </a:pPr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BE4206-FE5D-4660-A424-172D4F579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93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6BCC41-3B74-47A3-A0E9-D58E5B953201}" type="datetimeFigureOut">
              <a:rPr lang="en-US"/>
              <a:pPr>
                <a:defRPr/>
              </a:pPr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77E99C1-5420-4BB5-A51E-C157AC6C7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18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FFAA06-0A38-45FD-8E63-D65A73E6292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8FE0F-8B76-4F51-B5A8-AE221FD68BBC}" type="datetime1">
              <a:rPr lang="en-US"/>
              <a:pPr>
                <a:defRPr/>
              </a:pPr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770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79982-3128-41E7-BF84-ECD5833EC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70310-C0A2-49CC-8757-CD4EFF1F2312}" type="datetime1">
              <a:rPr lang="en-US"/>
              <a:pPr>
                <a:defRPr/>
              </a:pPr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9E2D-3BFA-4A1F-B29D-A65BAF943A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A2DF-556B-49C3-8A9A-F96744A2D99B}" type="datetime1">
              <a:rPr lang="en-US"/>
              <a:pPr>
                <a:defRPr/>
              </a:pPr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95AFA-7562-47B7-89D5-89ED07C96E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3A3F-85D6-4E9C-A04A-09B68B4C938F}" type="datetime1">
              <a:rPr lang="en-US"/>
              <a:pPr>
                <a:defRPr/>
              </a:pPr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1B668-4A84-474D-8DDC-9A46550EBC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99A35-944E-499E-8691-D731AE59E51B}" type="datetime1">
              <a:rPr lang="en-US"/>
              <a:pPr>
                <a:defRPr/>
              </a:pPr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FAF1C-7096-4C4E-BD7F-CAFE6EC05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EA63-17B2-4F8D-8031-F93F84C59DB4}" type="datetime1">
              <a:rPr lang="en-US"/>
              <a:pPr>
                <a:defRPr/>
              </a:pPr>
              <a:t>7/27/2020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B191-E010-45D5-B869-3EB2F2884E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34E1E-A429-404A-9B0B-03A3173E9E5C}" type="datetime1">
              <a:rPr lang="en-US"/>
              <a:pPr>
                <a:defRPr/>
              </a:pPr>
              <a:t>7/27/2020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ADB05-88D7-4182-AB3E-7DE1E9883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31338-4206-4068-94C9-B2985C9250E4}" type="datetime1">
              <a:rPr lang="en-US"/>
              <a:pPr>
                <a:defRPr/>
              </a:pPr>
              <a:t>7/27/2020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7B34-56A5-449B-899A-1A98BB25BC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43739-8AC7-4953-850C-BE3229C66B50}" type="datetime1">
              <a:rPr lang="en-US"/>
              <a:pPr>
                <a:defRPr/>
              </a:pPr>
              <a:t>7/27/2020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8037-69AC-4A4B-B305-AAD2C23625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2C23-D7BF-4727-BBD5-299BC4E179F0}" type="datetime1">
              <a:rPr lang="en-US"/>
              <a:pPr>
                <a:defRPr/>
              </a:pPr>
              <a:t>7/27/2020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3593-F612-4388-A1B6-03FED0651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20E8C-2323-44E4-84BA-8FE91B35778B}" type="datetime1">
              <a:rPr lang="en-US"/>
              <a:pPr>
                <a:defRPr/>
              </a:pPr>
              <a:t>7/27/2020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4CFEB-A896-4E15-A927-9365510198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D792C4-FE82-4534-B1E5-C3D1F5348D02}" type="datetime1">
              <a:rPr lang="en-US"/>
              <a:pPr>
                <a:defRPr/>
              </a:pPr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943A92-40F6-404F-B164-A7226F8896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4068579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lauletta@exacterinc.com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Mobile Edge Computing Sensors for Grid Resilience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John L. Lauletta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Life Sr. Member, IEEE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jlauletta@exacterinc.com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A508B-14B5-43CB-86B4-701856E3693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529D72-633B-4FE0-A73B-22006F389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23" y="790971"/>
            <a:ext cx="2653553" cy="11965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73ED-D696-440C-BC2B-C3B70923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Emission Detection and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83FD5-1992-4C67-8540-A50622B23A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3400" y="2066131"/>
            <a:ext cx="2895600" cy="2725738"/>
          </a:xfrm>
        </p:spPr>
        <p:txBody>
          <a:bodyPr>
            <a:normAutofit/>
          </a:bodyPr>
          <a:lstStyle/>
          <a:p>
            <a:r>
              <a:rPr lang="en-US" sz="1800" dirty="0"/>
              <a:t>Vehicle Motion Detection</a:t>
            </a:r>
          </a:p>
          <a:p>
            <a:r>
              <a:rPr lang="en-US" sz="1800" dirty="0"/>
              <a:t>Dynamic Sleep Mode</a:t>
            </a:r>
          </a:p>
          <a:p>
            <a:r>
              <a:rPr lang="en-US" sz="1800" dirty="0"/>
              <a:t>Concealed Antenna</a:t>
            </a:r>
          </a:p>
          <a:p>
            <a:r>
              <a:rPr lang="en-US" sz="1800" dirty="0"/>
              <a:t>Centralized Maintenance Web Portal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F01BE-081F-4ECA-A9B5-BE76870A2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091" y="1383867"/>
            <a:ext cx="4598716" cy="395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12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7752BF-CBAE-4F2D-8A29-6BA6ADC38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55" y="1511869"/>
            <a:ext cx="3998611" cy="2079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0B74D-5D5E-471D-B624-F91A70FD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Internal VHF Antenna for PD Emission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CA286-A7C3-4113-9656-440EBF362B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13163" y="4305300"/>
            <a:ext cx="5430837" cy="1204913"/>
          </a:xfrm>
        </p:spPr>
        <p:txBody>
          <a:bodyPr>
            <a:normAutofit/>
          </a:bodyPr>
          <a:lstStyle/>
          <a:p>
            <a:r>
              <a:rPr lang="en-US" sz="1350" dirty="0"/>
              <a:t>No External Wiring</a:t>
            </a:r>
          </a:p>
          <a:p>
            <a:r>
              <a:rPr lang="en-US" sz="1350" dirty="0"/>
              <a:t>No External Antennae – Meandering Inverted F-Pole Antenna (MIFA)</a:t>
            </a:r>
          </a:p>
          <a:p>
            <a:r>
              <a:rPr lang="en-US" sz="1350" dirty="0"/>
              <a:t>Simple Installation and Commissioning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784DF8-10C2-46C5-BBE5-4A11D323DF82}"/>
              </a:ext>
            </a:extLst>
          </p:cNvPr>
          <p:cNvSpPr/>
          <p:nvPr/>
        </p:nvSpPr>
        <p:spPr>
          <a:xfrm>
            <a:off x="3293269" y="3051524"/>
            <a:ext cx="621506" cy="1428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783CF2-64A0-4B3E-87F2-7A0B5FFE1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36209"/>
            <a:ext cx="3958851" cy="19999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DC8CB5-63C7-4919-BFF4-2A1E54179D9B}"/>
              </a:ext>
            </a:extLst>
          </p:cNvPr>
          <p:cNvSpPr/>
          <p:nvPr/>
        </p:nvSpPr>
        <p:spPr>
          <a:xfrm>
            <a:off x="741301" y="4504809"/>
            <a:ext cx="2428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No Vehicle Alterations</a:t>
            </a:r>
          </a:p>
        </p:txBody>
      </p:sp>
    </p:spTree>
    <p:extLst>
      <p:ext uri="{BB962C8B-B14F-4D97-AF65-F5344CB8AC3E}">
        <p14:creationId xmlns:p14="http://schemas.microsoft.com/office/powerpoint/2010/main" val="1965190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image004">
            <a:extLst>
              <a:ext uri="{FF2B5EF4-FFF2-40B4-BE49-F238E27FC236}">
                <a16:creationId xmlns:a16="http://schemas.microsoft.com/office/drawing/2014/main" id="{87999C6E-9B45-4272-87D4-36ECF7753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6" r="3" b="3"/>
          <a:stretch/>
        </p:blipFill>
        <p:spPr bwMode="auto">
          <a:xfrm>
            <a:off x="762000" y="1069651"/>
            <a:ext cx="3433704" cy="19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A87510-02CF-430B-B836-99C8BBE8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100" dirty="0"/>
              <a:t>Deployment Model: 1-Second Data Acquisition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3DC15-9F98-4EB7-B6DA-3EFF775BED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80467" y="1835613"/>
            <a:ext cx="4265612" cy="313531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Partial Discharge Emissions</a:t>
            </a:r>
          </a:p>
          <a:p>
            <a:r>
              <a:rPr lang="en-US" dirty="0"/>
              <a:t>GPS Location</a:t>
            </a:r>
          </a:p>
          <a:p>
            <a:r>
              <a:rPr lang="en-US" dirty="0"/>
              <a:t>Date and Time</a:t>
            </a:r>
          </a:p>
          <a:p>
            <a:r>
              <a:rPr lang="en-US" dirty="0"/>
              <a:t>Temperature, Barometric Pressure, Relative Humidity</a:t>
            </a:r>
          </a:p>
          <a:p>
            <a:r>
              <a:rPr lang="en-US" dirty="0"/>
              <a:t>Air Particulate Contamination</a:t>
            </a:r>
          </a:p>
          <a:p>
            <a:r>
              <a:rPr lang="en-US" dirty="0"/>
              <a:t>Neural Network Correlations</a:t>
            </a:r>
          </a:p>
          <a:p>
            <a:pPr lvl="1"/>
            <a:r>
              <a:rPr lang="en-US" dirty="0"/>
              <a:t>Grid Load</a:t>
            </a:r>
          </a:p>
          <a:p>
            <a:pPr lvl="1"/>
            <a:r>
              <a:rPr lang="en-US" dirty="0"/>
              <a:t>Weather Events</a:t>
            </a:r>
          </a:p>
          <a:p>
            <a:pPr lvl="1"/>
            <a:r>
              <a:rPr lang="en-US" dirty="0"/>
              <a:t>Air Quality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C4B36-CC56-442D-B93D-0EA41C11F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6" r="8672" b="-2"/>
          <a:stretch/>
        </p:blipFill>
        <p:spPr>
          <a:xfrm>
            <a:off x="1066800" y="3124200"/>
            <a:ext cx="2971791" cy="269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52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Deployment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5FD01-5304-4DB6-9F2A-A4C8195CC03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ABC581-FA8F-4138-97F5-C1F9F3D1B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share a 3 minute video here on the deployment.  It is too large to email.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is </a:t>
            </a:r>
            <a:r>
              <a:rPr lang="en-US"/>
              <a:t>at this link: </a:t>
            </a:r>
            <a:r>
              <a:rPr lang="en-US" u="sng">
                <a:hlinkClick r:id="rId2"/>
              </a:rPr>
              <a:t>https://vimeo.com/440685792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3E95-97FB-415E-BFFE-C55727D8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the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1258F-53B1-49CA-9B9B-FBEDE0DD7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  <a:p>
            <a:pPr lvl="1"/>
            <a:r>
              <a:rPr lang="en-US" dirty="0"/>
              <a:t> Oak Ridge National Lab and </a:t>
            </a:r>
          </a:p>
          <a:p>
            <a:pPr lvl="1"/>
            <a:r>
              <a:rPr lang="en-US" dirty="0"/>
              <a:t>Lawrence Livermore National Lab</a:t>
            </a:r>
          </a:p>
          <a:p>
            <a:pPr lvl="1"/>
            <a:r>
              <a:rPr lang="en-US" dirty="0"/>
              <a:t>Razor Laboratories</a:t>
            </a:r>
          </a:p>
          <a:p>
            <a:pPr lvl="1"/>
            <a:r>
              <a:rPr lang="en-US" dirty="0"/>
              <a:t>Exacter, Inc</a:t>
            </a:r>
          </a:p>
          <a:p>
            <a:r>
              <a:rPr lang="en-US" dirty="0"/>
              <a:t>Become Part of the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2143A-C667-4F57-8288-C97C2686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1B668-4A84-474D-8DDC-9A46550EBCD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76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57F7E-71D0-481D-88C4-601C6980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1B668-4A84-474D-8DDC-9A46550EBCD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0984DB-51E2-45C1-BFB1-147FF22BB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03" y="1066800"/>
            <a:ext cx="3886594" cy="175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504F2D-996A-4046-AE5D-76237A50E454}"/>
              </a:ext>
            </a:extLst>
          </p:cNvPr>
          <p:cNvSpPr txBox="1"/>
          <p:nvPr/>
        </p:nvSpPr>
        <p:spPr>
          <a:xfrm>
            <a:off x="2438400" y="38862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Contact: John Lauletta</a:t>
            </a:r>
          </a:p>
          <a:p>
            <a:r>
              <a:rPr lang="en-US" sz="2400" dirty="0"/>
              <a:t>	</a:t>
            </a:r>
            <a:r>
              <a:rPr lang="en-US" sz="2400" dirty="0">
                <a:hlinkClick r:id="rId3"/>
              </a:rPr>
              <a:t>jlauletta@exacterinc.com</a:t>
            </a:r>
            <a:endParaRPr lang="en-US" sz="2400" dirty="0"/>
          </a:p>
          <a:p>
            <a:r>
              <a:rPr lang="en-US" sz="2400" dirty="0"/>
              <a:t>	216-496-1219</a:t>
            </a:r>
          </a:p>
        </p:txBody>
      </p:sp>
    </p:spTree>
    <p:extLst>
      <p:ext uri="{BB962C8B-B14F-4D97-AF65-F5344CB8AC3E}">
        <p14:creationId xmlns:p14="http://schemas.microsoft.com/office/powerpoint/2010/main" val="56242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F3C03-C434-400A-BDFD-238EB413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Exacter Trekker™ Bird Foundation Grant Award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2D1AFB-F711-4EC0-A676-B2FB9335C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4031826"/>
            <a:ext cx="3650524" cy="1896376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530AE8-FFA4-4062-89E6-5747F021A312}"/>
              </a:ext>
            </a:extLst>
          </p:cNvPr>
          <p:cNvSpPr/>
          <p:nvPr/>
        </p:nvSpPr>
        <p:spPr>
          <a:xfrm>
            <a:off x="381000" y="131407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&amp;quot"/>
              </a:rPr>
              <a:t>U.S. and Israel Collaborate for </a:t>
            </a:r>
            <a:br>
              <a:rPr lang="en-US" b="1" dirty="0">
                <a:solidFill>
                  <a:srgbClr val="000000"/>
                </a:solidFill>
                <a:latin typeface="&amp;quot"/>
              </a:rPr>
            </a:br>
            <a:r>
              <a:rPr lang="en-US" b="1" dirty="0">
                <a:solidFill>
                  <a:srgbClr val="000000"/>
                </a:solidFill>
                <a:latin typeface="&amp;quot"/>
              </a:rPr>
              <a:t>Power Grid Predictive Analytics</a:t>
            </a:r>
          </a:p>
          <a:p>
            <a:pPr algn="ctr"/>
            <a:endParaRPr lang="en-US" b="1" dirty="0">
              <a:solidFill>
                <a:srgbClr val="000000"/>
              </a:solidFill>
              <a:latin typeface="&amp;quot"/>
            </a:endParaRPr>
          </a:p>
          <a:p>
            <a:pPr algn="just"/>
            <a:r>
              <a:rPr lang="en-US" dirty="0">
                <a:solidFill>
                  <a:srgbClr val="222222"/>
                </a:solidFill>
                <a:latin typeface="&amp;quot"/>
              </a:rPr>
              <a:t>Exacter, Inc., of Columbus, Ohio, and Razor Labs of Tel Aviv, Israel, were awarded a $950,000 grant to fund collaborative research and development efforts. As part of a pilot project, these sensors will be installed on garbage trucks in Ohio, for continuous grid monitoring and grid resilience analytics. </a:t>
            </a:r>
            <a:endParaRPr lang="en-US" b="0" i="0" u="none" strike="noStrike" dirty="0">
              <a:solidFill>
                <a:srgbClr val="222222"/>
              </a:solidFill>
              <a:effectLst/>
              <a:latin typeface="&amp;quo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BCCF03-767C-4B34-8D9A-1AA862950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503458"/>
            <a:ext cx="2521147" cy="1424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A98569-DB99-4C4D-80BC-2C9FF2F13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783" y="2590800"/>
            <a:ext cx="2563759" cy="75784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316622-7399-4664-BF63-AFD22103923E}"/>
              </a:ext>
            </a:extLst>
          </p:cNvPr>
          <p:cNvCxnSpPr/>
          <p:nvPr/>
        </p:nvCxnSpPr>
        <p:spPr>
          <a:xfrm>
            <a:off x="907853" y="1905000"/>
            <a:ext cx="343554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86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A66B9B1-48D0-4D84-A535-986F77CE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400" dirty="0"/>
            </a:br>
            <a:r>
              <a:rPr lang="en-US" sz="2400" dirty="0"/>
              <a:t>Initial Sensor Deployment: 5,000 miles of Distribution Grid</a:t>
            </a:r>
          </a:p>
        </p:txBody>
      </p:sp>
      <p:sp>
        <p:nvSpPr>
          <p:cNvPr id="49" name="Content Placeholder 11">
            <a:extLst>
              <a:ext uri="{FF2B5EF4-FFF2-40B4-BE49-F238E27FC236}">
                <a16:creationId xmlns:a16="http://schemas.microsoft.com/office/drawing/2014/main" id="{4523C12B-04AB-4AD6-B7EA-4D1FDC2A94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208213"/>
            <a:ext cx="2687638" cy="2641600"/>
          </a:xfrm>
        </p:spPr>
        <p:txBody>
          <a:bodyPr>
            <a:noAutofit/>
          </a:bodyPr>
          <a:lstStyle/>
          <a:p>
            <a:r>
              <a:rPr lang="en-US" sz="1800" dirty="0"/>
              <a:t>Field Trials Complete</a:t>
            </a:r>
          </a:p>
          <a:p>
            <a:r>
              <a:rPr lang="en-US" sz="1800" dirty="0"/>
              <a:t>AWS Cloud Connections Established</a:t>
            </a:r>
          </a:p>
          <a:p>
            <a:r>
              <a:rPr lang="en-US" sz="1800" dirty="0"/>
              <a:t>Data Visualization Platform Complete</a:t>
            </a:r>
          </a:p>
          <a:p>
            <a:r>
              <a:rPr lang="en-US" sz="1800" dirty="0"/>
              <a:t>Trial Field Deployment Began: June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6E20F3-3A89-40C2-89A2-4FBD47224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5374"/>
          <a:stretch/>
        </p:blipFill>
        <p:spPr>
          <a:xfrm>
            <a:off x="3181368" y="1321824"/>
            <a:ext cx="2777490" cy="213537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CB8862-F15D-4C03-8462-815D05134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2" r="-5" b="2843"/>
          <a:stretch/>
        </p:blipFill>
        <p:spPr>
          <a:xfrm>
            <a:off x="6031880" y="1321824"/>
            <a:ext cx="2777230" cy="2135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87D57-44C5-49A9-A836-29C4A28BA7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16" r="31622" b="-2"/>
          <a:stretch/>
        </p:blipFill>
        <p:spPr>
          <a:xfrm>
            <a:off x="3181364" y="3529013"/>
            <a:ext cx="2777490" cy="2119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D55170-3200-4095-8587-9BB8530B85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87" r="-5" b="3359"/>
          <a:stretch/>
        </p:blipFill>
        <p:spPr>
          <a:xfrm>
            <a:off x="6027840" y="3529013"/>
            <a:ext cx="2777230" cy="21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1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446ED-4820-4FE4-853C-69E75891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33" y="533400"/>
            <a:ext cx="2570989" cy="716626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if . . .</a:t>
            </a:r>
          </a:p>
        </p:txBody>
      </p:sp>
      <p:pic>
        <p:nvPicPr>
          <p:cNvPr id="4" name="Picture 3" descr="A picture containing indoor, sitting, black, white&#10;&#10;Description automatically generated">
            <a:extLst>
              <a:ext uri="{FF2B5EF4-FFF2-40B4-BE49-F238E27FC236}">
                <a16:creationId xmlns:a16="http://schemas.microsoft.com/office/drawing/2014/main" id="{C1CBE435-6218-437A-9AD0-AF6FC6F2CF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8" r="2" b="2"/>
          <a:stretch/>
        </p:blipFill>
        <p:spPr>
          <a:xfrm rot="5400000">
            <a:off x="4422210" y="3934390"/>
            <a:ext cx="2839579" cy="1828800"/>
          </a:xfrm>
          <a:prstGeom prst="rect">
            <a:avLst/>
          </a:prstGeom>
        </p:spPr>
      </p:pic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A0B3458-1D4D-480B-977C-803A8A802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608900"/>
              </p:ext>
            </p:extLst>
          </p:nvPr>
        </p:nvGraphicFramePr>
        <p:xfrm>
          <a:off x="438151" y="1250026"/>
          <a:ext cx="2570989" cy="461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close up of a school bus&#10;&#10;Description automatically generated">
            <a:extLst>
              <a:ext uri="{FF2B5EF4-FFF2-40B4-BE49-F238E27FC236}">
                <a16:creationId xmlns:a16="http://schemas.microsoft.com/office/drawing/2014/main" id="{A2B384D4-957A-4D11-AABF-5A288F0D75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858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2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61E3-5CA3-478E-88BB-0F5B8AC9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Timeline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6743F6-D069-4B23-96FB-4927DB149BE1}"/>
              </a:ext>
            </a:extLst>
          </p:cNvPr>
          <p:cNvSpPr/>
          <p:nvPr/>
        </p:nvSpPr>
        <p:spPr>
          <a:xfrm rot="18107277">
            <a:off x="286773" y="3156706"/>
            <a:ext cx="17251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Product Prototype</a:t>
            </a:r>
          </a:p>
          <a:p>
            <a:r>
              <a:rPr lang="en-US" sz="1500" dirty="0"/>
              <a:t>In Field Test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BC5DE7-9F35-4498-8378-266275F2E995}"/>
              </a:ext>
            </a:extLst>
          </p:cNvPr>
          <p:cNvSpPr/>
          <p:nvPr/>
        </p:nvSpPr>
        <p:spPr>
          <a:xfrm rot="18323480">
            <a:off x="3088700" y="2964601"/>
            <a:ext cx="27083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First Deployment - U of Akron</a:t>
            </a:r>
          </a:p>
          <a:p>
            <a:r>
              <a:rPr lang="en-US" sz="1500" dirty="0"/>
              <a:t>14 Units – 5,000 Grid Miles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921360-B213-4206-8874-0D4AA6DACCB3}"/>
              </a:ext>
            </a:extLst>
          </p:cNvPr>
          <p:cNvSpPr/>
          <p:nvPr/>
        </p:nvSpPr>
        <p:spPr>
          <a:xfrm rot="18494711">
            <a:off x="6097565" y="3132205"/>
            <a:ext cx="19848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Second Larger Scale</a:t>
            </a:r>
          </a:p>
          <a:p>
            <a:r>
              <a:rPr lang="en-US" sz="1500" dirty="0"/>
              <a:t> Deployment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6AD8B8-5F16-41CF-93B6-F8A25E9CDD4A}"/>
              </a:ext>
            </a:extLst>
          </p:cNvPr>
          <p:cNvSpPr/>
          <p:nvPr/>
        </p:nvSpPr>
        <p:spPr>
          <a:xfrm rot="18384979">
            <a:off x="5151245" y="3315505"/>
            <a:ext cx="15872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Data Analytics </a:t>
            </a:r>
          </a:p>
          <a:p>
            <a:r>
              <a:rPr lang="en-US" sz="1500" dirty="0"/>
              <a:t>Platform Launch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9A27FC-742D-477D-B34C-7A298EC58841}"/>
              </a:ext>
            </a:extLst>
          </p:cNvPr>
          <p:cNvSpPr/>
          <p:nvPr/>
        </p:nvSpPr>
        <p:spPr>
          <a:xfrm rot="18264829">
            <a:off x="1134811" y="3249450"/>
            <a:ext cx="16850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Establish </a:t>
            </a:r>
          </a:p>
          <a:p>
            <a:r>
              <a:rPr lang="en-US" sz="1500" dirty="0"/>
              <a:t>Channel Partners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B677831-F1ED-466A-83E1-4AD39D48614F}"/>
              </a:ext>
            </a:extLst>
          </p:cNvPr>
          <p:cNvSpPr/>
          <p:nvPr/>
        </p:nvSpPr>
        <p:spPr>
          <a:xfrm>
            <a:off x="363415" y="5312448"/>
            <a:ext cx="8344691" cy="647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9F9B05-E7D1-4A8B-889A-6A1206CD03C4}"/>
              </a:ext>
            </a:extLst>
          </p:cNvPr>
          <p:cNvSpPr/>
          <p:nvPr/>
        </p:nvSpPr>
        <p:spPr>
          <a:xfrm>
            <a:off x="363416" y="5474133"/>
            <a:ext cx="1799492" cy="33025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2019:Q4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5274AA0-6A00-460C-9BB9-8B06022583CE}"/>
              </a:ext>
            </a:extLst>
          </p:cNvPr>
          <p:cNvCxnSpPr>
            <a:cxnSpLocks/>
          </p:cNvCxnSpPr>
          <p:nvPr/>
        </p:nvCxnSpPr>
        <p:spPr>
          <a:xfrm flipV="1">
            <a:off x="632091" y="4297167"/>
            <a:ext cx="0" cy="1176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99CB9A-FA17-49CB-AC49-5FA80D010B88}"/>
              </a:ext>
            </a:extLst>
          </p:cNvPr>
          <p:cNvCxnSpPr>
            <a:cxnSpLocks/>
          </p:cNvCxnSpPr>
          <p:nvPr/>
        </p:nvCxnSpPr>
        <p:spPr>
          <a:xfrm flipV="1">
            <a:off x="1542827" y="4297167"/>
            <a:ext cx="0" cy="1176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76A5517-F065-4264-B84B-F031A201E039}"/>
              </a:ext>
            </a:extLst>
          </p:cNvPr>
          <p:cNvCxnSpPr>
            <a:cxnSpLocks/>
          </p:cNvCxnSpPr>
          <p:nvPr/>
        </p:nvCxnSpPr>
        <p:spPr>
          <a:xfrm flipV="1">
            <a:off x="2453564" y="4297167"/>
            <a:ext cx="0" cy="1176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B5ECBD-520F-40FC-80A6-D0EE0B57B51A}"/>
              </a:ext>
            </a:extLst>
          </p:cNvPr>
          <p:cNvCxnSpPr>
            <a:cxnSpLocks/>
          </p:cNvCxnSpPr>
          <p:nvPr/>
        </p:nvCxnSpPr>
        <p:spPr>
          <a:xfrm flipV="1">
            <a:off x="3364300" y="4297167"/>
            <a:ext cx="0" cy="1176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E14EA8-9140-46E5-AB2A-4E39CE317950}"/>
              </a:ext>
            </a:extLst>
          </p:cNvPr>
          <p:cNvCxnSpPr>
            <a:cxnSpLocks/>
          </p:cNvCxnSpPr>
          <p:nvPr/>
        </p:nvCxnSpPr>
        <p:spPr>
          <a:xfrm flipV="1">
            <a:off x="4275036" y="4297167"/>
            <a:ext cx="0" cy="1176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32F6E5-846A-4A8C-A32D-A7AEE125CD79}"/>
              </a:ext>
            </a:extLst>
          </p:cNvPr>
          <p:cNvCxnSpPr>
            <a:cxnSpLocks/>
          </p:cNvCxnSpPr>
          <p:nvPr/>
        </p:nvCxnSpPr>
        <p:spPr>
          <a:xfrm flipV="1">
            <a:off x="5185772" y="4297167"/>
            <a:ext cx="0" cy="1176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A5D6851-145E-4392-B914-B0D53E27AE27}"/>
              </a:ext>
            </a:extLst>
          </p:cNvPr>
          <p:cNvCxnSpPr>
            <a:cxnSpLocks/>
          </p:cNvCxnSpPr>
          <p:nvPr/>
        </p:nvCxnSpPr>
        <p:spPr>
          <a:xfrm flipV="1">
            <a:off x="6096509" y="4297167"/>
            <a:ext cx="0" cy="1176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6A638A-9173-45ED-A62C-EF2D1512C28A}"/>
              </a:ext>
            </a:extLst>
          </p:cNvPr>
          <p:cNvCxnSpPr>
            <a:cxnSpLocks/>
          </p:cNvCxnSpPr>
          <p:nvPr/>
        </p:nvCxnSpPr>
        <p:spPr>
          <a:xfrm flipV="1">
            <a:off x="7007245" y="4297167"/>
            <a:ext cx="0" cy="1176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543B15-0CBA-4E85-9F53-1BC39EB3A208}"/>
              </a:ext>
            </a:extLst>
          </p:cNvPr>
          <p:cNvCxnSpPr>
            <a:cxnSpLocks/>
          </p:cNvCxnSpPr>
          <p:nvPr/>
        </p:nvCxnSpPr>
        <p:spPr>
          <a:xfrm flipV="1">
            <a:off x="7917983" y="4330023"/>
            <a:ext cx="0" cy="1176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A36C84E2-5C6A-4BD4-BD92-CC26FAC85F2D}"/>
              </a:ext>
            </a:extLst>
          </p:cNvPr>
          <p:cNvSpPr/>
          <p:nvPr/>
        </p:nvSpPr>
        <p:spPr>
          <a:xfrm>
            <a:off x="7403124" y="5336737"/>
            <a:ext cx="1304983" cy="611261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2021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3D6CBF-3F70-469A-8291-57C88426A7FA}"/>
              </a:ext>
            </a:extLst>
          </p:cNvPr>
          <p:cNvSpPr txBox="1"/>
          <p:nvPr/>
        </p:nvSpPr>
        <p:spPr>
          <a:xfrm>
            <a:off x="3123938" y="5495013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9E4747-57AF-483F-B439-A486A71F3149}"/>
              </a:ext>
            </a:extLst>
          </p:cNvPr>
          <p:cNvSpPr txBox="1"/>
          <p:nvPr/>
        </p:nvSpPr>
        <p:spPr>
          <a:xfrm>
            <a:off x="4112245" y="5500514"/>
            <a:ext cx="6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F00D72-8E6E-420F-BA6D-C1A5FF9002DD}"/>
              </a:ext>
            </a:extLst>
          </p:cNvPr>
          <p:cNvSpPr txBox="1"/>
          <p:nvPr/>
        </p:nvSpPr>
        <p:spPr>
          <a:xfrm>
            <a:off x="5389554" y="550557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E4FA83-F18A-48E1-84C9-20374BE8A2CF}"/>
              </a:ext>
            </a:extLst>
          </p:cNvPr>
          <p:cNvSpPr txBox="1"/>
          <p:nvPr/>
        </p:nvSpPr>
        <p:spPr>
          <a:xfrm>
            <a:off x="6381686" y="550557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A51FDE-75F5-43AD-A52E-570E9B6AAF2C}"/>
              </a:ext>
            </a:extLst>
          </p:cNvPr>
          <p:cNvSpPr/>
          <p:nvPr/>
        </p:nvSpPr>
        <p:spPr>
          <a:xfrm rot="18519868">
            <a:off x="7109269" y="3343151"/>
            <a:ext cx="17908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Utility Partnerships</a:t>
            </a:r>
          </a:p>
        </p:txBody>
      </p:sp>
    </p:spTree>
    <p:extLst>
      <p:ext uri="{BB962C8B-B14F-4D97-AF65-F5344CB8AC3E}">
        <p14:creationId xmlns:p14="http://schemas.microsoft.com/office/powerpoint/2010/main" val="168160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8FD0-6642-43F3-AAA7-37549BAF7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Technical Challenges - Project Goals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7FA158-CD23-406F-A331-B108EAA90F6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41160833"/>
              </p:ext>
            </p:extLst>
          </p:nvPr>
        </p:nvGraphicFramePr>
        <p:xfrm>
          <a:off x="457200" y="1417638"/>
          <a:ext cx="8272462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366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F1568-5D82-417A-B04A-E052B8BA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24" y="887279"/>
            <a:ext cx="7543570" cy="9522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</a:rPr>
              <a:t>“Partial Discharge is a Key Indicator of Equipment Deterioration.” </a:t>
            </a:r>
            <a:br>
              <a:rPr lang="en-US" sz="1500" dirty="0">
                <a:solidFill>
                  <a:schemeClr val="tx2"/>
                </a:solidFill>
              </a:rPr>
            </a:br>
            <a:r>
              <a:rPr lang="en-US" sz="1400" i="1" dirty="0">
                <a:solidFill>
                  <a:schemeClr val="tx2"/>
                </a:solidFill>
              </a:rPr>
              <a:t>Dr. S </a:t>
            </a:r>
            <a:r>
              <a:rPr lang="en-US" sz="1400" i="1" dirty="0" err="1">
                <a:solidFill>
                  <a:schemeClr val="tx2"/>
                </a:solidFill>
              </a:rPr>
              <a:t>Sebo</a:t>
            </a:r>
            <a:r>
              <a:rPr lang="en-US" sz="1400" i="1" dirty="0">
                <a:solidFill>
                  <a:schemeClr val="tx2"/>
                </a:solidFill>
              </a:rPr>
              <a:t>, The Ohio State University High Voltage Laboratory</a:t>
            </a:r>
            <a:br>
              <a:rPr lang="en-US" sz="1500" dirty="0">
                <a:solidFill>
                  <a:schemeClr val="tx2"/>
                </a:solidFill>
              </a:rPr>
            </a:b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EC3A46-18B8-474A-AFF5-E9FB099BA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430" y="2514600"/>
            <a:ext cx="2819170" cy="20072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Patented Partial Discharge Analysis Algorithms </a:t>
            </a:r>
          </a:p>
          <a:p>
            <a:r>
              <a:rPr lang="en-US" dirty="0"/>
              <a:t>99.7% Ground Truthing Achievement</a:t>
            </a:r>
          </a:p>
          <a:p>
            <a:r>
              <a:rPr lang="en-US" dirty="0"/>
              <a:t>14-year Experience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C7094A-EE20-4ADF-BBFC-CB718FF43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2" y="1839564"/>
            <a:ext cx="5051454" cy="30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74D0EA-6DBE-42F3-AC09-F939F4EE1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655" y="1893604"/>
            <a:ext cx="2414325" cy="131580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1F9C94-7190-4FD2-AEE1-B323CA42B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0" y="2082626"/>
            <a:ext cx="3084057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A1438-5754-47D5-8CDE-039CC372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100" baseline="30000" dirty="0">
                <a:solidFill>
                  <a:schemeClr val="tx2"/>
                </a:solidFill>
              </a:rPr>
              <a:t>Research to Integrate APD Algorithms on Silicon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307289-CC2A-4BB9-B28E-1E51457064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84800" y="3681413"/>
            <a:ext cx="3759200" cy="1270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Fast </a:t>
            </a:r>
          </a:p>
          <a:p>
            <a:r>
              <a:rPr lang="en-US" dirty="0"/>
              <a:t>Low Power</a:t>
            </a:r>
          </a:p>
          <a:p>
            <a:r>
              <a:rPr lang="en-US" dirty="0"/>
              <a:t>Integrated on One Mixed Mode Microcontroller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D5A91-9C65-4D1D-A123-6DC88F6F3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065" y="1998253"/>
            <a:ext cx="2890071" cy="12644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25BFF7-5C29-4F7B-AF7D-AF552C88B893}"/>
              </a:ext>
            </a:extLst>
          </p:cNvPr>
          <p:cNvSpPr txBox="1"/>
          <p:nvPr/>
        </p:nvSpPr>
        <p:spPr>
          <a:xfrm>
            <a:off x="421005" y="5289832"/>
            <a:ext cx="51395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1. Dasari, R.S., Phase Locked Loop Based Signal Processing Approach for the Health Monitoring of Power Systems </a:t>
            </a:r>
          </a:p>
          <a:p>
            <a:pPr marL="89297"/>
            <a:r>
              <a:rPr lang="en-US" sz="750" dirty="0"/>
              <a:t>through their Emissions, Master Degree Thesis, May 2019, ECE Department, University of Akron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E27231-F60E-4696-A57F-DAA1AD717FB8}"/>
              </a:ext>
            </a:extLst>
          </p:cNvPr>
          <p:cNvSpPr/>
          <p:nvPr/>
        </p:nvSpPr>
        <p:spPr>
          <a:xfrm>
            <a:off x="482600" y="359534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Mixed Estimation Error Integral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MEEI Algorithm Model</a:t>
            </a:r>
            <a:r>
              <a:rPr lang="en-US" sz="3200" baseline="30000" dirty="0">
                <a:solidFill>
                  <a:schemeClr val="tx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8234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19E98-3DA1-466E-BD93-29A7215FA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MEEI Algorithm  VS. FFT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197EBBF-090F-4024-99EF-E142AEAF75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62000" y="3352800"/>
            <a:ext cx="3609870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0676D-5575-4715-8C5A-6922A2BA4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589" y="3429000"/>
            <a:ext cx="4051682" cy="192454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69A812-1A3B-49A7-963A-AC313C8EE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589" y="1101060"/>
            <a:ext cx="4050539" cy="2045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48D693-E29A-4E77-BADB-116AF7ABC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85" y="1454745"/>
            <a:ext cx="4053078" cy="16820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4032F5-07B4-4B78-BCC4-7E9463304B8D}"/>
              </a:ext>
            </a:extLst>
          </p:cNvPr>
          <p:cNvSpPr txBox="1"/>
          <p:nvPr/>
        </p:nvSpPr>
        <p:spPr>
          <a:xfrm>
            <a:off x="422941" y="1101060"/>
            <a:ext cx="3739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I.  Comparison of the Harmonic Component Values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with Simulated Signals</a:t>
            </a:r>
          </a:p>
        </p:txBody>
      </p:sp>
    </p:spTree>
    <p:extLst>
      <p:ext uri="{BB962C8B-B14F-4D97-AF65-F5344CB8AC3E}">
        <p14:creationId xmlns:p14="http://schemas.microsoft.com/office/powerpoint/2010/main" val="4071870885"/>
      </p:ext>
    </p:extLst>
  </p:cSld>
  <p:clrMapOvr>
    <a:masterClrMapping/>
  </p:clrMapOvr>
</p:sld>
</file>

<file path=ppt/theme/theme1.xml><?xml version="1.0" encoding="utf-8"?>
<a:theme xmlns:a="http://schemas.openxmlformats.org/drawingml/2006/main" name="2010-IEEE-PES-Template-Office07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2010-PES-PPT-Template-File-v2007</Template>
  <TotalTime>35</TotalTime>
  <Words>499</Words>
  <Application>Microsoft Office PowerPoint</Application>
  <PresentationFormat>On-screen Show (4:3)</PresentationFormat>
  <Paragraphs>95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&amp;quot</vt:lpstr>
      <vt:lpstr>Arial</vt:lpstr>
      <vt:lpstr>Calibri</vt:lpstr>
      <vt:lpstr>Times New Roman</vt:lpstr>
      <vt:lpstr>2010-IEEE-PES-Template-Office07-V2</vt:lpstr>
      <vt:lpstr>Mobile Edge Computing Sensors for Grid Resilience</vt:lpstr>
      <vt:lpstr>Exacter Trekker™ Bird Foundation Grant Award</vt:lpstr>
      <vt:lpstr> Initial Sensor Deployment: 5,000 miles of Distribution Grid</vt:lpstr>
      <vt:lpstr>What if . . .</vt:lpstr>
      <vt:lpstr>Launch Timeline</vt:lpstr>
      <vt:lpstr>Technical Challenges - Project Goals</vt:lpstr>
      <vt:lpstr>“Partial Discharge is a Key Indicator of Equipment Deterioration.”  Dr. S Sebo, The Ohio State University High Voltage Laboratory </vt:lpstr>
      <vt:lpstr>Research to Integrate APD Algorithms on Silicon</vt:lpstr>
      <vt:lpstr>MEEI Algorithm  VS. FFT</vt:lpstr>
      <vt:lpstr>Emission Detection and Analysis</vt:lpstr>
      <vt:lpstr>Internal VHF Antenna for PD Emission Detection</vt:lpstr>
      <vt:lpstr>Deployment Model: 1-Second Data Acquisition</vt:lpstr>
      <vt:lpstr>Deployment Summary</vt:lpstr>
      <vt:lpstr>Join the Collaboration</vt:lpstr>
      <vt:lpstr>PowerPoint Presentation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Lauletta</dc:creator>
  <cp:lastModifiedBy>John Lauletta</cp:lastModifiedBy>
  <cp:revision>7</cp:revision>
  <dcterms:created xsi:type="dcterms:W3CDTF">2020-07-24T18:28:26Z</dcterms:created>
  <dcterms:modified xsi:type="dcterms:W3CDTF">2020-07-27T13:44:41Z</dcterms:modified>
</cp:coreProperties>
</file>