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74" r:id="rId15"/>
    <p:sldId id="275" r:id="rId16"/>
    <p:sldId id="269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6" autoAdjust="0"/>
    <p:restoredTop sz="98842" autoAdjust="0"/>
  </p:normalViewPr>
  <p:slideViewPr>
    <p:cSldViewPr>
      <p:cViewPr varScale="1">
        <p:scale>
          <a:sx n="116" d="100"/>
          <a:sy n="116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0661D-357D-46B8-943C-ED6183D7769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30529-A28B-4F51-BB35-DF7CE8DEC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55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3FFB0F-448F-4553-814C-95956908CAC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651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05000" y="64770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5B8F1-32C4-4FA6-8475-9736D3D6E89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4800" y="64770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7C20E-1F2E-4809-B9E2-100F2AADB4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82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3F55A-A4D5-4B86-8122-8AFC95685EE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6EEC-13A4-413A-89D0-B2CAFE7902A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476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6A766-C7D8-4D98-ACCC-A19565F1367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CCEA-27B6-4C84-9D21-A548A690A6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219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8B409-A68F-45CE-BA1A-AB9D1DC02882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E4B61-D119-4C2A-B0FD-8BB9E4349C8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8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0853B-E912-45C7-84AE-E7FB77CE837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E44AA-0150-4A50-A27C-0310240D41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65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79EC6-8B01-4B40-8478-17258611CA6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821DF-A11E-4644-91CD-53DC8D5D7B6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94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3998C-1701-446A-9C46-D70577BCF9E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62E9A-6385-4C30-BDC6-E81C10C422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44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091E7-AFA4-4D48-BA7B-D775766DCBA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3F67-2221-4A6C-A554-369E8559BBD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92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9363A-8EF7-4FF5-8770-A37D92B16B0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F8EDC-486C-486D-91C3-F0BB61E194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50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AF787-0912-409D-AAE9-FD1773A7772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6279-1404-4E11-81FA-B82ECB6FDC1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CAC5-C6B8-433A-9C87-46EDF975B51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DB8F-D98A-42F3-AE15-FEC73D37FF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76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41F0A5-EDB1-44ED-A710-B04655A3E7C2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3CEE0F-0A67-4BAA-86C5-A7ABFBF9A6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82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/>
          <a:lstStyle/>
          <a:p>
            <a:pPr algn="l"/>
            <a:r>
              <a:rPr lang="en-US" sz="4000" dirty="0"/>
              <a:t>Resiliency Task Force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4C2C975-BE5C-4794-873D-EC2A59FF41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524000"/>
            <a:ext cx="4562475" cy="40100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893A7A9-7A0B-44CA-BCDD-8247F7393AC6}"/>
              </a:ext>
            </a:extLst>
          </p:cNvPr>
          <p:cNvSpPr txBox="1"/>
          <p:nvPr/>
        </p:nvSpPr>
        <p:spPr>
          <a:xfrm>
            <a:off x="5486400" y="20574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18 members attended at least 1 of the 4 conference calls</a:t>
            </a:r>
          </a:p>
        </p:txBody>
      </p:sp>
    </p:spTree>
    <p:extLst>
      <p:ext uri="{BB962C8B-B14F-4D97-AF65-F5344CB8AC3E}">
        <p14:creationId xmlns:p14="http://schemas.microsoft.com/office/powerpoint/2010/main" val="2278755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AC176-BE6E-49F8-9C5D-3C31F1C15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Rapid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D0FC2-92E7-4DDC-8357-72152345F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Coordination between dispatch and mobile workforce (i.e. </a:t>
            </a:r>
            <a:r>
              <a:rPr lang="en-US" dirty="0" err="1"/>
              <a:t>troublemen</a:t>
            </a:r>
            <a:r>
              <a:rPr lang="en-US" dirty="0"/>
              <a:t>, patrolmen, crews)</a:t>
            </a:r>
          </a:p>
          <a:p>
            <a:r>
              <a:rPr lang="en-US" dirty="0"/>
              <a:t>Adequate feeder ties and system capacity for system re-configuration</a:t>
            </a:r>
          </a:p>
          <a:p>
            <a:r>
              <a:rPr lang="en-US" dirty="0"/>
              <a:t>Is the damage easily fixable (i.e. failure point)</a:t>
            </a:r>
          </a:p>
          <a:p>
            <a:pPr lvl="1"/>
            <a:r>
              <a:rPr lang="en-US" dirty="0"/>
              <a:t>tree contact breaks pins instead of pole</a:t>
            </a:r>
          </a:p>
          <a:p>
            <a:r>
              <a:rPr lang="en-US" dirty="0"/>
              <a:t>Mobile service offerings</a:t>
            </a:r>
          </a:p>
          <a:p>
            <a:r>
              <a:rPr lang="en-US" dirty="0"/>
              <a:t>Ties with other utilities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2EEEB-D54C-49BA-8F16-FE2B3DBC0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880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14B4C-E759-4A75-AC55-C6E7C51A7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13FC9-5945-4663-ADA5-12FDA8A55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Outage reviews</a:t>
            </a:r>
          </a:p>
          <a:p>
            <a:r>
              <a:rPr lang="en-US" dirty="0"/>
              <a:t>Data gathering and analysis</a:t>
            </a:r>
          </a:p>
          <a:p>
            <a:r>
              <a:rPr lang="en-US" dirty="0"/>
              <a:t>Storm debrief</a:t>
            </a:r>
          </a:p>
          <a:p>
            <a:r>
              <a:rPr lang="en-US" dirty="0"/>
              <a:t>Regular reliability meetings</a:t>
            </a:r>
          </a:p>
          <a:p>
            <a:r>
              <a:rPr lang="en-US" dirty="0"/>
              <a:t>Planned future reliability improvement projects</a:t>
            </a:r>
          </a:p>
          <a:p>
            <a:r>
              <a:rPr lang="en-US" dirty="0"/>
              <a:t>Expanding / enforcing right-of-way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DE91C5-B097-40BA-A35E-7D071A32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45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9E37A-F572-4A42-B732-A75E2550F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5D8C8-8415-40BE-B40C-F242D0CEE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6173"/>
            <a:ext cx="8229600" cy="4812227"/>
          </a:xfrm>
        </p:spPr>
        <p:txBody>
          <a:bodyPr/>
          <a:lstStyle/>
          <a:p>
            <a:r>
              <a:rPr lang="en-US" sz="2000" dirty="0"/>
              <a:t>Reliability: outages or environmental conditions that are “common” and measured over a long period of time (i.e. 1, 3, 5 or 10 years)</a:t>
            </a:r>
          </a:p>
          <a:p>
            <a:pPr lvl="1"/>
            <a:r>
              <a:rPr lang="en-US" sz="2000" dirty="0"/>
              <a:t>Power utilities (in general) have common experiences in terms of what causes power outages</a:t>
            </a:r>
          </a:p>
          <a:p>
            <a:r>
              <a:rPr lang="en-US" sz="2000" dirty="0"/>
              <a:t>Resiliency: outages or environmental conditions that are “uncommon” and conditionally measured under those circumstances. </a:t>
            </a:r>
          </a:p>
          <a:p>
            <a:pPr lvl="1"/>
            <a:r>
              <a:rPr lang="en-US" sz="2000" dirty="0"/>
              <a:t>Extreme environmental conditions will vary greatly across the country</a:t>
            </a:r>
          </a:p>
          <a:p>
            <a:pPr lvl="1"/>
            <a:r>
              <a:rPr lang="en-US" sz="2000" dirty="0"/>
              <a:t>Reliability zoomed in on a specific time and/or place</a:t>
            </a:r>
          </a:p>
          <a:p>
            <a:r>
              <a:rPr lang="en-US" sz="2000" dirty="0"/>
              <a:t>Extend IEEE 1366 </a:t>
            </a:r>
          </a:p>
          <a:p>
            <a:pPr lvl="1"/>
            <a:r>
              <a:rPr lang="en-US" sz="2000" dirty="0"/>
              <a:t>Daily SAIDI is used to identify T</a:t>
            </a:r>
            <a:r>
              <a:rPr lang="en-US" sz="2000" baseline="-25000" dirty="0"/>
              <a:t>MED</a:t>
            </a:r>
            <a:r>
              <a:rPr lang="en-US" sz="2000" dirty="0"/>
              <a:t> (and MEDs)</a:t>
            </a:r>
          </a:p>
          <a:p>
            <a:pPr lvl="1"/>
            <a:r>
              <a:rPr lang="en-US" sz="2000" dirty="0"/>
              <a:t>Use combination of daily SAIDI (CMI), SAIFI (CI) and outage events</a:t>
            </a:r>
          </a:p>
          <a:p>
            <a:pPr lvl="2"/>
            <a:r>
              <a:rPr lang="en-US" sz="1600" dirty="0"/>
              <a:t>Calculate T</a:t>
            </a:r>
            <a:r>
              <a:rPr lang="en-US" sz="1600" baseline="-25000" dirty="0"/>
              <a:t>MED</a:t>
            </a:r>
            <a:r>
              <a:rPr lang="en-US" sz="1600" dirty="0"/>
              <a:t> for all metrics, then any day where all 3 exceed their T</a:t>
            </a:r>
            <a:r>
              <a:rPr lang="en-US" sz="1600" baseline="-25000" dirty="0"/>
              <a:t>MED</a:t>
            </a:r>
            <a:r>
              <a:rPr lang="en-US" sz="1600" dirty="0"/>
              <a:t> is an EMED (Extreme Major Event Day)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81814-C996-4240-AF83-68840FDCE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57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91362-901E-4DBF-807A-44674E217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9AC3EE-A316-4936-8192-678215113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E3F67-2221-4A6C-A554-369E8559BB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570B9C-F3C8-4CC4-9E54-FF72A8D6EC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554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9B793-ED05-4BF1-A086-4F6787A51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20A703-502E-4233-B30A-D560C1B0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E3F67-2221-4A6C-A554-369E8559BB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264F03-B717-41D9-91DC-943546DEA4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59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3C31F-6AB3-4A9D-846D-CEBDFD115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25553A-0A48-45F3-89EB-03B2412B1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E3F67-2221-4A6C-A554-369E8559BB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EAF69C-01EE-425A-8CB3-B3CAE191EA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6DFD43-3B8F-4D0A-A8BE-F3AE148F8D86}"/>
              </a:ext>
            </a:extLst>
          </p:cNvPr>
          <p:cNvSpPr txBox="1"/>
          <p:nvPr/>
        </p:nvSpPr>
        <p:spPr>
          <a:xfrm>
            <a:off x="685800" y="5937031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28 MEDs using SAIDI only</a:t>
            </a:r>
          </a:p>
          <a:p>
            <a:r>
              <a:rPr lang="en-US" dirty="0"/>
              <a:t>6 MEDs using all 3 metrics</a:t>
            </a:r>
          </a:p>
        </p:txBody>
      </p:sp>
    </p:spTree>
    <p:extLst>
      <p:ext uri="{BB962C8B-B14F-4D97-AF65-F5344CB8AC3E}">
        <p14:creationId xmlns:p14="http://schemas.microsoft.com/office/powerpoint/2010/main" val="2159309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94354-268C-47AD-9173-8A6E0FD63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D95CF-E35E-46DC-8439-A3963DC19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083330"/>
          </a:xfrm>
        </p:spPr>
        <p:txBody>
          <a:bodyPr/>
          <a:lstStyle/>
          <a:p>
            <a:r>
              <a:rPr lang="en-US" sz="2000" dirty="0"/>
              <a:t>How to determine when the system is stressed? </a:t>
            </a:r>
          </a:p>
          <a:p>
            <a:pPr lvl="1"/>
            <a:r>
              <a:rPr lang="en-US" sz="1800" dirty="0"/>
              <a:t>Customers (load) out or resources dispatched at a given point in time</a:t>
            </a:r>
          </a:p>
          <a:p>
            <a:r>
              <a:rPr lang="en-US" sz="2000" dirty="0"/>
              <a:t>How to determine when the system is back to “normal”?</a:t>
            </a:r>
          </a:p>
          <a:p>
            <a:pPr lvl="1"/>
            <a:r>
              <a:rPr lang="en-US" sz="1800" dirty="0"/>
              <a:t>Customers (load) out returns to some pre-defined threshold (i.e. 99% of customers back on)</a:t>
            </a:r>
          </a:p>
          <a:p>
            <a:r>
              <a:rPr lang="en-US" sz="2000" dirty="0"/>
              <a:t>How long did it take to get the system back to “normal”?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371B1-CF34-4DB3-9FC0-458126AD4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DA81EE-B490-412F-B298-158EB5B2A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02530"/>
            <a:ext cx="9144000" cy="355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431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3E0D-25EF-4071-A980-E9E1F80E6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B6997-475D-4B3E-95BD-DAC8FFBEE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Descriptive rather than quantitative might be a better approach.</a:t>
            </a:r>
          </a:p>
          <a:p>
            <a:pPr lvl="1"/>
            <a:r>
              <a:rPr lang="en-US" sz="2400" dirty="0"/>
              <a:t>Utility resiliency scorecard </a:t>
            </a:r>
          </a:p>
          <a:p>
            <a:pPr lvl="2"/>
            <a:r>
              <a:rPr lang="en-US" sz="2000" dirty="0"/>
              <a:t>Vegetation Management</a:t>
            </a:r>
          </a:p>
          <a:p>
            <a:pPr lvl="2"/>
            <a:r>
              <a:rPr lang="en-US" sz="2000" dirty="0"/>
              <a:t>Circuit Inspections</a:t>
            </a:r>
          </a:p>
          <a:p>
            <a:pPr lvl="2"/>
            <a:r>
              <a:rPr lang="en-US" sz="2000" dirty="0"/>
              <a:t>Asset Replacement Programs</a:t>
            </a:r>
          </a:p>
          <a:p>
            <a:pPr lvl="2"/>
            <a:r>
              <a:rPr lang="en-US" sz="2000" dirty="0"/>
              <a:t>Worst Performing Circuits</a:t>
            </a:r>
          </a:p>
          <a:p>
            <a:pPr lvl="2"/>
            <a:r>
              <a:rPr lang="en-US" sz="2000" dirty="0"/>
              <a:t>Distribution Automation</a:t>
            </a:r>
          </a:p>
          <a:p>
            <a:pPr lvl="2"/>
            <a:r>
              <a:rPr lang="en-US" sz="2000" dirty="0"/>
              <a:t>Disaster Preparedness</a:t>
            </a:r>
          </a:p>
          <a:p>
            <a:pPr lvl="2"/>
            <a:r>
              <a:rPr lang="en-US" sz="2000" dirty="0"/>
              <a:t>Outage Communication</a:t>
            </a:r>
          </a:p>
          <a:p>
            <a:pPr lvl="2"/>
            <a:r>
              <a:rPr lang="en-US" sz="2000" dirty="0"/>
              <a:t>Mobile Service Offerings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BD6B2-9C7A-470F-AAA7-EAF385112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134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9FEC-65A5-439B-B973-C6266C88E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with Microgrids?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A3A30-2340-483A-A6DB-713D4F2CB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Distributed Energy Resources (DER) with Energy Storage Systems (ESS) may be utilized by customers and/or utilities to maintain electric power service during an outage.</a:t>
            </a:r>
          </a:p>
          <a:p>
            <a:r>
              <a:rPr lang="en-US" sz="2800" dirty="0"/>
              <a:t>Does this topic fall under Distribution SC / DRWG, or perhaps under another IEEE Committee (i.e. ESSB)?</a:t>
            </a:r>
          </a:p>
          <a:p>
            <a:pPr lvl="1"/>
            <a:r>
              <a:rPr lang="en-US" sz="2400" dirty="0"/>
              <a:t>Microgrid TF</a:t>
            </a:r>
          </a:p>
          <a:p>
            <a:pPr lvl="1"/>
            <a:r>
              <a:rPr lang="en-US" sz="2400" dirty="0"/>
              <a:t>Distributed Resources Integration WG</a:t>
            </a:r>
          </a:p>
          <a:p>
            <a:pPr lvl="1"/>
            <a:r>
              <a:rPr lang="en-US" sz="2400" dirty="0"/>
              <a:t>Energy Storage TF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CA7F6-3704-408A-B699-67601398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818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9511"/>
            <a:ext cx="8229600" cy="792162"/>
          </a:xfrm>
        </p:spPr>
        <p:txBody>
          <a:bodyPr/>
          <a:lstStyle/>
          <a:p>
            <a:pPr algn="l"/>
            <a:r>
              <a:rPr lang="en-US" sz="4000" dirty="0"/>
              <a:t>IEEE Resilience-Related Groups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E6054D-BE2D-4720-B170-04E7997F8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11643"/>
            <a:ext cx="8229600" cy="4525963"/>
          </a:xfrm>
        </p:spPr>
        <p:txBody>
          <a:bodyPr/>
          <a:lstStyle/>
          <a:p>
            <a:r>
              <a:rPr lang="en-US" dirty="0"/>
              <a:t>Power System Operation, Planning and Economics (PSOPE)</a:t>
            </a:r>
          </a:p>
          <a:p>
            <a:pPr lvl="1"/>
            <a:r>
              <a:rPr lang="en-US" dirty="0"/>
              <a:t>Technologies and Innovation Subcommittee</a:t>
            </a:r>
          </a:p>
          <a:p>
            <a:pPr lvl="2"/>
            <a:r>
              <a:rPr lang="en-US" dirty="0"/>
              <a:t>Natural Disaster Mitigation Methods and Operational Technology Working Group</a:t>
            </a:r>
          </a:p>
          <a:p>
            <a:pPr lvl="3"/>
            <a:r>
              <a:rPr lang="en-US" dirty="0"/>
              <a:t>Advances in Natural Disaster Mitigation Methods Task Force</a:t>
            </a:r>
          </a:p>
          <a:p>
            <a:r>
              <a:rPr lang="en-US" dirty="0"/>
              <a:t>Power System Dynamic Performance (PSDP)</a:t>
            </a:r>
          </a:p>
          <a:p>
            <a:pPr lvl="1"/>
            <a:r>
              <a:rPr lang="en-US" dirty="0"/>
              <a:t>Power System Stability Subcommittee</a:t>
            </a:r>
          </a:p>
          <a:p>
            <a:pPr lvl="2"/>
            <a:r>
              <a:rPr lang="en-US" dirty="0"/>
              <a:t>Methods for Analysis and Quantification of Power System Resilience Task Force</a:t>
            </a:r>
          </a:p>
        </p:txBody>
      </p:sp>
    </p:spTree>
    <p:extLst>
      <p:ext uri="{BB962C8B-B14F-4D97-AF65-F5344CB8AC3E}">
        <p14:creationId xmlns:p14="http://schemas.microsoft.com/office/powerpoint/2010/main" val="428610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9511"/>
            <a:ext cx="8229600" cy="792162"/>
          </a:xfrm>
        </p:spPr>
        <p:txBody>
          <a:bodyPr/>
          <a:lstStyle/>
          <a:p>
            <a:pPr algn="l"/>
            <a:r>
              <a:rPr lang="en-US" sz="4000" dirty="0"/>
              <a:t>PES-TR65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E6054D-BE2D-4720-B170-04E7997F8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Definition and Quantification of Resilience</a:t>
            </a:r>
          </a:p>
          <a:p>
            <a:pPr lvl="1"/>
            <a:r>
              <a:rPr lang="en-US" dirty="0"/>
              <a:t>by IEEE PES Industry Technical Support Task Force</a:t>
            </a:r>
          </a:p>
          <a:p>
            <a:pPr lvl="1"/>
            <a:r>
              <a:rPr lang="en-US" dirty="0"/>
              <a:t>April 2018</a:t>
            </a:r>
          </a:p>
          <a:p>
            <a:r>
              <a:rPr lang="en-US" dirty="0"/>
              <a:t>Definition of Resilience: “The ability to withstand and reduce the magnitude and/or duration of disruptive events, which includes the capability to anticipate, absorb, adapt to and/or rapidly recover from such an event.”</a:t>
            </a:r>
          </a:p>
        </p:txBody>
      </p:sp>
    </p:spTree>
    <p:extLst>
      <p:ext uri="{BB962C8B-B14F-4D97-AF65-F5344CB8AC3E}">
        <p14:creationId xmlns:p14="http://schemas.microsoft.com/office/powerpoint/2010/main" val="1366675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9511"/>
            <a:ext cx="8229600" cy="792162"/>
          </a:xfrm>
        </p:spPr>
        <p:txBody>
          <a:bodyPr/>
          <a:lstStyle/>
          <a:p>
            <a:pPr algn="l"/>
            <a:r>
              <a:rPr lang="en-US" sz="4000" dirty="0"/>
              <a:t>PES-TR65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E6054D-BE2D-4720-B170-04E7997F8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See “Metrics and Quantification of Operational and Infrastructure Resilience in Power Systems”, IEEE Transactions </a:t>
            </a:r>
            <a:r>
              <a:rPr lang="en-US" sz="2400" dirty="0" err="1"/>
              <a:t>vol</a:t>
            </a:r>
            <a:r>
              <a:rPr lang="en-US" sz="2400" dirty="0"/>
              <a:t> 32. no. 6 by </a:t>
            </a:r>
            <a:r>
              <a:rPr lang="en-US" sz="2400" dirty="0" err="1"/>
              <a:t>Panteli</a:t>
            </a:r>
            <a:r>
              <a:rPr lang="en-US" sz="2400" dirty="0"/>
              <a:t> et 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83489C-14D5-44BA-A4CF-FDC7144D6D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376684"/>
            <a:ext cx="6091237" cy="354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488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9511"/>
            <a:ext cx="8229600" cy="792162"/>
          </a:xfrm>
        </p:spPr>
        <p:txBody>
          <a:bodyPr/>
          <a:lstStyle/>
          <a:p>
            <a:pPr algn="l"/>
            <a:r>
              <a:rPr lang="en-US" sz="3600" dirty="0"/>
              <a:t>CIGRE WG C4.41: Power System Resilience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E6054D-BE2D-4720-B170-04E7997F8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673"/>
            <a:ext cx="8229600" cy="4525963"/>
          </a:xfrm>
        </p:spPr>
        <p:txBody>
          <a:bodyPr/>
          <a:lstStyle/>
          <a:p>
            <a:r>
              <a:rPr lang="en-US" sz="3000" dirty="0"/>
              <a:t>See CIGRE slide deck.</a:t>
            </a:r>
          </a:p>
          <a:p>
            <a:r>
              <a:rPr lang="en-US" sz="3000" dirty="0"/>
              <a:t>Definition: Power system resilience is the ability to limit the extent, duration and rate of performance degradation of a power system following an extreme contingency/event. This is achieved through key actions before, during and after the extreme contingency /event, such as: anticipation, preparation, absorption, adaption, rapid recovery and sustainment of critical system operation including application of lessons learnt.</a:t>
            </a:r>
          </a:p>
        </p:txBody>
      </p:sp>
    </p:spTree>
    <p:extLst>
      <p:ext uri="{BB962C8B-B14F-4D97-AF65-F5344CB8AC3E}">
        <p14:creationId xmlns:p14="http://schemas.microsoft.com/office/powerpoint/2010/main" val="2052452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748E3-5280-4ED1-A682-E34EF38B1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Resiliency TF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7AADA-FE67-45D1-AB29-117A57ACD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95" y="1417638"/>
            <a:ext cx="8229600" cy="4754562"/>
          </a:xfrm>
        </p:spPr>
        <p:txBody>
          <a:bodyPr/>
          <a:lstStyle/>
          <a:p>
            <a:r>
              <a:rPr lang="en-US" dirty="0"/>
              <a:t>Reviewed 11 Reports on the Topic of Resilience Relating to Electrical Infrastructure</a:t>
            </a:r>
          </a:p>
          <a:p>
            <a:pPr lvl="1"/>
            <a:r>
              <a:rPr lang="en-US" sz="1600" dirty="0"/>
              <a:t>A Framework for Establishing Critical Infrastructure Resilience Goals (2010)</a:t>
            </a:r>
          </a:p>
          <a:p>
            <a:pPr lvl="1"/>
            <a:r>
              <a:rPr lang="en-US" sz="1600" dirty="0"/>
              <a:t>What's the Difference between Reliability and Resilience? (2016)</a:t>
            </a:r>
          </a:p>
          <a:p>
            <a:pPr lvl="1"/>
            <a:r>
              <a:rPr lang="en-US" sz="1600" dirty="0"/>
              <a:t>Electric Power System Resiliency: Challenges and Opportunities (2016)</a:t>
            </a:r>
          </a:p>
          <a:p>
            <a:pPr lvl="1"/>
            <a:r>
              <a:rPr lang="en-US" sz="1600" dirty="0"/>
              <a:t>Resilience in Regulated Utilities (2013)</a:t>
            </a:r>
          </a:p>
          <a:p>
            <a:pPr lvl="1"/>
            <a:r>
              <a:rPr lang="en-US" sz="1600" dirty="0"/>
              <a:t>Factors in the resilience of electrical power distribution infrastructures (2012)</a:t>
            </a:r>
          </a:p>
          <a:p>
            <a:pPr lvl="1"/>
            <a:r>
              <a:rPr lang="en-US" sz="1600" dirty="0"/>
              <a:t>Economic Benefits of Increasing Electric Grid Resilience to Weather Outages (2013)</a:t>
            </a:r>
          </a:p>
          <a:p>
            <a:pPr lvl="1"/>
            <a:r>
              <a:rPr lang="en-US" sz="1600" dirty="0"/>
              <a:t>Resilience of the U.S. Electricity System: A Multi-Hazard Perspective (2016)</a:t>
            </a:r>
          </a:p>
          <a:p>
            <a:pPr lvl="1"/>
            <a:r>
              <a:rPr lang="en-US" sz="1600" dirty="0"/>
              <a:t>Resilience for Black Sky Days: Supplementing Reliability Metrics for Extraordinary and Hazardous Events (2014)</a:t>
            </a:r>
          </a:p>
          <a:p>
            <a:pPr lvl="1"/>
            <a:r>
              <a:rPr lang="en-US" sz="1600" dirty="0"/>
              <a:t>Resilience Metrics for the Electric Power System: A Performance-Based Approach (2017)</a:t>
            </a:r>
          </a:p>
          <a:p>
            <a:pPr lvl="1"/>
            <a:r>
              <a:rPr lang="en-US" sz="1600" dirty="0"/>
              <a:t>Conceptual Framework for Developing Resilience Metrics for Electricity, Oil, and Gas Sectors in the United States (2015)</a:t>
            </a:r>
          </a:p>
          <a:p>
            <a:pPr lvl="1"/>
            <a:r>
              <a:rPr lang="en-US" sz="1600" dirty="0"/>
              <a:t>Measuring the Resilience of Energy Distribution Systems (2015)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9EECF-D450-4942-A3DF-65E0116D8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300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16171-CE39-4299-BBDE-AD2A91EC9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TF Adopted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FEE15-BF19-4963-A869-0E7017DDE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sz="2400" dirty="0"/>
              <a:t>From “A Framework for Establishing Critical Infrastructure Resilience Goals”</a:t>
            </a:r>
          </a:p>
          <a:p>
            <a:r>
              <a:rPr lang="en-US" sz="2400" dirty="0"/>
              <a:t>Infrastructure resilience is the ability to reduce the magnitude and/or duration of disruptive events. This resilience construct, originally conceived by resilience expert Stephen Flynn, consists of four outcome-focused abilities: </a:t>
            </a:r>
          </a:p>
          <a:p>
            <a:pPr lvl="1"/>
            <a:r>
              <a:rPr lang="en-US" sz="2000" dirty="0"/>
              <a:t>(1) Robustness—the ability to absorb shocks and continue operating; </a:t>
            </a:r>
          </a:p>
          <a:p>
            <a:pPr lvl="1"/>
            <a:r>
              <a:rPr lang="en-US" sz="2000" dirty="0"/>
              <a:t>(2) Resourcefulness—the ability to skillfully manage a crisis as it unfolds; </a:t>
            </a:r>
          </a:p>
          <a:p>
            <a:pPr lvl="1"/>
            <a:r>
              <a:rPr lang="en-US" sz="2000" dirty="0"/>
              <a:t>(3) Rapid Recovery—the ability to get services back as quickly as possible; and </a:t>
            </a:r>
          </a:p>
          <a:p>
            <a:pPr lvl="1"/>
            <a:r>
              <a:rPr lang="en-US" sz="2000" dirty="0"/>
              <a:t>(4) Adaptability—the ability to incorporate lessons learned from past events to improve resilience.</a:t>
            </a:r>
          </a:p>
          <a:p>
            <a:r>
              <a:rPr lang="en-US" sz="2400" dirty="0"/>
              <a:t>Focus on these for Distribution System Only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13BF9-D9D3-4B75-922F-CB5C3100A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674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C0BFB-A193-41F9-A392-2FEEF6971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Robustness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66104-B151-41FF-8E3C-F49A1B197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r>
              <a:rPr lang="en-US" sz="2400" dirty="0"/>
              <a:t>System Characteristics such as: </a:t>
            </a:r>
          </a:p>
          <a:p>
            <a:pPr lvl="1"/>
            <a:r>
              <a:rPr lang="en-US" sz="2000" dirty="0"/>
              <a:t>% OH vs. UG</a:t>
            </a:r>
          </a:p>
          <a:p>
            <a:pPr lvl="1"/>
            <a:r>
              <a:rPr lang="en-US" sz="2000" dirty="0"/>
              <a:t>Fault Rates</a:t>
            </a:r>
          </a:p>
          <a:p>
            <a:pPr lvl="1"/>
            <a:r>
              <a:rPr lang="en-US" sz="2000" dirty="0"/>
              <a:t>Customer Exposure Ratio / Exposure Zone Reduction</a:t>
            </a:r>
          </a:p>
          <a:p>
            <a:r>
              <a:rPr lang="en-US" sz="2400" dirty="0"/>
              <a:t>Asset Replacement </a:t>
            </a:r>
          </a:p>
          <a:p>
            <a:pPr lvl="1"/>
            <a:r>
              <a:rPr lang="en-US" sz="2000" dirty="0"/>
              <a:t>Pole Treatment and Inspection</a:t>
            </a:r>
          </a:p>
          <a:p>
            <a:pPr lvl="1"/>
            <a:r>
              <a:rPr lang="en-US" sz="2000" dirty="0"/>
              <a:t>Feeder Patrols / Maintenance</a:t>
            </a:r>
          </a:p>
          <a:p>
            <a:pPr lvl="1"/>
            <a:r>
              <a:rPr lang="en-US" sz="2000" dirty="0"/>
              <a:t>Feeder (Trunk) Hardening</a:t>
            </a:r>
          </a:p>
          <a:p>
            <a:r>
              <a:rPr lang="en-US" sz="2400" dirty="0"/>
              <a:t>Vegetation Management</a:t>
            </a:r>
          </a:p>
          <a:p>
            <a:r>
              <a:rPr lang="en-US" sz="2400" dirty="0"/>
              <a:t>Distribution Automation / FLISR</a:t>
            </a:r>
          </a:p>
          <a:p>
            <a:r>
              <a:rPr lang="en-US" sz="2400" dirty="0"/>
              <a:t>System Upgrading (large grade construction)</a:t>
            </a:r>
          </a:p>
          <a:p>
            <a:r>
              <a:rPr lang="en-US" sz="2400" dirty="0"/>
              <a:t>Targeted Undergrounding / Flood-proofing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02252-4038-468C-9CCB-530A628F2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707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1453A-B1BB-45F7-B48E-7623871D0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BF728-FCB5-48E8-814F-C12FFE3D1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Emergency response plans and procedures</a:t>
            </a:r>
          </a:p>
          <a:p>
            <a:r>
              <a:rPr lang="en-US" dirty="0"/>
              <a:t>Storm room operational procedures</a:t>
            </a:r>
          </a:p>
          <a:p>
            <a:r>
              <a:rPr lang="en-US" dirty="0"/>
              <a:t>Dynamic recloser settings</a:t>
            </a:r>
          </a:p>
          <a:p>
            <a:r>
              <a:rPr lang="en-US" dirty="0"/>
              <a:t>Pre-emptive line de-energization</a:t>
            </a:r>
          </a:p>
          <a:p>
            <a:pPr lvl="1"/>
            <a:r>
              <a:rPr lang="en-US" dirty="0"/>
              <a:t>High fire risk management</a:t>
            </a:r>
          </a:p>
          <a:p>
            <a:r>
              <a:rPr lang="en-US" dirty="0"/>
              <a:t>Storm forecasting / storm preparation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B1991A-CE5C-49B4-AC27-3D4563FA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862307"/>
      </p:ext>
    </p:extLst>
  </p:cSld>
  <p:clrMapOvr>
    <a:masterClrMapping/>
  </p:clrMapOvr>
</p:sld>
</file>

<file path=ppt/theme/theme1.xml><?xml version="1.0" encoding="utf-8"?>
<a:theme xmlns:a="http://schemas.openxmlformats.org/drawingml/2006/main" name="2010-PES-PPT-Template-v20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9991</TotalTime>
  <Words>1021</Words>
  <Application>Microsoft Office PowerPoint</Application>
  <PresentationFormat>On-screen Show (4:3)</PresentationFormat>
  <Paragraphs>135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2010-PES-PPT-Template-v2007</vt:lpstr>
      <vt:lpstr>Resiliency Task Force</vt:lpstr>
      <vt:lpstr>IEEE Resilience-Related Groups </vt:lpstr>
      <vt:lpstr>PES-TR65</vt:lpstr>
      <vt:lpstr>PES-TR65</vt:lpstr>
      <vt:lpstr>CIGRE WG C4.41: Power System Resilience</vt:lpstr>
      <vt:lpstr>Resiliency TF Activities</vt:lpstr>
      <vt:lpstr>TF Adopted Definition</vt:lpstr>
      <vt:lpstr>Robustness</vt:lpstr>
      <vt:lpstr>Resourcefulness</vt:lpstr>
      <vt:lpstr>Rapid Recovery</vt:lpstr>
      <vt:lpstr>Adaptability</vt:lpstr>
      <vt:lpstr>Metric Ideas</vt:lpstr>
      <vt:lpstr>PowerPoint Presentation</vt:lpstr>
      <vt:lpstr>PowerPoint Presentation</vt:lpstr>
      <vt:lpstr>PowerPoint Presentation</vt:lpstr>
      <vt:lpstr>Metric Ideas</vt:lpstr>
      <vt:lpstr>Metric Ideas</vt:lpstr>
      <vt:lpstr>What to do with Microgrids?</vt:lpstr>
    </vt:vector>
  </TitlesOfParts>
  <Company>We Energies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DRWG Portland August 7</dc:title>
  <dc:creator>Val Werner</dc:creator>
  <cp:lastModifiedBy>Brett Efaw</cp:lastModifiedBy>
  <cp:revision>69</cp:revision>
  <cp:lastPrinted>2018-07-12T18:38:46Z</cp:lastPrinted>
  <dcterms:created xsi:type="dcterms:W3CDTF">2018-04-10T19:12:57Z</dcterms:created>
  <dcterms:modified xsi:type="dcterms:W3CDTF">2019-01-07T20:53:00Z</dcterms:modified>
</cp:coreProperties>
</file>