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42" autoAdjust="0"/>
  </p:normalViewPr>
  <p:slideViewPr>
    <p:cSldViewPr>
      <p:cViewPr varScale="1">
        <p:scale>
          <a:sx n="116" d="100"/>
          <a:sy n="116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0661D-357D-46B8-943C-ED6183D7769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30529-A28B-4F51-BB35-DF7CE8DE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55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0" y="6477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B8F1-32C4-4FA6-8475-9736D3D6E89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64770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82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F55A-A4D5-4B86-8122-8AFC95685EE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7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6A766-C7D8-4D98-ACCC-A19565F1367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1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B409-A68F-45CE-BA1A-AB9D1DC0288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8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0853B-E912-45C7-84AE-E7FB77CE837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5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94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3998C-1701-446A-9C46-D70577BCF9E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4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91E7-AFA4-4D48-BA7B-D775766DCBA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9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363A-8EF7-4FF5-8770-A37D92B16B0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0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AF787-0912-409D-AAE9-FD1773A7772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AC5-C6B8-433A-9C87-46EDF975B51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6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41F0A5-EDB1-44ED-A710-B04655A3E7C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2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Resiliency TF 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8E7825-8291-4F7F-A645-964BF9FEF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Quantify Resilience – Hypothetical Example</a:t>
            </a:r>
          </a:p>
          <a:p>
            <a:r>
              <a:rPr lang="en-US" dirty="0"/>
              <a:t>U.S. DOE Grid Modernization Laboratory Consortium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5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BB343-A15D-4994-A626-15D31C58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Quantify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B3FF6-9D65-42D3-92D5-15846413A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16" y="1600200"/>
            <a:ext cx="8229600" cy="4525963"/>
          </a:xfrm>
        </p:spPr>
        <p:txBody>
          <a:bodyPr/>
          <a:lstStyle/>
          <a:p>
            <a:r>
              <a:rPr lang="en-US" dirty="0"/>
              <a:t>IEEE-1366</a:t>
            </a:r>
          </a:p>
          <a:p>
            <a:pPr lvl="1"/>
            <a:r>
              <a:rPr lang="en-US" dirty="0"/>
              <a:t>SAIFI, SAIDI, CAIDI, CEMI, CELID, etc.</a:t>
            </a:r>
          </a:p>
          <a:p>
            <a:pPr lvl="1"/>
            <a:r>
              <a:rPr lang="en-US" dirty="0"/>
              <a:t>Based on customer interruption records from OMS and customer count info from GIS (or OMS or CR&amp;B or wherever)</a:t>
            </a:r>
          </a:p>
          <a:p>
            <a:pPr lvl="1"/>
            <a:r>
              <a:rPr lang="en-US" dirty="0"/>
              <a:t>Time-based metrics are generally annualized (i.e. calendar-year, rolling-year, average-annual)</a:t>
            </a:r>
          </a:p>
          <a:p>
            <a:pPr lvl="2"/>
            <a:r>
              <a:rPr lang="en-US" dirty="0"/>
              <a:t>i.e. SAIFI is generally interpreted as “sustained interruptions per customer </a:t>
            </a:r>
            <a:r>
              <a:rPr lang="en-US" b="1" dirty="0"/>
              <a:t>per year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4B41A-BF10-44FD-945E-C875E544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7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73705-E8AE-472C-98C5-7EA68543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OMS Customer Interruption Record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68FC9CC-A38E-49F5-896F-83784A247D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221063"/>
              </p:ext>
            </p:extLst>
          </p:nvPr>
        </p:nvGraphicFramePr>
        <p:xfrm>
          <a:off x="463378" y="1752600"/>
          <a:ext cx="71628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135042128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3876616482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785143614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87937199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915962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 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Customer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405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654321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123456789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YYYY-MM-DD HH:MM AM/PM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YYYY-MM-DD HH:MM AM/PM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654017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2F164-5278-42FC-9DD4-67B5489D3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530160E-A657-4555-A264-E68C1ABE4577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6787978" y="2544037"/>
            <a:ext cx="914389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46E2889-6366-4E53-90B2-B1008216E7B0}"/>
              </a:ext>
            </a:extLst>
          </p:cNvPr>
          <p:cNvSpPr txBox="1"/>
          <p:nvPr/>
        </p:nvSpPr>
        <p:spPr>
          <a:xfrm>
            <a:off x="6635578" y="3458437"/>
            <a:ext cx="213357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Other data i.e. location, device, cause, comments, etc. See IEEE-1782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F6FAA2-30FE-40C9-875B-8AFE205F95F9}"/>
              </a:ext>
            </a:extLst>
          </p:cNvPr>
          <p:cNvSpPr txBox="1"/>
          <p:nvPr/>
        </p:nvSpPr>
        <p:spPr>
          <a:xfrm>
            <a:off x="1371600" y="3735436"/>
            <a:ext cx="40386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From this data set, CI, CMI and other relevant reliability numbers can be derived for calculating SAIFI, SAIDI, etc.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21D37D-95F7-4E56-8A9F-0D8AB53E75D3}"/>
              </a:ext>
            </a:extLst>
          </p:cNvPr>
          <p:cNvSpPr txBox="1"/>
          <p:nvPr/>
        </p:nvSpPr>
        <p:spPr>
          <a:xfrm>
            <a:off x="1371600" y="4894697"/>
            <a:ext cx="40386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Proposition: the quantification of resiliency *should* also be derived from this data set.</a:t>
            </a:r>
          </a:p>
        </p:txBody>
      </p:sp>
    </p:spTree>
    <p:extLst>
      <p:ext uri="{BB962C8B-B14F-4D97-AF65-F5344CB8AC3E}">
        <p14:creationId xmlns:p14="http://schemas.microsoft.com/office/powerpoint/2010/main" val="174066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45175-2645-4196-A350-A1EA00B86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8271"/>
            <a:ext cx="8229600" cy="1143000"/>
          </a:xfrm>
        </p:spPr>
        <p:txBody>
          <a:bodyPr/>
          <a:lstStyle/>
          <a:p>
            <a:r>
              <a:rPr lang="en-US" dirty="0"/>
              <a:t>Reliability Hypothetical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5BAC9B-C872-4EBE-963C-796A5E088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E3F67-2221-4A6C-A554-369E8559BB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2F0B1B3-4F98-4298-A382-F2B04D4C9F08}"/>
              </a:ext>
            </a:extLst>
          </p:cNvPr>
          <p:cNvGrpSpPr/>
          <p:nvPr/>
        </p:nvGrpSpPr>
        <p:grpSpPr>
          <a:xfrm>
            <a:off x="1303867" y="1561568"/>
            <a:ext cx="1999179" cy="4057984"/>
            <a:chOff x="1303867" y="1561568"/>
            <a:chExt cx="1999179" cy="4057984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E6D122EE-BE03-4D78-9B44-4D1349BA3B57}"/>
                </a:ext>
              </a:extLst>
            </p:cNvPr>
            <p:cNvGrpSpPr/>
            <p:nvPr/>
          </p:nvGrpSpPr>
          <p:grpSpPr>
            <a:xfrm>
              <a:off x="1303867" y="1561568"/>
              <a:ext cx="1999179" cy="4057984"/>
              <a:chOff x="1837267" y="1692276"/>
              <a:chExt cx="1999179" cy="4057984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3BB3CC7D-F75D-46B5-9CC8-4C7A6D585E2C}"/>
                  </a:ext>
                </a:extLst>
              </p:cNvPr>
              <p:cNvGrpSpPr/>
              <p:nvPr/>
            </p:nvGrpSpPr>
            <p:grpSpPr>
              <a:xfrm>
                <a:off x="1837267" y="1692276"/>
                <a:ext cx="1856319" cy="4057984"/>
                <a:chOff x="723899" y="1972586"/>
                <a:chExt cx="1856319" cy="4057984"/>
              </a:xfrm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464FD25-4E5E-4560-971E-AEDC63CD774A}"/>
                    </a:ext>
                  </a:extLst>
                </p:cNvPr>
                <p:cNvSpPr/>
                <p:nvPr/>
              </p:nvSpPr>
              <p:spPr>
                <a:xfrm>
                  <a:off x="753533" y="1972586"/>
                  <a:ext cx="821266" cy="55033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BKR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CB2E9DA-76C4-40EC-ABF1-CBDCA566E342}"/>
                    </a:ext>
                  </a:extLst>
                </p:cNvPr>
                <p:cNvSpPr/>
                <p:nvPr/>
              </p:nvSpPr>
              <p:spPr>
                <a:xfrm rot="16200000">
                  <a:off x="1692578" y="3707216"/>
                  <a:ext cx="483315" cy="220134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F2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062CBA7A-0558-4BA7-B5F3-D7B6419FF404}"/>
                    </a:ext>
                  </a:extLst>
                </p:cNvPr>
                <p:cNvSpPr/>
                <p:nvPr/>
              </p:nvSpPr>
              <p:spPr>
                <a:xfrm rot="16200000">
                  <a:off x="1575184" y="2955435"/>
                  <a:ext cx="483315" cy="220134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F1</a:t>
                  </a:r>
                </a:p>
              </p:txBody>
            </p: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BD09D86D-354A-4726-9546-BB2B4F47A5B4}"/>
                    </a:ext>
                  </a:extLst>
                </p:cNvPr>
                <p:cNvCxnSpPr>
                  <a:cxnSpLocks/>
                  <a:stCxn id="11" idx="2"/>
                  <a:endCxn id="20" idx="0"/>
                </p:cNvCxnSpPr>
                <p:nvPr/>
              </p:nvCxnSpPr>
              <p:spPr>
                <a:xfrm>
                  <a:off x="1164166" y="2522919"/>
                  <a:ext cx="4233" cy="180583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0D8ACAC1-23B7-426C-8464-42961030FE0E}"/>
                    </a:ext>
                  </a:extLst>
                </p:cNvPr>
                <p:cNvCxnSpPr>
                  <a:cxnSpLocks/>
                  <a:endCxn id="20" idx="0"/>
                </p:cNvCxnSpPr>
                <p:nvPr/>
              </p:nvCxnSpPr>
              <p:spPr>
                <a:xfrm>
                  <a:off x="1164166" y="3335122"/>
                  <a:ext cx="4233" cy="993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9E2462E4-D41A-4963-B3E2-DE63F4125F7F}"/>
                    </a:ext>
                  </a:extLst>
                </p:cNvPr>
                <p:cNvCxnSpPr/>
                <p:nvPr/>
              </p:nvCxnSpPr>
              <p:spPr>
                <a:xfrm flipV="1">
                  <a:off x="1174749" y="3831936"/>
                  <a:ext cx="649818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96561429-09D9-4A9A-BB97-E90350A8966B}"/>
                    </a:ext>
                  </a:extLst>
                </p:cNvPr>
                <p:cNvCxnSpPr>
                  <a:cxnSpLocks/>
                  <a:stCxn id="13" idx="2"/>
                </p:cNvCxnSpPr>
                <p:nvPr/>
              </p:nvCxnSpPr>
              <p:spPr>
                <a:xfrm>
                  <a:off x="2044303" y="3817283"/>
                  <a:ext cx="53591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2CD8472-6D23-4AD4-9AFE-4F3AE720AB97}"/>
                    </a:ext>
                  </a:extLst>
                </p:cNvPr>
                <p:cNvCxnSpPr>
                  <a:cxnSpLocks/>
                  <a:stCxn id="14" idx="2"/>
                </p:cNvCxnSpPr>
                <p:nvPr/>
              </p:nvCxnSpPr>
              <p:spPr>
                <a:xfrm>
                  <a:off x="1926909" y="3065502"/>
                  <a:ext cx="653309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0" name="Flowchart: Decision 19">
                  <a:extLst>
                    <a:ext uri="{FF2B5EF4-FFF2-40B4-BE49-F238E27FC236}">
                      <a16:creationId xmlns:a16="http://schemas.microsoft.com/office/drawing/2014/main" id="{E4BFC323-9F34-4860-AB38-BA0F1C7A153A}"/>
                    </a:ext>
                  </a:extLst>
                </p:cNvPr>
                <p:cNvSpPr/>
                <p:nvPr/>
              </p:nvSpPr>
              <p:spPr>
                <a:xfrm>
                  <a:off x="723899" y="4328750"/>
                  <a:ext cx="889000" cy="415647"/>
                </a:xfrm>
                <a:prstGeom prst="flowChartDecisi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R1</a:t>
                  </a:r>
                </a:p>
              </p:txBody>
            </p: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D61A38F0-ECC1-4673-A4A7-2E16895A4937}"/>
                    </a:ext>
                  </a:extLst>
                </p:cNvPr>
                <p:cNvCxnSpPr>
                  <a:cxnSpLocks/>
                  <a:stCxn id="20" idx="2"/>
                  <a:endCxn id="28" idx="0"/>
                </p:cNvCxnSpPr>
                <p:nvPr/>
              </p:nvCxnSpPr>
              <p:spPr>
                <a:xfrm flipH="1">
                  <a:off x="1162224" y="4744397"/>
                  <a:ext cx="6175" cy="61464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D73559EC-5550-4552-AC8D-7671CB1DF617}"/>
                    </a:ext>
                  </a:extLst>
                </p:cNvPr>
                <p:cNvCxnSpPr>
                  <a:cxnSpLocks/>
                  <a:stCxn id="28" idx="2"/>
                </p:cNvCxnSpPr>
                <p:nvPr/>
              </p:nvCxnSpPr>
              <p:spPr>
                <a:xfrm>
                  <a:off x="1162224" y="5579177"/>
                  <a:ext cx="12525" cy="45139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111B5A9F-96BA-4DDA-BFBC-341A1953FFE4}"/>
                    </a:ext>
                  </a:extLst>
                </p:cNvPr>
                <p:cNvCxnSpPr>
                  <a:cxnSpLocks/>
                  <a:endCxn id="32" idx="0"/>
                </p:cNvCxnSpPr>
                <p:nvPr/>
              </p:nvCxnSpPr>
              <p:spPr>
                <a:xfrm>
                  <a:off x="1162224" y="4962028"/>
                  <a:ext cx="673448" cy="1583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C0158EC4-77F9-4232-8D85-630707B009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21831" y="6030570"/>
                  <a:ext cx="132715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4488C11-510B-420B-AE89-D2DF3E2CD4B8}"/>
                  </a:ext>
                </a:extLst>
              </p:cNvPr>
              <p:cNvSpPr/>
              <p:nvPr/>
            </p:nvSpPr>
            <p:spPr>
              <a:xfrm>
                <a:off x="1977872" y="5078733"/>
                <a:ext cx="595439" cy="22013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F4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A2745AA-CD6F-4DC3-8669-A90ABDAAAAC5}"/>
                  </a:ext>
                </a:extLst>
              </p:cNvPr>
              <p:cNvSpPr/>
              <p:nvPr/>
            </p:nvSpPr>
            <p:spPr>
              <a:xfrm rot="16200000">
                <a:off x="2817449" y="4587485"/>
                <a:ext cx="483315" cy="22013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F3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31A56EA-9501-4BB8-8DB1-A28E5A89D7ED}"/>
                  </a:ext>
                </a:extLst>
              </p:cNvPr>
              <p:cNvCxnSpPr>
                <a:cxnSpLocks/>
                <a:endCxn id="32" idx="2"/>
              </p:cNvCxnSpPr>
              <p:nvPr/>
            </p:nvCxnSpPr>
            <p:spPr>
              <a:xfrm flipH="1" flipV="1">
                <a:off x="3169174" y="4697552"/>
                <a:ext cx="667272" cy="928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9B0F927-A05C-4C30-821F-34F98C865635}"/>
                </a:ext>
              </a:extLst>
            </p:cNvPr>
            <p:cNvCxnSpPr/>
            <p:nvPr/>
          </p:nvCxnSpPr>
          <p:spPr>
            <a:xfrm>
              <a:off x="1748367" y="2667000"/>
              <a:ext cx="55439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9FE4C0A-37C0-418A-8A68-58956EBF8DFB}"/>
              </a:ext>
            </a:extLst>
          </p:cNvPr>
          <p:cNvGrpSpPr/>
          <p:nvPr/>
        </p:nvGrpSpPr>
        <p:grpSpPr>
          <a:xfrm>
            <a:off x="1543703" y="2368266"/>
            <a:ext cx="1596030" cy="3218873"/>
            <a:chOff x="1543703" y="2368266"/>
            <a:chExt cx="1596030" cy="3218873"/>
          </a:xfrm>
        </p:grpSpPr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89DBD10C-D077-4F96-96CC-F1620993F0BD}"/>
                </a:ext>
              </a:extLst>
            </p:cNvPr>
            <p:cNvSpPr/>
            <p:nvPr/>
          </p:nvSpPr>
          <p:spPr>
            <a:xfrm rot="17991955">
              <a:off x="2750008" y="2450335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2CB48C0A-6335-4710-A456-924E160579B5}"/>
                </a:ext>
              </a:extLst>
            </p:cNvPr>
            <p:cNvSpPr/>
            <p:nvPr/>
          </p:nvSpPr>
          <p:spPr>
            <a:xfrm rot="17991955">
              <a:off x="2953841" y="3202115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17A9D366-9AB8-4D16-9086-2764048FBF80}"/>
                </a:ext>
              </a:extLst>
            </p:cNvPr>
            <p:cNvSpPr/>
            <p:nvPr/>
          </p:nvSpPr>
          <p:spPr>
            <a:xfrm rot="17991955">
              <a:off x="2986648" y="4390631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0096BB8-7244-4C74-9C64-70CAB11C9099}"/>
                </a:ext>
              </a:extLst>
            </p:cNvPr>
            <p:cNvSpPr/>
            <p:nvPr/>
          </p:nvSpPr>
          <p:spPr>
            <a:xfrm rot="17991955">
              <a:off x="2651529" y="5434055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ED7FCD71-A970-46FE-9D9C-26D4AC411C46}"/>
                </a:ext>
              </a:extLst>
            </p:cNvPr>
            <p:cNvSpPr/>
            <p:nvPr/>
          </p:nvSpPr>
          <p:spPr>
            <a:xfrm rot="17991955">
              <a:off x="1872276" y="5430216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79974901-3B67-4EBB-BE98-F9F5B3C04772}"/>
                </a:ext>
              </a:extLst>
            </p:cNvPr>
            <p:cNvSpPr/>
            <p:nvPr/>
          </p:nvSpPr>
          <p:spPr>
            <a:xfrm rot="17991955">
              <a:off x="1909233" y="4374377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C0D5E4F2-C4D5-4F4F-A36C-744BF0208079}"/>
                </a:ext>
              </a:extLst>
            </p:cNvPr>
            <p:cNvSpPr/>
            <p:nvPr/>
          </p:nvSpPr>
          <p:spPr>
            <a:xfrm rot="17991955">
              <a:off x="1863870" y="3239082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D918EC27-995E-4FA6-BEAF-D75408BC64C6}"/>
                </a:ext>
              </a:extLst>
            </p:cNvPr>
            <p:cNvSpPr/>
            <p:nvPr/>
          </p:nvSpPr>
          <p:spPr>
            <a:xfrm rot="19448442">
              <a:off x="1550228" y="2368266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B06D6A7F-CD92-4120-9593-289DBA1A4749}"/>
                </a:ext>
              </a:extLst>
            </p:cNvPr>
            <p:cNvSpPr/>
            <p:nvPr/>
          </p:nvSpPr>
          <p:spPr>
            <a:xfrm rot="19448442">
              <a:off x="1546336" y="2982913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0A2E21E0-E775-497D-A523-873B49B4DAB4}"/>
                </a:ext>
              </a:extLst>
            </p:cNvPr>
            <p:cNvSpPr/>
            <p:nvPr/>
          </p:nvSpPr>
          <p:spPr>
            <a:xfrm rot="19448442">
              <a:off x="1543703" y="3629608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5B74EEF2-AA30-49EF-A6EA-CF65F64EA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974137"/>
              </p:ext>
            </p:extLst>
          </p:nvPr>
        </p:nvGraphicFramePr>
        <p:xfrm>
          <a:off x="4432669" y="2522538"/>
          <a:ext cx="3551772" cy="28651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83924">
                  <a:extLst>
                    <a:ext uri="{9D8B030D-6E8A-4147-A177-3AD203B41FA5}">
                      <a16:colId xmlns:a16="http://schemas.microsoft.com/office/drawing/2014/main" val="2967341346"/>
                    </a:ext>
                  </a:extLst>
                </a:gridCol>
                <a:gridCol w="1183924">
                  <a:extLst>
                    <a:ext uri="{9D8B030D-6E8A-4147-A177-3AD203B41FA5}">
                      <a16:colId xmlns:a16="http://schemas.microsoft.com/office/drawing/2014/main" val="3081639748"/>
                    </a:ext>
                  </a:extLst>
                </a:gridCol>
                <a:gridCol w="1183924">
                  <a:extLst>
                    <a:ext uri="{9D8B030D-6E8A-4147-A177-3AD203B41FA5}">
                      <a16:colId xmlns:a16="http://schemas.microsoft.com/office/drawing/2014/main" val="832493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/>
                        <a:t>Xfrmrs</a:t>
                      </a:r>
                      <a:r>
                        <a:rPr lang="en-US" dirty="0"/>
                        <a:t> Down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Customers</a:t>
                      </a:r>
                    </a:p>
                    <a:p>
                      <a:pPr algn="r"/>
                      <a:r>
                        <a:rPr lang="en-US" dirty="0"/>
                        <a:t>Down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741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BKR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706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756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858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653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44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990556"/>
                  </a:ext>
                </a:extLst>
              </a:tr>
            </a:tbl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AC1D3C9A-8040-40EE-A730-0D0520011916}"/>
              </a:ext>
            </a:extLst>
          </p:cNvPr>
          <p:cNvSpPr txBox="1"/>
          <p:nvPr/>
        </p:nvSpPr>
        <p:spPr>
          <a:xfrm>
            <a:off x="4425346" y="1539310"/>
            <a:ext cx="353906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Each </a:t>
            </a:r>
            <a:r>
              <a:rPr lang="en-US" dirty="0" err="1"/>
              <a:t>xfrmr</a:t>
            </a:r>
            <a:r>
              <a:rPr lang="en-US" dirty="0"/>
              <a:t> has 10 customers, </a:t>
            </a:r>
          </a:p>
          <a:p>
            <a:pPr algn="ctr"/>
            <a:r>
              <a:rPr lang="en-US" dirty="0"/>
              <a:t>and there are 10 </a:t>
            </a:r>
            <a:r>
              <a:rPr lang="en-US" dirty="0" err="1"/>
              <a:t>xfrmrs</a:t>
            </a:r>
            <a:r>
              <a:rPr lang="en-US" dirty="0"/>
              <a:t>, </a:t>
            </a:r>
          </a:p>
          <a:p>
            <a:pPr algn="ctr"/>
            <a:r>
              <a:rPr lang="en-US" dirty="0"/>
              <a:t>so 100 customers total.</a:t>
            </a:r>
          </a:p>
        </p:txBody>
      </p:sp>
    </p:spTree>
    <p:extLst>
      <p:ext uri="{BB962C8B-B14F-4D97-AF65-F5344CB8AC3E}">
        <p14:creationId xmlns:p14="http://schemas.microsoft.com/office/powerpoint/2010/main" val="90483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D3EF9-FEE9-44B2-97D2-0E4048C5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9C3070-0861-431D-8526-5163D7DF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E3F67-2221-4A6C-A554-369E8559BB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3FE2911-596E-4841-825D-2106002C54E2}"/>
              </a:ext>
            </a:extLst>
          </p:cNvPr>
          <p:cNvGrpSpPr/>
          <p:nvPr/>
        </p:nvGrpSpPr>
        <p:grpSpPr>
          <a:xfrm>
            <a:off x="1303867" y="1561568"/>
            <a:ext cx="1999179" cy="4057984"/>
            <a:chOff x="1303867" y="1561568"/>
            <a:chExt cx="1999179" cy="405798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7552801-ED2E-4519-A596-95A1A916F9C2}"/>
                </a:ext>
              </a:extLst>
            </p:cNvPr>
            <p:cNvGrpSpPr/>
            <p:nvPr/>
          </p:nvGrpSpPr>
          <p:grpSpPr>
            <a:xfrm>
              <a:off x="1303867" y="1561568"/>
              <a:ext cx="1999179" cy="4057984"/>
              <a:chOff x="1837267" y="1692276"/>
              <a:chExt cx="1999179" cy="4057984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C7D70210-8E79-4F61-B2C5-DF492955914B}"/>
                  </a:ext>
                </a:extLst>
              </p:cNvPr>
              <p:cNvGrpSpPr/>
              <p:nvPr/>
            </p:nvGrpSpPr>
            <p:grpSpPr>
              <a:xfrm>
                <a:off x="1837267" y="1692276"/>
                <a:ext cx="1856319" cy="4057984"/>
                <a:chOff x="723899" y="1972586"/>
                <a:chExt cx="1856319" cy="4057984"/>
              </a:xfrm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AD761351-EE87-4BA0-ACF8-6F081FF270AA}"/>
                    </a:ext>
                  </a:extLst>
                </p:cNvPr>
                <p:cNvSpPr/>
                <p:nvPr/>
              </p:nvSpPr>
              <p:spPr>
                <a:xfrm>
                  <a:off x="753533" y="1972586"/>
                  <a:ext cx="821266" cy="55033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BKR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67848B87-9657-4B00-9846-E5A27B39846F}"/>
                    </a:ext>
                  </a:extLst>
                </p:cNvPr>
                <p:cNvSpPr/>
                <p:nvPr/>
              </p:nvSpPr>
              <p:spPr>
                <a:xfrm rot="16200000">
                  <a:off x="1692578" y="3707216"/>
                  <a:ext cx="483315" cy="220134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F2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A13BDD49-7BDB-479B-8DFE-12B7FA97BF3C}"/>
                    </a:ext>
                  </a:extLst>
                </p:cNvPr>
                <p:cNvSpPr/>
                <p:nvPr/>
              </p:nvSpPr>
              <p:spPr>
                <a:xfrm rot="16200000">
                  <a:off x="1575184" y="2955435"/>
                  <a:ext cx="483315" cy="220134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F1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166712FC-37F0-4328-8D0E-A8AD4A6ADA9B}"/>
                    </a:ext>
                  </a:extLst>
                </p:cNvPr>
                <p:cNvCxnSpPr>
                  <a:cxnSpLocks/>
                  <a:stCxn id="11" idx="2"/>
                  <a:endCxn id="19" idx="0"/>
                </p:cNvCxnSpPr>
                <p:nvPr/>
              </p:nvCxnSpPr>
              <p:spPr>
                <a:xfrm>
                  <a:off x="1164166" y="2522919"/>
                  <a:ext cx="4233" cy="180583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C9781F76-1B6C-448A-BB09-312C999E376A}"/>
                    </a:ext>
                  </a:extLst>
                </p:cNvPr>
                <p:cNvCxnSpPr>
                  <a:cxnSpLocks/>
                  <a:endCxn id="19" idx="0"/>
                </p:cNvCxnSpPr>
                <p:nvPr/>
              </p:nvCxnSpPr>
              <p:spPr>
                <a:xfrm>
                  <a:off x="1164166" y="3335122"/>
                  <a:ext cx="4233" cy="993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AA2AF483-E188-4A4D-8B52-23CDB8EAD89C}"/>
                    </a:ext>
                  </a:extLst>
                </p:cNvPr>
                <p:cNvCxnSpPr/>
                <p:nvPr/>
              </p:nvCxnSpPr>
              <p:spPr>
                <a:xfrm flipV="1">
                  <a:off x="1174749" y="3831936"/>
                  <a:ext cx="649818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58223A05-5243-4489-A8C1-6F10ADA61C03}"/>
                    </a:ext>
                  </a:extLst>
                </p:cNvPr>
                <p:cNvCxnSpPr>
                  <a:cxnSpLocks/>
                  <a:stCxn id="12" idx="2"/>
                </p:cNvCxnSpPr>
                <p:nvPr/>
              </p:nvCxnSpPr>
              <p:spPr>
                <a:xfrm>
                  <a:off x="2044303" y="3817283"/>
                  <a:ext cx="53591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5426C6DD-D345-424C-AEEC-5660FBCC7BB5}"/>
                    </a:ext>
                  </a:extLst>
                </p:cNvPr>
                <p:cNvCxnSpPr>
                  <a:cxnSpLocks/>
                  <a:stCxn id="13" idx="2"/>
                </p:cNvCxnSpPr>
                <p:nvPr/>
              </p:nvCxnSpPr>
              <p:spPr>
                <a:xfrm>
                  <a:off x="1926909" y="3065502"/>
                  <a:ext cx="653309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9" name="Flowchart: Decision 18">
                  <a:extLst>
                    <a:ext uri="{FF2B5EF4-FFF2-40B4-BE49-F238E27FC236}">
                      <a16:creationId xmlns:a16="http://schemas.microsoft.com/office/drawing/2014/main" id="{77C5A1DE-96D0-4825-AB48-93AFE7700BCA}"/>
                    </a:ext>
                  </a:extLst>
                </p:cNvPr>
                <p:cNvSpPr/>
                <p:nvPr/>
              </p:nvSpPr>
              <p:spPr>
                <a:xfrm>
                  <a:off x="723899" y="4328750"/>
                  <a:ext cx="889000" cy="415647"/>
                </a:xfrm>
                <a:prstGeom prst="flowChartDecisi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R1</a:t>
                  </a:r>
                </a:p>
              </p:txBody>
            </p: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C0266DF8-4C35-4D70-A6D9-07EC03C0123D}"/>
                    </a:ext>
                  </a:extLst>
                </p:cNvPr>
                <p:cNvCxnSpPr>
                  <a:cxnSpLocks/>
                  <a:stCxn id="19" idx="2"/>
                  <a:endCxn id="8" idx="0"/>
                </p:cNvCxnSpPr>
                <p:nvPr/>
              </p:nvCxnSpPr>
              <p:spPr>
                <a:xfrm flipH="1">
                  <a:off x="1162224" y="4744397"/>
                  <a:ext cx="6175" cy="61464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46E45B92-1D53-4E20-A8FD-DBD836DBF32A}"/>
                    </a:ext>
                  </a:extLst>
                </p:cNvPr>
                <p:cNvCxnSpPr>
                  <a:cxnSpLocks/>
                  <a:stCxn id="8" idx="2"/>
                </p:cNvCxnSpPr>
                <p:nvPr/>
              </p:nvCxnSpPr>
              <p:spPr>
                <a:xfrm>
                  <a:off x="1162224" y="5579177"/>
                  <a:ext cx="12525" cy="45139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3411031E-0D50-4626-B36C-2CB2B78F0429}"/>
                    </a:ext>
                  </a:extLst>
                </p:cNvPr>
                <p:cNvCxnSpPr>
                  <a:cxnSpLocks/>
                  <a:endCxn id="9" idx="0"/>
                </p:cNvCxnSpPr>
                <p:nvPr/>
              </p:nvCxnSpPr>
              <p:spPr>
                <a:xfrm>
                  <a:off x="1162224" y="4962028"/>
                  <a:ext cx="673448" cy="1583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E6603F2C-9E1C-4A54-A83F-43A67702A3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21831" y="6030570"/>
                  <a:ext cx="132715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D5B63F4-4A4B-4B9F-98EE-32EFF0C3DF13}"/>
                  </a:ext>
                </a:extLst>
              </p:cNvPr>
              <p:cNvSpPr/>
              <p:nvPr/>
            </p:nvSpPr>
            <p:spPr>
              <a:xfrm>
                <a:off x="1977872" y="5078733"/>
                <a:ext cx="595439" cy="22013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F4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3240D9D-0112-4862-91CF-4A49B9E065BA}"/>
                  </a:ext>
                </a:extLst>
              </p:cNvPr>
              <p:cNvSpPr/>
              <p:nvPr/>
            </p:nvSpPr>
            <p:spPr>
              <a:xfrm rot="16200000">
                <a:off x="2817449" y="4587485"/>
                <a:ext cx="483315" cy="22013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F3</a:t>
                </a:r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2A73311-CB02-4D51-99C6-0FA6E98F7521}"/>
                  </a:ext>
                </a:extLst>
              </p:cNvPr>
              <p:cNvCxnSpPr>
                <a:cxnSpLocks/>
                <a:endCxn id="9" idx="2"/>
              </p:cNvCxnSpPr>
              <p:nvPr/>
            </p:nvCxnSpPr>
            <p:spPr>
              <a:xfrm flipH="1" flipV="1">
                <a:off x="3169174" y="4697552"/>
                <a:ext cx="667272" cy="928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DB8EF76-693B-4C74-9F9F-E1B393867461}"/>
                </a:ext>
              </a:extLst>
            </p:cNvPr>
            <p:cNvCxnSpPr/>
            <p:nvPr/>
          </p:nvCxnSpPr>
          <p:spPr>
            <a:xfrm>
              <a:off x="1748367" y="2667000"/>
              <a:ext cx="55439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34EB883-136F-4742-BE4B-24A9035963B2}"/>
              </a:ext>
            </a:extLst>
          </p:cNvPr>
          <p:cNvGrpSpPr/>
          <p:nvPr/>
        </p:nvGrpSpPr>
        <p:grpSpPr>
          <a:xfrm>
            <a:off x="1543703" y="2368266"/>
            <a:ext cx="1596030" cy="3218873"/>
            <a:chOff x="1543703" y="2368266"/>
            <a:chExt cx="1596030" cy="3218873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61ADF9DE-8D85-4A64-8038-74D76C7A1826}"/>
                </a:ext>
              </a:extLst>
            </p:cNvPr>
            <p:cNvSpPr/>
            <p:nvPr/>
          </p:nvSpPr>
          <p:spPr>
            <a:xfrm rot="17991955">
              <a:off x="2750008" y="2450335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8474E1F6-6034-47AF-B2BA-8616E94DD84E}"/>
                </a:ext>
              </a:extLst>
            </p:cNvPr>
            <p:cNvSpPr/>
            <p:nvPr/>
          </p:nvSpPr>
          <p:spPr>
            <a:xfrm rot="17991955">
              <a:off x="2953841" y="3202115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4759AB91-064A-470F-9663-6AFDC4BE846E}"/>
                </a:ext>
              </a:extLst>
            </p:cNvPr>
            <p:cNvSpPr/>
            <p:nvPr/>
          </p:nvSpPr>
          <p:spPr>
            <a:xfrm rot="17991955">
              <a:off x="2986648" y="4390631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B573D3EE-15F8-4B47-8751-46FB32076A7F}"/>
                </a:ext>
              </a:extLst>
            </p:cNvPr>
            <p:cNvSpPr/>
            <p:nvPr/>
          </p:nvSpPr>
          <p:spPr>
            <a:xfrm rot="17991955">
              <a:off x="2651529" y="5434055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B638F6E-6A92-4CEF-99ED-6CFF3BC602E8}"/>
                </a:ext>
              </a:extLst>
            </p:cNvPr>
            <p:cNvSpPr/>
            <p:nvPr/>
          </p:nvSpPr>
          <p:spPr>
            <a:xfrm rot="17991955">
              <a:off x="1872276" y="5430216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8111EB93-660C-4B26-BD54-6315C082A2D4}"/>
                </a:ext>
              </a:extLst>
            </p:cNvPr>
            <p:cNvSpPr/>
            <p:nvPr/>
          </p:nvSpPr>
          <p:spPr>
            <a:xfrm rot="17991955">
              <a:off x="1909233" y="4374377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89F16159-3BF7-4713-8E70-663B3EEB49E7}"/>
                </a:ext>
              </a:extLst>
            </p:cNvPr>
            <p:cNvSpPr/>
            <p:nvPr/>
          </p:nvSpPr>
          <p:spPr>
            <a:xfrm rot="17991955">
              <a:off x="1863870" y="3239082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B4765E8-7FD5-40D4-85A7-28FFB465D69E}"/>
                </a:ext>
              </a:extLst>
            </p:cNvPr>
            <p:cNvSpPr/>
            <p:nvPr/>
          </p:nvSpPr>
          <p:spPr>
            <a:xfrm rot="19448442">
              <a:off x="1550228" y="2368266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E8008990-3E6C-4391-9567-484DE949D47A}"/>
                </a:ext>
              </a:extLst>
            </p:cNvPr>
            <p:cNvSpPr/>
            <p:nvPr/>
          </p:nvSpPr>
          <p:spPr>
            <a:xfrm rot="19448442">
              <a:off x="1546336" y="2982913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ED4BA0C6-7057-4135-91BD-94D9A82825D4}"/>
                </a:ext>
              </a:extLst>
            </p:cNvPr>
            <p:cNvSpPr/>
            <p:nvPr/>
          </p:nvSpPr>
          <p:spPr>
            <a:xfrm rot="19448442">
              <a:off x="1543703" y="3629608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95197856-8EB1-4D5B-AD55-A6EA69949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73466"/>
              </p:ext>
            </p:extLst>
          </p:nvPr>
        </p:nvGraphicFramePr>
        <p:xfrm>
          <a:off x="4122527" y="1712687"/>
          <a:ext cx="4360236" cy="222504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1029201">
                  <a:extLst>
                    <a:ext uri="{9D8B030D-6E8A-4147-A177-3AD203B41FA5}">
                      <a16:colId xmlns:a16="http://schemas.microsoft.com/office/drawing/2014/main" val="3194702158"/>
                    </a:ext>
                  </a:extLst>
                </a:gridCol>
                <a:gridCol w="1029201">
                  <a:extLst>
                    <a:ext uri="{9D8B030D-6E8A-4147-A177-3AD203B41FA5}">
                      <a16:colId xmlns:a16="http://schemas.microsoft.com/office/drawing/2014/main" val="3729200502"/>
                    </a:ext>
                  </a:extLst>
                </a:gridCol>
                <a:gridCol w="1029201">
                  <a:extLst>
                    <a:ext uri="{9D8B030D-6E8A-4147-A177-3AD203B41FA5}">
                      <a16:colId xmlns:a16="http://schemas.microsoft.com/office/drawing/2014/main" val="4291102856"/>
                    </a:ext>
                  </a:extLst>
                </a:gridCol>
                <a:gridCol w="541113">
                  <a:extLst>
                    <a:ext uri="{9D8B030D-6E8A-4147-A177-3AD203B41FA5}">
                      <a16:colId xmlns:a16="http://schemas.microsoft.com/office/drawing/2014/main" val="168419146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388346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Duration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28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TX01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485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TX02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839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39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TX10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03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372777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1EA6C9E8-B266-48DB-B771-B2D3AC265E3C}"/>
              </a:ext>
            </a:extLst>
          </p:cNvPr>
          <p:cNvSpPr txBox="1"/>
          <p:nvPr/>
        </p:nvSpPr>
        <p:spPr>
          <a:xfrm>
            <a:off x="5504232" y="4180929"/>
            <a:ext cx="159682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SAIFI = 1.00</a:t>
            </a:r>
          </a:p>
          <a:p>
            <a:r>
              <a:rPr lang="en-US" dirty="0"/>
              <a:t>SAIDI = 60</a:t>
            </a:r>
          </a:p>
          <a:p>
            <a:r>
              <a:rPr lang="en-US" dirty="0"/>
              <a:t>CAIDI = 60</a:t>
            </a:r>
          </a:p>
          <a:p>
            <a:r>
              <a:rPr lang="en-US" dirty="0"/>
              <a:t>CEMI</a:t>
            </a:r>
            <a:r>
              <a:rPr lang="en-US" baseline="-25000" dirty="0"/>
              <a:t>1</a:t>
            </a:r>
            <a:r>
              <a:rPr lang="en-US" dirty="0"/>
              <a:t> = 100%</a:t>
            </a:r>
          </a:p>
          <a:p>
            <a:r>
              <a:rPr lang="en-US" dirty="0"/>
              <a:t>CEMI</a:t>
            </a:r>
            <a:r>
              <a:rPr lang="en-US" baseline="-25000" dirty="0"/>
              <a:t>2</a:t>
            </a:r>
            <a:r>
              <a:rPr lang="en-US" dirty="0"/>
              <a:t> = 0%</a:t>
            </a:r>
          </a:p>
          <a:p>
            <a:r>
              <a:rPr lang="en-US" dirty="0"/>
              <a:t>CEMI</a:t>
            </a:r>
            <a:r>
              <a:rPr lang="en-US" baseline="-25000" dirty="0"/>
              <a:t>3</a:t>
            </a:r>
            <a:r>
              <a:rPr lang="en-US" dirty="0"/>
              <a:t> = 0%</a:t>
            </a:r>
          </a:p>
        </p:txBody>
      </p:sp>
    </p:spTree>
    <p:extLst>
      <p:ext uri="{BB962C8B-B14F-4D97-AF65-F5344CB8AC3E}">
        <p14:creationId xmlns:p14="http://schemas.microsoft.com/office/powerpoint/2010/main" val="313432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A2186-EF91-480E-B1C3-1FBB0B43C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D6A4F3-B851-4021-BF73-B2B113CFC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E3F67-2221-4A6C-A554-369E8559BB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987C4D8-5C5A-4D5B-9E32-C2AE9252A7BF}"/>
              </a:ext>
            </a:extLst>
          </p:cNvPr>
          <p:cNvGrpSpPr/>
          <p:nvPr/>
        </p:nvGrpSpPr>
        <p:grpSpPr>
          <a:xfrm>
            <a:off x="1303867" y="1561568"/>
            <a:ext cx="1999179" cy="4057984"/>
            <a:chOff x="1303867" y="1561568"/>
            <a:chExt cx="1999179" cy="405798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02DC0FB-E746-4ADC-BC0E-CA956462E74B}"/>
                </a:ext>
              </a:extLst>
            </p:cNvPr>
            <p:cNvGrpSpPr/>
            <p:nvPr/>
          </p:nvGrpSpPr>
          <p:grpSpPr>
            <a:xfrm>
              <a:off x="1303867" y="1561568"/>
              <a:ext cx="1999179" cy="4057984"/>
              <a:chOff x="1837267" y="1692276"/>
              <a:chExt cx="1999179" cy="4057984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9384F0FD-E354-4122-9F58-4A5EF141374C}"/>
                  </a:ext>
                </a:extLst>
              </p:cNvPr>
              <p:cNvGrpSpPr/>
              <p:nvPr/>
            </p:nvGrpSpPr>
            <p:grpSpPr>
              <a:xfrm>
                <a:off x="1837267" y="1692276"/>
                <a:ext cx="1856319" cy="4057984"/>
                <a:chOff x="723899" y="1972586"/>
                <a:chExt cx="1856319" cy="4057984"/>
              </a:xfrm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816D5388-B214-4AF0-92D0-8195F1780D7E}"/>
                    </a:ext>
                  </a:extLst>
                </p:cNvPr>
                <p:cNvSpPr/>
                <p:nvPr/>
              </p:nvSpPr>
              <p:spPr>
                <a:xfrm>
                  <a:off x="753533" y="1972586"/>
                  <a:ext cx="821266" cy="55033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BKR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7F26C636-C84E-4491-9C2A-E609A48ED867}"/>
                    </a:ext>
                  </a:extLst>
                </p:cNvPr>
                <p:cNvSpPr/>
                <p:nvPr/>
              </p:nvSpPr>
              <p:spPr>
                <a:xfrm rot="16200000">
                  <a:off x="1692578" y="3707216"/>
                  <a:ext cx="483315" cy="220134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F2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BD231D13-3919-4FC6-89B3-7FAFDD049FE6}"/>
                    </a:ext>
                  </a:extLst>
                </p:cNvPr>
                <p:cNvSpPr/>
                <p:nvPr/>
              </p:nvSpPr>
              <p:spPr>
                <a:xfrm rot="16200000">
                  <a:off x="1575184" y="2955435"/>
                  <a:ext cx="483315" cy="220134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F1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8F62768E-64C1-4B1E-AE32-D089FD8F5ECB}"/>
                    </a:ext>
                  </a:extLst>
                </p:cNvPr>
                <p:cNvCxnSpPr>
                  <a:cxnSpLocks/>
                  <a:stCxn id="11" idx="2"/>
                  <a:endCxn id="19" idx="0"/>
                </p:cNvCxnSpPr>
                <p:nvPr/>
              </p:nvCxnSpPr>
              <p:spPr>
                <a:xfrm>
                  <a:off x="1164166" y="2522919"/>
                  <a:ext cx="4233" cy="180583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59821F62-0C8E-4560-831D-0E27A1AC6F9F}"/>
                    </a:ext>
                  </a:extLst>
                </p:cNvPr>
                <p:cNvCxnSpPr>
                  <a:cxnSpLocks/>
                  <a:endCxn id="19" idx="0"/>
                </p:cNvCxnSpPr>
                <p:nvPr/>
              </p:nvCxnSpPr>
              <p:spPr>
                <a:xfrm>
                  <a:off x="1164166" y="3335122"/>
                  <a:ext cx="4233" cy="993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4091534E-A5AA-43C4-AEC4-7661DE44BFB4}"/>
                    </a:ext>
                  </a:extLst>
                </p:cNvPr>
                <p:cNvCxnSpPr/>
                <p:nvPr/>
              </p:nvCxnSpPr>
              <p:spPr>
                <a:xfrm flipV="1">
                  <a:off x="1174749" y="3831936"/>
                  <a:ext cx="649818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3AC23CFC-3DCA-49A2-9A2C-AE52B0CE1165}"/>
                    </a:ext>
                  </a:extLst>
                </p:cNvPr>
                <p:cNvCxnSpPr>
                  <a:cxnSpLocks/>
                  <a:stCxn id="12" idx="2"/>
                </p:cNvCxnSpPr>
                <p:nvPr/>
              </p:nvCxnSpPr>
              <p:spPr>
                <a:xfrm>
                  <a:off x="2044303" y="3817283"/>
                  <a:ext cx="53591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22F0C453-46FB-44C2-984A-E2A6D39F4398}"/>
                    </a:ext>
                  </a:extLst>
                </p:cNvPr>
                <p:cNvCxnSpPr>
                  <a:cxnSpLocks/>
                  <a:stCxn id="13" idx="2"/>
                </p:cNvCxnSpPr>
                <p:nvPr/>
              </p:nvCxnSpPr>
              <p:spPr>
                <a:xfrm>
                  <a:off x="1926909" y="3065502"/>
                  <a:ext cx="653309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9" name="Flowchart: Decision 18">
                  <a:extLst>
                    <a:ext uri="{FF2B5EF4-FFF2-40B4-BE49-F238E27FC236}">
                      <a16:creationId xmlns:a16="http://schemas.microsoft.com/office/drawing/2014/main" id="{F98E3201-8BE0-408E-B364-189F4DB4C059}"/>
                    </a:ext>
                  </a:extLst>
                </p:cNvPr>
                <p:cNvSpPr/>
                <p:nvPr/>
              </p:nvSpPr>
              <p:spPr>
                <a:xfrm>
                  <a:off x="723899" y="4328750"/>
                  <a:ext cx="889000" cy="415647"/>
                </a:xfrm>
                <a:prstGeom prst="flowChartDecisi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R1</a:t>
                  </a:r>
                </a:p>
              </p:txBody>
            </p: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34503542-5993-4376-AC9B-D6525963B9BC}"/>
                    </a:ext>
                  </a:extLst>
                </p:cNvPr>
                <p:cNvCxnSpPr>
                  <a:cxnSpLocks/>
                  <a:stCxn id="19" idx="2"/>
                  <a:endCxn id="8" idx="0"/>
                </p:cNvCxnSpPr>
                <p:nvPr/>
              </p:nvCxnSpPr>
              <p:spPr>
                <a:xfrm flipH="1">
                  <a:off x="1162224" y="4744397"/>
                  <a:ext cx="6175" cy="61464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177FC468-7B6D-448F-88C6-8496DC93751F}"/>
                    </a:ext>
                  </a:extLst>
                </p:cNvPr>
                <p:cNvCxnSpPr>
                  <a:cxnSpLocks/>
                  <a:stCxn id="8" idx="2"/>
                </p:cNvCxnSpPr>
                <p:nvPr/>
              </p:nvCxnSpPr>
              <p:spPr>
                <a:xfrm>
                  <a:off x="1162224" y="5579177"/>
                  <a:ext cx="12525" cy="45139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C886E92-F0B2-41B1-85F2-91216506E3A8}"/>
                    </a:ext>
                  </a:extLst>
                </p:cNvPr>
                <p:cNvCxnSpPr>
                  <a:cxnSpLocks/>
                  <a:endCxn id="9" idx="0"/>
                </p:cNvCxnSpPr>
                <p:nvPr/>
              </p:nvCxnSpPr>
              <p:spPr>
                <a:xfrm>
                  <a:off x="1162224" y="4962028"/>
                  <a:ext cx="673448" cy="1583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9829A89F-1F13-42C9-AF82-5DB6483A0A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21831" y="6030570"/>
                  <a:ext cx="132715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EED5ED5-66B1-4771-8FE9-E0B231275BF0}"/>
                  </a:ext>
                </a:extLst>
              </p:cNvPr>
              <p:cNvSpPr/>
              <p:nvPr/>
            </p:nvSpPr>
            <p:spPr>
              <a:xfrm>
                <a:off x="1977872" y="5078733"/>
                <a:ext cx="595439" cy="22013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F4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8133D0D-92F2-479E-9294-6756A70C2BD3}"/>
                  </a:ext>
                </a:extLst>
              </p:cNvPr>
              <p:cNvSpPr/>
              <p:nvPr/>
            </p:nvSpPr>
            <p:spPr>
              <a:xfrm rot="16200000">
                <a:off x="2817449" y="4587485"/>
                <a:ext cx="483315" cy="22013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F3</a:t>
                </a:r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0BC3BF62-4B23-4450-99E9-597EBDD606F5}"/>
                  </a:ext>
                </a:extLst>
              </p:cNvPr>
              <p:cNvCxnSpPr>
                <a:cxnSpLocks/>
                <a:endCxn id="9" idx="2"/>
              </p:cNvCxnSpPr>
              <p:nvPr/>
            </p:nvCxnSpPr>
            <p:spPr>
              <a:xfrm flipH="1" flipV="1">
                <a:off x="3169174" y="4697552"/>
                <a:ext cx="667272" cy="928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285EC0E-B232-4F28-9487-B549FB2646F4}"/>
                </a:ext>
              </a:extLst>
            </p:cNvPr>
            <p:cNvCxnSpPr/>
            <p:nvPr/>
          </p:nvCxnSpPr>
          <p:spPr>
            <a:xfrm>
              <a:off x="1748367" y="2667000"/>
              <a:ext cx="55439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9CAA298-386F-4900-AA6D-408EF1341F72}"/>
              </a:ext>
            </a:extLst>
          </p:cNvPr>
          <p:cNvGrpSpPr/>
          <p:nvPr/>
        </p:nvGrpSpPr>
        <p:grpSpPr>
          <a:xfrm>
            <a:off x="1543703" y="2368266"/>
            <a:ext cx="1596030" cy="3218873"/>
            <a:chOff x="1543703" y="2368266"/>
            <a:chExt cx="1596030" cy="3218873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A93E27B1-05E4-4EAA-B263-53F19F461337}"/>
                </a:ext>
              </a:extLst>
            </p:cNvPr>
            <p:cNvSpPr/>
            <p:nvPr/>
          </p:nvSpPr>
          <p:spPr>
            <a:xfrm rot="17991955">
              <a:off x="2750008" y="2450335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B1973DB5-4F16-4D3F-8EA5-4F35F4296E89}"/>
                </a:ext>
              </a:extLst>
            </p:cNvPr>
            <p:cNvSpPr/>
            <p:nvPr/>
          </p:nvSpPr>
          <p:spPr>
            <a:xfrm rot="17991955">
              <a:off x="2953841" y="3202115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BBB22F80-E472-45B2-87D3-D50A9F022CB0}"/>
                </a:ext>
              </a:extLst>
            </p:cNvPr>
            <p:cNvSpPr/>
            <p:nvPr/>
          </p:nvSpPr>
          <p:spPr>
            <a:xfrm rot="17991955">
              <a:off x="2986648" y="4390631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11700092-E024-4F02-9EB6-08AA7B0DB2F9}"/>
                </a:ext>
              </a:extLst>
            </p:cNvPr>
            <p:cNvSpPr/>
            <p:nvPr/>
          </p:nvSpPr>
          <p:spPr>
            <a:xfrm rot="17991955">
              <a:off x="2651529" y="5434055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9F3CF842-B35E-4F6C-BF4B-A3476EFE9458}"/>
                </a:ext>
              </a:extLst>
            </p:cNvPr>
            <p:cNvSpPr/>
            <p:nvPr/>
          </p:nvSpPr>
          <p:spPr>
            <a:xfrm rot="17991955">
              <a:off x="1872276" y="5430216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E21B2A06-3D26-4B9B-9D87-3CA99C5EE67E}"/>
                </a:ext>
              </a:extLst>
            </p:cNvPr>
            <p:cNvSpPr/>
            <p:nvPr/>
          </p:nvSpPr>
          <p:spPr>
            <a:xfrm rot="17991955">
              <a:off x="1909233" y="4374377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349F340A-2528-4E10-94E9-B17D8B7AEC10}"/>
                </a:ext>
              </a:extLst>
            </p:cNvPr>
            <p:cNvSpPr/>
            <p:nvPr/>
          </p:nvSpPr>
          <p:spPr>
            <a:xfrm rot="17991955">
              <a:off x="1863870" y="3239082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7C2AB76-B1FB-4CCE-BC01-B7D694E1FE2D}"/>
                </a:ext>
              </a:extLst>
            </p:cNvPr>
            <p:cNvSpPr/>
            <p:nvPr/>
          </p:nvSpPr>
          <p:spPr>
            <a:xfrm rot="19448442">
              <a:off x="1550228" y="2368266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1DC3AFC3-489E-41BD-8E7D-A90BF5D07B65}"/>
                </a:ext>
              </a:extLst>
            </p:cNvPr>
            <p:cNvSpPr/>
            <p:nvPr/>
          </p:nvSpPr>
          <p:spPr>
            <a:xfrm rot="19448442">
              <a:off x="1546336" y="2982913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BD7C83DC-5CDB-4ADC-AD66-AD8E9ED52042}"/>
                </a:ext>
              </a:extLst>
            </p:cNvPr>
            <p:cNvSpPr/>
            <p:nvPr/>
          </p:nvSpPr>
          <p:spPr>
            <a:xfrm rot="19448442">
              <a:off x="1543703" y="3629608"/>
              <a:ext cx="167045" cy="139124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EFE5180B-6869-4214-BFAD-D74D452E4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711342"/>
              </p:ext>
            </p:extLst>
          </p:nvPr>
        </p:nvGraphicFramePr>
        <p:xfrm>
          <a:off x="4122527" y="1712687"/>
          <a:ext cx="4360236" cy="111252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1029201">
                  <a:extLst>
                    <a:ext uri="{9D8B030D-6E8A-4147-A177-3AD203B41FA5}">
                      <a16:colId xmlns:a16="http://schemas.microsoft.com/office/drawing/2014/main" val="3194702158"/>
                    </a:ext>
                  </a:extLst>
                </a:gridCol>
                <a:gridCol w="1029201">
                  <a:extLst>
                    <a:ext uri="{9D8B030D-6E8A-4147-A177-3AD203B41FA5}">
                      <a16:colId xmlns:a16="http://schemas.microsoft.com/office/drawing/2014/main" val="3729200502"/>
                    </a:ext>
                  </a:extLst>
                </a:gridCol>
                <a:gridCol w="1029201">
                  <a:extLst>
                    <a:ext uri="{9D8B030D-6E8A-4147-A177-3AD203B41FA5}">
                      <a16:colId xmlns:a16="http://schemas.microsoft.com/office/drawing/2014/main" val="4291102856"/>
                    </a:ext>
                  </a:extLst>
                </a:gridCol>
                <a:gridCol w="541113">
                  <a:extLst>
                    <a:ext uri="{9D8B030D-6E8A-4147-A177-3AD203B41FA5}">
                      <a16:colId xmlns:a16="http://schemas.microsoft.com/office/drawing/2014/main" val="168419146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388346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Duration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28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BKR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485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372777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62D65AB2-AE38-40E9-850E-4467AA4137A5}"/>
              </a:ext>
            </a:extLst>
          </p:cNvPr>
          <p:cNvSpPr txBox="1"/>
          <p:nvPr/>
        </p:nvSpPr>
        <p:spPr>
          <a:xfrm>
            <a:off x="5504232" y="4180929"/>
            <a:ext cx="159682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SAIFI = 1.00</a:t>
            </a:r>
          </a:p>
          <a:p>
            <a:r>
              <a:rPr lang="en-US" dirty="0"/>
              <a:t>SAIDI = 60</a:t>
            </a:r>
          </a:p>
          <a:p>
            <a:r>
              <a:rPr lang="en-US" dirty="0"/>
              <a:t>CAIDI = 60</a:t>
            </a:r>
          </a:p>
          <a:p>
            <a:r>
              <a:rPr lang="en-US" dirty="0"/>
              <a:t>CEMI</a:t>
            </a:r>
            <a:r>
              <a:rPr lang="en-US" baseline="-25000" dirty="0"/>
              <a:t>1</a:t>
            </a:r>
            <a:r>
              <a:rPr lang="en-US" dirty="0"/>
              <a:t> = 100%</a:t>
            </a:r>
          </a:p>
          <a:p>
            <a:r>
              <a:rPr lang="en-US" dirty="0"/>
              <a:t>CEMI</a:t>
            </a:r>
            <a:r>
              <a:rPr lang="en-US" baseline="-25000" dirty="0"/>
              <a:t>2</a:t>
            </a:r>
            <a:r>
              <a:rPr lang="en-US" dirty="0"/>
              <a:t> = 0%</a:t>
            </a:r>
          </a:p>
          <a:p>
            <a:r>
              <a:rPr lang="en-US" dirty="0"/>
              <a:t>CEMI</a:t>
            </a:r>
            <a:r>
              <a:rPr lang="en-US" baseline="-25000" dirty="0"/>
              <a:t>3</a:t>
            </a:r>
            <a:r>
              <a:rPr lang="en-US" dirty="0"/>
              <a:t> = 0%</a:t>
            </a:r>
          </a:p>
        </p:txBody>
      </p:sp>
    </p:spTree>
    <p:extLst>
      <p:ext uri="{BB962C8B-B14F-4D97-AF65-F5344CB8AC3E}">
        <p14:creationId xmlns:p14="http://schemas.microsoft.com/office/powerpoint/2010/main" val="46256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F4B42-5667-4A14-9801-3BA6490CB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247F6-E7EC-4463-BF56-D80465F67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81087"/>
          </a:xfrm>
        </p:spPr>
        <p:txBody>
          <a:bodyPr/>
          <a:lstStyle/>
          <a:p>
            <a:r>
              <a:rPr lang="en-US" sz="2000" dirty="0"/>
              <a:t>Scenario 1 and 2 are equivalent in terms of annual reliability.</a:t>
            </a:r>
          </a:p>
          <a:p>
            <a:r>
              <a:rPr lang="en-US" sz="2000" dirty="0"/>
              <a:t>However, when we temporally “zoom-in” to daily reliability, we get: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8616B-3E95-4E58-8C5B-B68C1641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962EBC-CAE9-4050-B34A-1312F1554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52" y="2514600"/>
            <a:ext cx="4260051" cy="3044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029232-18ED-4602-B9AF-35AD5CCCA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08887"/>
            <a:ext cx="4276037" cy="30560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51E8EA-6714-4AF5-AE1A-2B9E9345D415}"/>
              </a:ext>
            </a:extLst>
          </p:cNvPr>
          <p:cNvSpPr txBox="1"/>
          <p:nvPr/>
        </p:nvSpPr>
        <p:spPr>
          <a:xfrm>
            <a:off x="1485900" y="5791200"/>
            <a:ext cx="61722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TMED using daily SAIDI is fundamentally based on this concept.</a:t>
            </a:r>
          </a:p>
        </p:txBody>
      </p:sp>
    </p:spTree>
    <p:extLst>
      <p:ext uri="{BB962C8B-B14F-4D97-AF65-F5344CB8AC3E}">
        <p14:creationId xmlns:p14="http://schemas.microsoft.com/office/powerpoint/2010/main" val="223281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40B0E-15FF-4D58-8CBF-BF041A13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Outage Timeline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CAB05F-28D4-4F1B-8B10-DD330A27C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Temporally “zoom-in” even further than daily time steps.</a:t>
            </a:r>
          </a:p>
          <a:p>
            <a:pPr lvl="1"/>
            <a:r>
              <a:rPr lang="en-US" sz="2400" dirty="0"/>
              <a:t>5, 10, or 15-minute time steps.</a:t>
            </a:r>
          </a:p>
          <a:p>
            <a:pPr lvl="1"/>
            <a:r>
              <a:rPr lang="en-US" sz="2400" dirty="0"/>
              <a:t>No longer an explicit separation between CI and CMI.</a:t>
            </a:r>
          </a:p>
          <a:p>
            <a:pPr lvl="1"/>
            <a:r>
              <a:rPr lang="en-US" sz="2400" dirty="0"/>
              <a:t>At every time step, what % of customers are not being served by the grid? </a:t>
            </a:r>
          </a:p>
          <a:p>
            <a:pPr lvl="1"/>
            <a:r>
              <a:rPr lang="en-US" sz="2400" dirty="0"/>
              <a:t>Answer questions like “Did the system dip below serving X% of customers, and if so, how long did it take to get back above X%?”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E627E-506D-410F-8B3C-8C2B4454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2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10588-5F04-445F-989B-9D6A14DD0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3DAD3-0E0B-4912-A8FF-0BA4231C5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Concurrent: events occurring at the same time.</a:t>
            </a:r>
          </a:p>
          <a:p>
            <a:pPr lvl="1"/>
            <a:r>
              <a:rPr lang="en-US" sz="2400" dirty="0"/>
              <a:t>Are customers out at the same time? </a:t>
            </a:r>
          </a:p>
          <a:p>
            <a:r>
              <a:rPr lang="en-US" sz="2400" dirty="0"/>
              <a:t>Proximity: how close events are to each other.</a:t>
            </a:r>
          </a:p>
          <a:p>
            <a:pPr lvl="1"/>
            <a:r>
              <a:rPr lang="en-US" sz="2400" dirty="0"/>
              <a:t>Are customers near each other out at the same time?</a:t>
            </a:r>
          </a:p>
          <a:p>
            <a:r>
              <a:rPr lang="en-US" sz="2400" dirty="0"/>
              <a:t>Customer outages that are temporally and spatially “close” to each other could be accounted for in how we choose to measure resiliency, that aren’t explicitly accounted for in reliability metrics. </a:t>
            </a:r>
          </a:p>
          <a:p>
            <a:r>
              <a:rPr lang="en-US" sz="2400" dirty="0"/>
              <a:t>Other consideration: what happens when the service point ceases to exist (i.e. extreme weather or environmental conditions impact power grid </a:t>
            </a:r>
            <a:r>
              <a:rPr lang="en-US" sz="2400" b="1" dirty="0"/>
              <a:t>and</a:t>
            </a:r>
            <a:r>
              <a:rPr lang="en-US" sz="2400" dirty="0"/>
              <a:t> homes/businesses/etc.)?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0F257-6746-4A60-B1E2-48A7BA3B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4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0-PES-PPT-Template-v2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566</Words>
  <Application>Microsoft Office PowerPoint</Application>
  <PresentationFormat>On-screen Show (4:3)</PresentationFormat>
  <Paragraphs>148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2010-PES-PPT-Template-v2007</vt:lpstr>
      <vt:lpstr>Resiliency TF Agenda</vt:lpstr>
      <vt:lpstr>Quantify Reliability</vt:lpstr>
      <vt:lpstr>OMS Customer Interruption Record</vt:lpstr>
      <vt:lpstr>Reliability Hypothetical Example</vt:lpstr>
      <vt:lpstr>Scenario 1</vt:lpstr>
      <vt:lpstr>Scenario 2</vt:lpstr>
      <vt:lpstr>Compare Reliability</vt:lpstr>
      <vt:lpstr>Customer Outage Timeline</vt:lpstr>
      <vt:lpstr>Closing Thoughts</vt:lpstr>
    </vt:vector>
  </TitlesOfParts>
  <Company>We Energies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DRWG Portland August 7</dc:title>
  <dc:creator>Val Werner</dc:creator>
  <cp:lastModifiedBy>Brett Efaw</cp:lastModifiedBy>
  <cp:revision>57</cp:revision>
  <cp:lastPrinted>2018-07-12T18:38:46Z</cp:lastPrinted>
  <dcterms:created xsi:type="dcterms:W3CDTF">2018-04-10T19:12:57Z</dcterms:created>
  <dcterms:modified xsi:type="dcterms:W3CDTF">2019-08-02T22:25:28Z</dcterms:modified>
</cp:coreProperties>
</file>