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6" r:id="rId2"/>
    <p:sldId id="267" r:id="rId3"/>
    <p:sldId id="257" r:id="rId4"/>
    <p:sldId id="268" r:id="rId5"/>
    <p:sldId id="269" r:id="rId6"/>
    <p:sldId id="270" r:id="rId7"/>
    <p:sldId id="271" r:id="rId8"/>
    <p:sldId id="27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faw, Brett" initials="EB" lastIdx="1" clrIdx="0">
    <p:extLst>
      <p:ext uri="{19B8F6BF-5375-455C-9EA6-DF929625EA0E}">
        <p15:presenceInfo xmlns:p15="http://schemas.microsoft.com/office/powerpoint/2012/main" userId="S-1-5-21-140328221-716536946-747242864-765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842" autoAdjust="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0661D-357D-46B8-943C-ED6183D7769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30529-A28B-4F51-BB35-DF7CE8DEC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55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05000" y="64770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5B8F1-32C4-4FA6-8475-9736D3D6E897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4800" y="64770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7C20E-1F2E-4809-B9E2-100F2AADB42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82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3F55A-A4D5-4B86-8122-8AFC95685EE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46EEC-13A4-413A-89D0-B2CAFE7902A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476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6A766-C7D8-4D98-ACCC-A19565F1367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BCCEA-27B6-4C84-9D21-A548A690A64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219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8B409-A68F-45CE-BA1A-AB9D1DC02882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E4B61-D119-4C2A-B0FD-8BB9E4349C8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18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0853B-E912-45C7-84AE-E7FB77CE837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E44AA-0150-4A50-A27C-0310240D41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65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79EC6-8B01-4B40-8478-17258611CA6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821DF-A11E-4644-91CD-53DC8D5D7B6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949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3998C-1701-446A-9C46-D70577BCF9E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62E9A-6385-4C30-BDC6-E81C10C422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442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091E7-AFA4-4D48-BA7B-D775766DCBAE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E3F67-2221-4A6C-A554-369E8559BBD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92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9363A-8EF7-4FF5-8770-A37D92B16B0D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F8EDC-486C-486D-91C3-F0BB61E194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50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AF787-0912-409D-AAE9-FD1773A7772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E6279-1404-4E11-81FA-B82ECB6FDC1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10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ECAC5-C6B8-433A-9C87-46EDF975B51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BDB8F-D98A-42F3-AE15-FEC73D37FF0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76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41F0A5-EDB1-44ED-A710-B04655A3E7C2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3CEE0F-0A67-4BAA-86C5-A7ABFBF9A6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82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agroups.ieee.org/distresw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nurag.k.srivastava@wsu.edu" TargetMode="External"/><Relationship Id="rId2" Type="http://schemas.openxmlformats.org/officeDocument/2006/relationships/hyperlink" Target="mailto:astankov@ece.tufts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Jens.Jacobs@amprion.net" TargetMode="External"/><Relationship Id="rId4" Type="http://schemas.openxmlformats.org/officeDocument/2006/relationships/hyperlink" Target="mailto:vHarteM@eskom.co.z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es-gm.org/2021/" TargetMode="External"/><Relationship Id="rId2" Type="http://schemas.openxmlformats.org/officeDocument/2006/relationships/hyperlink" Target="https://pestechnical.org/wp-content/uploads/sites/301/2021/01/PDH_form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E5542-80C3-4083-A48F-A033EAA57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623" y="609600"/>
            <a:ext cx="8229600" cy="1524000"/>
          </a:xfrm>
        </p:spPr>
        <p:txBody>
          <a:bodyPr/>
          <a:lstStyle/>
          <a:p>
            <a:r>
              <a:rPr lang="en-US" sz="3600" dirty="0"/>
              <a:t>Welcome to the IEEE PES </a:t>
            </a:r>
            <a:br>
              <a:rPr lang="en-US" sz="3600" dirty="0"/>
            </a:br>
            <a:r>
              <a:rPr lang="en-US" sz="3600" dirty="0"/>
              <a:t>Distribution Resiliency WG </a:t>
            </a:r>
            <a:br>
              <a:rPr lang="en-US" sz="3600" dirty="0"/>
            </a:br>
            <a:r>
              <a:rPr lang="en-US" sz="3600" dirty="0"/>
              <a:t>JTCM Winter 2021 Meeting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34C8EC-D316-4A3C-802B-267D98BAE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2667000"/>
            <a:ext cx="8610600" cy="3200400"/>
          </a:xfrm>
        </p:spPr>
        <p:txBody>
          <a:bodyPr/>
          <a:lstStyle/>
          <a:p>
            <a:r>
              <a:rPr lang="en-US" sz="2800" dirty="0"/>
              <a:t>Please use the WebEx chat feature to record your attendance as: name, affiliation</a:t>
            </a:r>
          </a:p>
          <a:p>
            <a:r>
              <a:rPr lang="en-US" sz="2800" dirty="0"/>
              <a:t>Please stay on mute unless you are addressing the WG</a:t>
            </a:r>
          </a:p>
          <a:p>
            <a:r>
              <a:rPr lang="en-US" sz="2800" dirty="0"/>
              <a:t>Please review IEEE Patent/Copyright Policies</a:t>
            </a:r>
          </a:p>
          <a:p>
            <a:r>
              <a:rPr lang="en-US" sz="2800" dirty="0">
                <a:hlinkClick r:id="rId2"/>
              </a:rPr>
              <a:t>https://sagroups.ieee.org/distreswg/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6E0F8D1-A3C7-48BA-B0D0-B30228E8E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E3F67-2221-4A6C-A554-369E8559BB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512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58BC9-DCD6-4AAB-8D0E-23FB6114A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17312-38A1-45F1-9A0F-06DA6EAFA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 Quorum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ADEB00-9B3A-4184-A5CA-511D89E17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00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4107"/>
            <a:ext cx="5334000" cy="1143000"/>
          </a:xfrm>
        </p:spPr>
        <p:txBody>
          <a:bodyPr/>
          <a:lstStyle/>
          <a:p>
            <a:pPr algn="l"/>
            <a:r>
              <a:rPr lang="en-US" sz="2800" dirty="0"/>
              <a:t>Distribution Resiliency WG Agenda</a:t>
            </a:r>
            <a:br>
              <a:rPr lang="en-US" sz="2800" dirty="0"/>
            </a:br>
            <a:r>
              <a:rPr lang="en-US" sz="2800" dirty="0"/>
              <a:t>Virtual – WebEx Meeting</a:t>
            </a:r>
            <a:br>
              <a:rPr lang="en-US" sz="2800" dirty="0"/>
            </a:br>
            <a:r>
              <a:rPr lang="en-US" sz="2800" dirty="0"/>
              <a:t>January 13,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3810000"/>
          </a:xfrm>
        </p:spPr>
        <p:txBody>
          <a:bodyPr/>
          <a:lstStyle/>
          <a:p>
            <a:pPr marL="400050">
              <a:spcBef>
                <a:spcPts val="0"/>
              </a:spcBef>
              <a:spcAft>
                <a:spcPts val="600"/>
              </a:spcAft>
            </a:pPr>
            <a:r>
              <a:rPr lang="en-US" sz="2000" spc="-25" dirty="0">
                <a:latin typeface="Arial"/>
                <a:ea typeface="Times New Roman"/>
                <a:cs typeface="Times New Roman"/>
              </a:rPr>
              <a:t>Intro / Quorum / Agenda / Minutes</a:t>
            </a:r>
          </a:p>
          <a:p>
            <a:pPr marL="800100" lvl="1">
              <a:spcBef>
                <a:spcPts val="0"/>
              </a:spcBef>
              <a:spcAft>
                <a:spcPts val="600"/>
              </a:spcAft>
            </a:pPr>
            <a:r>
              <a:rPr lang="en-US" sz="1400" spc="-25" dirty="0">
                <a:latin typeface="Arial"/>
                <a:ea typeface="Times New Roman"/>
                <a:cs typeface="Times New Roman"/>
              </a:rPr>
              <a:t>WG Officers</a:t>
            </a:r>
          </a:p>
          <a:p>
            <a:pPr marL="800100" lvl="1">
              <a:spcBef>
                <a:spcPts val="0"/>
              </a:spcBef>
              <a:spcAft>
                <a:spcPts val="600"/>
              </a:spcAft>
            </a:pPr>
            <a:r>
              <a:rPr lang="en-US" sz="1400" spc="-25" dirty="0">
                <a:latin typeface="Arial"/>
                <a:ea typeface="Times New Roman"/>
                <a:cs typeface="Times New Roman"/>
              </a:rPr>
              <a:t>3:00 – 3:05 (5 minutes)</a:t>
            </a:r>
          </a:p>
          <a:p>
            <a:pPr marL="400050">
              <a:spcBef>
                <a:spcPts val="0"/>
              </a:spcBef>
              <a:spcAft>
                <a:spcPts val="600"/>
              </a:spcAft>
            </a:pPr>
            <a:r>
              <a:rPr lang="en-US" sz="2000" spc="-25" dirty="0">
                <a:latin typeface="Arial"/>
                <a:ea typeface="Times New Roman"/>
                <a:cs typeface="Times New Roman"/>
              </a:rPr>
              <a:t>IEEE Resiliency Liaison</a:t>
            </a:r>
          </a:p>
          <a:p>
            <a:pPr marL="800100" lvl="1">
              <a:spcBef>
                <a:spcPts val="0"/>
              </a:spcBef>
              <a:spcAft>
                <a:spcPts val="600"/>
              </a:spcAft>
            </a:pPr>
            <a:r>
              <a:rPr lang="en-US" sz="1400" spc="-25" dirty="0">
                <a:latin typeface="Arial"/>
                <a:ea typeface="Times New Roman"/>
                <a:cs typeface="Times New Roman"/>
              </a:rPr>
              <a:t>Gary Huffman, Burns &amp; McDonnell</a:t>
            </a:r>
          </a:p>
          <a:p>
            <a:pPr marL="800100" lvl="1">
              <a:spcBef>
                <a:spcPts val="0"/>
              </a:spcBef>
              <a:spcAft>
                <a:spcPts val="600"/>
              </a:spcAft>
            </a:pPr>
            <a:r>
              <a:rPr lang="en-US" sz="1400" spc="-25" dirty="0">
                <a:latin typeface="Arial"/>
                <a:ea typeface="Times New Roman"/>
                <a:cs typeface="Times New Roman"/>
              </a:rPr>
              <a:t>3:05 – 3:25 (20 minutes)</a:t>
            </a:r>
          </a:p>
          <a:p>
            <a:pPr marL="400050">
              <a:spcBef>
                <a:spcPts val="0"/>
              </a:spcBef>
              <a:spcAft>
                <a:spcPts val="600"/>
              </a:spcAft>
            </a:pPr>
            <a:r>
              <a:rPr lang="en-US" sz="2000" spc="-25" dirty="0">
                <a:latin typeface="Arial"/>
                <a:ea typeface="Times New Roman"/>
                <a:cs typeface="Times New Roman"/>
              </a:rPr>
              <a:t>Resiliency Metrics @ ComEd</a:t>
            </a:r>
          </a:p>
          <a:p>
            <a:pPr marL="800100" lvl="1">
              <a:spcBef>
                <a:spcPts val="0"/>
              </a:spcBef>
              <a:spcAft>
                <a:spcPts val="600"/>
              </a:spcAft>
            </a:pPr>
            <a:r>
              <a:rPr lang="en-US" sz="1400" spc="-25" dirty="0">
                <a:latin typeface="Arial"/>
                <a:ea typeface="Times New Roman"/>
                <a:cs typeface="Times New Roman"/>
              </a:rPr>
              <a:t>Yasmin El-</a:t>
            </a:r>
            <a:r>
              <a:rPr lang="en-US" sz="1400" spc="-25" dirty="0" err="1">
                <a:latin typeface="Arial"/>
                <a:ea typeface="Times New Roman"/>
                <a:cs typeface="Times New Roman"/>
              </a:rPr>
              <a:t>Tigani</a:t>
            </a:r>
            <a:r>
              <a:rPr lang="en-US" sz="1400" spc="-25" dirty="0">
                <a:latin typeface="Arial"/>
                <a:ea typeface="Times New Roman"/>
                <a:cs typeface="Times New Roman"/>
              </a:rPr>
              <a:t>, ComEd</a:t>
            </a:r>
          </a:p>
          <a:p>
            <a:pPr marL="800100" lvl="1">
              <a:spcBef>
                <a:spcPts val="0"/>
              </a:spcBef>
              <a:spcAft>
                <a:spcPts val="600"/>
              </a:spcAft>
            </a:pPr>
            <a:r>
              <a:rPr lang="en-US" sz="1400" spc="-25" dirty="0">
                <a:latin typeface="Arial"/>
                <a:ea typeface="Times New Roman"/>
                <a:cs typeface="Times New Roman"/>
              </a:rPr>
              <a:t>3:25 – 3:45 (20 minutes)</a:t>
            </a:r>
            <a:endParaRPr lang="en-US" sz="1800" spc="-25" dirty="0">
              <a:latin typeface="Arial"/>
              <a:ea typeface="Times New Roman"/>
              <a:cs typeface="Times New Roman"/>
            </a:endParaRPr>
          </a:p>
          <a:p>
            <a:pPr marL="800100" lvl="1">
              <a:spcBef>
                <a:spcPts val="0"/>
              </a:spcBef>
              <a:spcAft>
                <a:spcPts val="600"/>
              </a:spcAft>
            </a:pPr>
            <a:r>
              <a:rPr lang="en-US" sz="1400" spc="-25" dirty="0">
                <a:latin typeface="Arial"/>
                <a:ea typeface="Times New Roman"/>
                <a:cs typeface="Times New Roman"/>
              </a:rPr>
              <a:t>Call for Utility Resiliency Metrics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9A6BCA0-C313-4E9C-BB46-1DD9F16B3A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041775" cy="3886200"/>
          </a:xfrm>
        </p:spPr>
        <p:txBody>
          <a:bodyPr/>
          <a:lstStyle/>
          <a:p>
            <a:pPr marL="400050">
              <a:spcBef>
                <a:spcPts val="0"/>
              </a:spcBef>
              <a:spcAft>
                <a:spcPts val="600"/>
              </a:spcAft>
            </a:pPr>
            <a:r>
              <a:rPr lang="en-US" sz="2000" spc="-25" dirty="0">
                <a:latin typeface="Arial"/>
                <a:ea typeface="Times New Roman"/>
                <a:cs typeface="Times New Roman"/>
              </a:rPr>
              <a:t>P2856 Chair/Vice Chair</a:t>
            </a:r>
          </a:p>
          <a:p>
            <a:pPr marL="800100" lvl="1">
              <a:spcBef>
                <a:spcPts val="0"/>
              </a:spcBef>
              <a:spcAft>
                <a:spcPts val="600"/>
              </a:spcAft>
            </a:pPr>
            <a:r>
              <a:rPr lang="en-US" sz="1400" spc="-25" dirty="0">
                <a:latin typeface="Arial"/>
                <a:ea typeface="Times New Roman"/>
                <a:cs typeface="Times New Roman"/>
              </a:rPr>
              <a:t>All</a:t>
            </a:r>
          </a:p>
          <a:p>
            <a:pPr marL="800100" lvl="1">
              <a:spcBef>
                <a:spcPts val="0"/>
              </a:spcBef>
              <a:spcAft>
                <a:spcPts val="600"/>
              </a:spcAft>
            </a:pPr>
            <a:r>
              <a:rPr lang="en-US" sz="1400" spc="-25" dirty="0">
                <a:latin typeface="Arial"/>
                <a:ea typeface="Times New Roman"/>
                <a:cs typeface="Times New Roman"/>
              </a:rPr>
              <a:t>3:45 – 4:05 (20 minutes)</a:t>
            </a:r>
          </a:p>
          <a:p>
            <a:pPr marL="400050">
              <a:spcBef>
                <a:spcPts val="0"/>
              </a:spcBef>
              <a:spcAft>
                <a:spcPts val="600"/>
              </a:spcAft>
            </a:pPr>
            <a:r>
              <a:rPr lang="en-US" sz="2000" spc="-25" dirty="0">
                <a:latin typeface="Arial"/>
                <a:ea typeface="Times New Roman"/>
                <a:cs typeface="Times New Roman"/>
              </a:rPr>
              <a:t>TF – Powerline Wildfire Mitigation and Resilience</a:t>
            </a:r>
          </a:p>
          <a:p>
            <a:pPr marL="800100" lvl="1">
              <a:spcBef>
                <a:spcPts val="0"/>
              </a:spcBef>
              <a:spcAft>
                <a:spcPts val="600"/>
              </a:spcAft>
            </a:pPr>
            <a:r>
              <a:rPr lang="en-US" sz="1400" spc="-25" dirty="0">
                <a:latin typeface="Arial"/>
                <a:ea typeface="Times New Roman"/>
                <a:cs typeface="Times New Roman"/>
              </a:rPr>
              <a:t>Masoud Davoudi, Quanta Technologies</a:t>
            </a:r>
          </a:p>
          <a:p>
            <a:pPr marL="800100" lvl="1">
              <a:spcBef>
                <a:spcPts val="0"/>
              </a:spcBef>
              <a:spcAft>
                <a:spcPts val="600"/>
              </a:spcAft>
            </a:pPr>
            <a:r>
              <a:rPr lang="en-US" sz="1400" spc="-25" dirty="0">
                <a:latin typeface="Arial"/>
                <a:ea typeface="Times New Roman"/>
                <a:cs typeface="Times New Roman"/>
              </a:rPr>
              <a:t>4:05– 4:25 (20 minutes)</a:t>
            </a:r>
          </a:p>
          <a:p>
            <a:pPr marL="800100" lvl="1">
              <a:spcBef>
                <a:spcPts val="0"/>
              </a:spcBef>
              <a:spcAft>
                <a:spcPts val="600"/>
              </a:spcAft>
            </a:pPr>
            <a:r>
              <a:rPr lang="en-US" sz="1400" spc="-25" dirty="0">
                <a:latin typeface="Arial"/>
                <a:ea typeface="Times New Roman"/>
                <a:cs typeface="Times New Roman"/>
              </a:rPr>
              <a:t>WG vote to approve/deny proposed TF scope and outline</a:t>
            </a:r>
          </a:p>
          <a:p>
            <a:pPr marL="400050">
              <a:spcBef>
                <a:spcPts val="0"/>
              </a:spcBef>
              <a:spcAft>
                <a:spcPts val="600"/>
              </a:spcAft>
            </a:pPr>
            <a:r>
              <a:rPr lang="en-US" sz="2000" spc="-25" dirty="0">
                <a:latin typeface="Arial"/>
                <a:ea typeface="Times New Roman"/>
                <a:cs typeface="Times New Roman"/>
              </a:rPr>
              <a:t>Close / Adjourn</a:t>
            </a:r>
          </a:p>
          <a:p>
            <a:pPr marL="800100" lvl="1">
              <a:spcBef>
                <a:spcPts val="0"/>
              </a:spcBef>
              <a:spcAft>
                <a:spcPts val="600"/>
              </a:spcAft>
            </a:pPr>
            <a:r>
              <a:rPr lang="en-US" sz="1400" spc="-25" dirty="0">
                <a:latin typeface="Arial"/>
                <a:ea typeface="Times New Roman"/>
                <a:cs typeface="Times New Roman"/>
              </a:rPr>
              <a:t>Brett Efaw, Idaho Power</a:t>
            </a:r>
          </a:p>
          <a:p>
            <a:pPr marL="800100" lvl="1">
              <a:spcBef>
                <a:spcPts val="0"/>
              </a:spcBef>
              <a:spcAft>
                <a:spcPts val="600"/>
              </a:spcAft>
            </a:pPr>
            <a:r>
              <a:rPr lang="en-US" sz="1400" spc="-25" dirty="0">
                <a:latin typeface="Arial"/>
                <a:ea typeface="Times New Roman"/>
                <a:cs typeface="Times New Roman"/>
              </a:rPr>
              <a:t>4:25 – 4:30 (5 minutes)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C53B251-2BD9-40A1-A31B-68DB21075033}"/>
              </a:ext>
            </a:extLst>
          </p:cNvPr>
          <p:cNvSpPr txBox="1">
            <a:spLocks/>
          </p:cNvSpPr>
          <p:nvPr/>
        </p:nvSpPr>
        <p:spPr bwMode="auto">
          <a:xfrm>
            <a:off x="4572000" y="451514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sz="1600" dirty="0">
                <a:latin typeface="SAS Monospace" panose="020B0609020202020204" pitchFamily="49" charset="0"/>
              </a:rPr>
              <a:t>1:00PM - 2:30PM PT</a:t>
            </a:r>
          </a:p>
          <a:p>
            <a:pPr algn="r"/>
            <a:r>
              <a:rPr lang="en-US" sz="1600" dirty="0">
                <a:latin typeface="SAS Monospace" panose="020B0609020202020204" pitchFamily="49" charset="0"/>
              </a:rPr>
              <a:t>2:00PM - 3:30PM MT</a:t>
            </a:r>
          </a:p>
          <a:p>
            <a:pPr algn="r"/>
            <a:r>
              <a:rPr lang="en-US" sz="1600" dirty="0">
                <a:latin typeface="SAS Monospace" panose="020B0609020202020204" pitchFamily="49" charset="0"/>
              </a:rPr>
              <a:t>3:00PM - 4:30PM CT</a:t>
            </a:r>
          </a:p>
          <a:p>
            <a:pPr algn="r"/>
            <a:r>
              <a:rPr lang="en-US" sz="1600" dirty="0">
                <a:latin typeface="SAS Monospace" panose="020B0609020202020204" pitchFamily="49" charset="0"/>
              </a:rPr>
              <a:t>4:00PM - 5:30PM ET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074B10-E5DF-4567-A1FF-C442D4ED16EF}"/>
              </a:ext>
            </a:extLst>
          </p:cNvPr>
          <p:cNvSpPr txBox="1"/>
          <p:nvPr/>
        </p:nvSpPr>
        <p:spPr>
          <a:xfrm>
            <a:off x="2935288" y="5949286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All Agenda Times are CT</a:t>
            </a:r>
          </a:p>
        </p:txBody>
      </p:sp>
    </p:spTree>
    <p:extLst>
      <p:ext uri="{BB962C8B-B14F-4D97-AF65-F5344CB8AC3E}">
        <p14:creationId xmlns:p14="http://schemas.microsoft.com/office/powerpoint/2010/main" val="2278755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0534A-7A55-4E36-879B-417F6ABFF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Approve Minutes and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31DD7-C3CD-4061-8FC0-4772582D9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 for motion to approve 2020 GM minutes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Call for motion to approve 2021 JTCM agenda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70FC42-0104-47DD-A45F-6D62B000A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899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2BF3716-C272-43D4-BF21-BDDB8A8B5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Resiliency Liaison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E76ACA9-A7D0-45A1-B534-CA0C93765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Additional Resiliency Efforts (IEEE/CIGRE)</a:t>
            </a:r>
          </a:p>
          <a:p>
            <a:pPr lvl="1"/>
            <a:r>
              <a:rPr lang="en-US" dirty="0"/>
              <a:t>IEEE PES PSDP Resilience TF: </a:t>
            </a:r>
          </a:p>
          <a:p>
            <a:pPr lvl="2"/>
            <a:r>
              <a:rPr lang="en-US" dirty="0"/>
              <a:t>Alex, </a:t>
            </a:r>
            <a:r>
              <a:rPr lang="en-US" u="sng" dirty="0">
                <a:hlinkClick r:id="rId2"/>
              </a:rPr>
              <a:t>astankov@ece.tufts.edu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IEEE PES PSOPE Tools for Resiliency: </a:t>
            </a:r>
          </a:p>
          <a:p>
            <a:pPr lvl="2"/>
            <a:r>
              <a:rPr lang="en-US" dirty="0"/>
              <a:t>Anurag, </a:t>
            </a:r>
            <a:r>
              <a:rPr lang="en-US" u="sng" dirty="0">
                <a:hlinkClick r:id="rId3"/>
              </a:rPr>
              <a:t>anurag.k.srivastava@wsu.edu</a:t>
            </a:r>
            <a:endParaRPr lang="en-US" dirty="0"/>
          </a:p>
          <a:p>
            <a:pPr lvl="1"/>
            <a:r>
              <a:rPr lang="en-US" dirty="0"/>
              <a:t>CIGRE 4.47: </a:t>
            </a:r>
          </a:p>
          <a:p>
            <a:pPr lvl="2"/>
            <a:r>
              <a:rPr lang="en-US" dirty="0"/>
              <a:t>Malcolm Van Harte, </a:t>
            </a:r>
            <a:r>
              <a:rPr lang="en-US" u="sng" dirty="0">
                <a:hlinkClick r:id="rId4"/>
              </a:rPr>
              <a:t>vHarteM@eskom.co.za</a:t>
            </a:r>
            <a:endParaRPr lang="en-US" dirty="0"/>
          </a:p>
          <a:p>
            <a:pPr lvl="1"/>
            <a:r>
              <a:rPr lang="en-US" dirty="0"/>
              <a:t>CIGRE 2.25: </a:t>
            </a:r>
          </a:p>
          <a:p>
            <a:pPr lvl="2"/>
            <a:r>
              <a:rPr lang="en-US" dirty="0"/>
              <a:t>Jen Jacobs, </a:t>
            </a:r>
            <a:r>
              <a:rPr lang="en-US" u="sng" dirty="0">
                <a:hlinkClick r:id="rId5"/>
              </a:rPr>
              <a:t>Jens.Jacobs@amprion.net</a:t>
            </a:r>
            <a:endParaRPr lang="en-US" dirty="0"/>
          </a:p>
          <a:p>
            <a:pPr lvl="1"/>
            <a:r>
              <a:rPr lang="en-US" dirty="0"/>
              <a:t>Other? </a:t>
            </a:r>
          </a:p>
          <a:p>
            <a:r>
              <a:rPr lang="en-US" dirty="0"/>
              <a:t>Additional Resiliency Measures</a:t>
            </a:r>
          </a:p>
          <a:p>
            <a:pPr lvl="1"/>
            <a:r>
              <a:rPr lang="en-US" dirty="0"/>
              <a:t>Dominion Strategic Undergrounding Program</a:t>
            </a:r>
          </a:p>
          <a:p>
            <a:pPr lvl="1"/>
            <a:r>
              <a:rPr lang="en-US" dirty="0"/>
              <a:t>Other?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32060B-D6AF-4C7D-B9F6-C7C74018E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7C20E-1F2E-4809-B9E2-100F2AADB4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977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D72BB4D2-4806-40E2-A548-1BF00ADF60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Yasmin </a:t>
            </a:r>
            <a:r>
              <a:rPr lang="en-US" spc="-25" dirty="0">
                <a:ea typeface="Times New Roman"/>
                <a:cs typeface="Times New Roman"/>
              </a:rPr>
              <a:t>El-</a:t>
            </a:r>
            <a:r>
              <a:rPr lang="en-US" spc="-25" dirty="0" err="1">
                <a:ea typeface="Times New Roman"/>
                <a:cs typeface="Times New Roman"/>
              </a:rPr>
              <a:t>Tigani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D62364F-A801-4805-81D1-777D74519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Resiliency Metrics @ ComEd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C42474-7A9F-47F7-9231-0A7C149EA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7C20E-1F2E-4809-B9E2-100F2AADB4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964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B3B6479-415B-48E2-BEDE-C9567AA55D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463960-56DE-413E-BF1D-D8A92F2FF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P2856 Chair/Vice Chair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34183C-E1BC-40F3-BE4D-5B36F598F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7C20E-1F2E-4809-B9E2-100F2AADB4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872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6435E51C-FE48-46AB-8EBE-8F6964A514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Masoud Davoudi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B98C59-2571-47BC-AAA6-FDC90B099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Powerline Wildfire Mitigation and Resilience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2EB339-A0EA-4F5B-A61C-28090D55C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7C20E-1F2E-4809-B9E2-100F2AADB4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844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122BE-2B4A-4073-AF5C-B7B441947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Adjourn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7C892-FDC1-4557-BAA5-BE9C35BD7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/>
              <a:t>Call for motion to adjourn</a:t>
            </a:r>
          </a:p>
          <a:p>
            <a:pPr lvl="1"/>
            <a:r>
              <a:rPr lang="en-US" dirty="0">
                <a:hlinkClick r:id="rId2"/>
              </a:rPr>
              <a:t>Presentation Certificate (pestechnical.org)</a:t>
            </a:r>
            <a:endParaRPr lang="en-US" dirty="0"/>
          </a:p>
          <a:p>
            <a:r>
              <a:rPr lang="en-US" dirty="0"/>
              <a:t>Next meeting will be at the 2021 GM</a:t>
            </a:r>
          </a:p>
          <a:p>
            <a:pPr lvl="1"/>
            <a:r>
              <a:rPr lang="en-US" dirty="0">
                <a:hlinkClick r:id="rId3"/>
              </a:rPr>
              <a:t>https://pes-gm.org/2021/</a:t>
            </a:r>
            <a:endParaRPr lang="en-US" dirty="0"/>
          </a:p>
          <a:p>
            <a:pPr lvl="1"/>
            <a:r>
              <a:rPr lang="en-US" dirty="0"/>
              <a:t>July 25-29, 2021 Location: TBD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D3BA34-CA08-470A-8D4F-E1275351D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395067"/>
      </p:ext>
    </p:extLst>
  </p:cSld>
  <p:clrMapOvr>
    <a:masterClrMapping/>
  </p:clrMapOvr>
</p:sld>
</file>

<file path=ppt/theme/theme1.xml><?xml version="1.0" encoding="utf-8"?>
<a:theme xmlns:a="http://schemas.openxmlformats.org/drawingml/2006/main" name="2010-PES-PPT-Template-v20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20356</TotalTime>
  <Words>372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SAS Monospace</vt:lpstr>
      <vt:lpstr>2010-PES-PPT-Template-v2007</vt:lpstr>
      <vt:lpstr>Welcome to the IEEE PES  Distribution Resiliency WG  JTCM Winter 2021 Meeting</vt:lpstr>
      <vt:lpstr>Quorum</vt:lpstr>
      <vt:lpstr>Distribution Resiliency WG Agenda Virtual – WebEx Meeting January 13, 2021</vt:lpstr>
      <vt:lpstr>Approve Minutes and Agenda</vt:lpstr>
      <vt:lpstr>IEEE Resiliency Liaison</vt:lpstr>
      <vt:lpstr>Resiliency Metrics @ ComEd</vt:lpstr>
      <vt:lpstr>P2856 Chair/Vice Chair</vt:lpstr>
      <vt:lpstr>Powerline Wildfire Mitigation and Resilience</vt:lpstr>
      <vt:lpstr>Adjourn</vt:lpstr>
    </vt:vector>
  </TitlesOfParts>
  <Company>We Energies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DRWG Portland August 7</dc:title>
  <dc:creator>Val Werner</dc:creator>
  <cp:lastModifiedBy>Efaw, Brett</cp:lastModifiedBy>
  <cp:revision>144</cp:revision>
  <cp:lastPrinted>2018-07-12T18:38:46Z</cp:lastPrinted>
  <dcterms:created xsi:type="dcterms:W3CDTF">2018-04-10T19:12:57Z</dcterms:created>
  <dcterms:modified xsi:type="dcterms:W3CDTF">2021-01-13T17:28:59Z</dcterms:modified>
</cp:coreProperties>
</file>