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832" r:id="rId5"/>
  </p:sldMasterIdLst>
  <p:notesMasterIdLst>
    <p:notesMasterId r:id="rId20"/>
  </p:notesMasterIdLst>
  <p:handoutMasterIdLst>
    <p:handoutMasterId r:id="rId21"/>
  </p:handoutMasterIdLst>
  <p:sldIdLst>
    <p:sldId id="552" r:id="rId6"/>
    <p:sldId id="1637157820" r:id="rId7"/>
    <p:sldId id="1549" r:id="rId8"/>
    <p:sldId id="1637157814" r:id="rId9"/>
    <p:sldId id="1637157815" r:id="rId10"/>
    <p:sldId id="1637157816" r:id="rId11"/>
    <p:sldId id="1637157817" r:id="rId12"/>
    <p:sldId id="1590" r:id="rId13"/>
    <p:sldId id="494" r:id="rId14"/>
    <p:sldId id="1591" r:id="rId15"/>
    <p:sldId id="1637157819" r:id="rId16"/>
    <p:sldId id="1563" r:id="rId17"/>
    <p:sldId id="1583" r:id="rId18"/>
    <p:sldId id="1593" r:id="rId19"/>
  </p:sldIdLst>
  <p:sldSz cx="9144000" cy="6858000" type="screen4x3"/>
  <p:notesSz cx="9144000" cy="6858000"/>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EFAFB233-063F-42B5-8137-9DF3F51BA10A}">
      <p15:sldGuideLst xmlns:p15="http://schemas.microsoft.com/office/powerpoint/2012/main">
        <p15:guide id="2" pos="748" userDrawn="1">
          <p15:clr>
            <a:srgbClr val="A4A3A4"/>
          </p15:clr>
        </p15:guide>
        <p15:guide id="3" orient="horz" pos="2886" userDrawn="1">
          <p15:clr>
            <a:srgbClr val="A4A3A4"/>
          </p15:clr>
        </p15:guide>
        <p15:guide id="4" orient="horz" pos="11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1E69FD-26BE-0713-4313-5B7D9E1C8CDB}" name="Fedele, Brenton M." initials="FM" userId="S::brenton.fedele@us.nationalgrid.com::f7d897ae-1452-4862-8c91-b25f49f56f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omino, Mark F." initials="DF" lastIdx="1" clrIdx="6">
    <p:extLst>
      <p:ext uri="{19B8F6BF-5375-455C-9EA6-DF929625EA0E}">
        <p15:presenceInfo xmlns:p15="http://schemas.microsoft.com/office/powerpoint/2012/main" userId="S::mark.domino@us.nationalgrid.com::a98ed33e-f5f4-41ca-9da6-c8fe6ed7bff8" providerId="AD"/>
      </p:ext>
    </p:extLst>
  </p:cmAuthor>
  <p:cmAuthor id="1" name="Zarah McGugan" initials="ZM" lastIdx="1" clrIdx="0"/>
  <p:cmAuthor id="8" name="Tadevossian, Laura" initials="TL" lastIdx="25" clrIdx="7">
    <p:extLst>
      <p:ext uri="{19B8F6BF-5375-455C-9EA6-DF929625EA0E}">
        <p15:presenceInfo xmlns:p15="http://schemas.microsoft.com/office/powerpoint/2012/main" userId="S::laura.tadevossian@us.nationalgrid.com::8886010b-ac2e-4ca5-836e-ea18d2c9fffc" providerId="AD"/>
      </p:ext>
    </p:extLst>
  </p:cmAuthor>
  <p:cmAuthor id="2" name="Vaccaro, Thomas" initials="VT" lastIdx="80" clrIdx="1">
    <p:extLst>
      <p:ext uri="{19B8F6BF-5375-455C-9EA6-DF929625EA0E}">
        <p15:presenceInfo xmlns:p15="http://schemas.microsoft.com/office/powerpoint/2012/main" userId="S-1-5-21-781256317-1909467510-1415713722-356623" providerId="AD"/>
      </p:ext>
    </p:extLst>
  </p:cmAuthor>
  <p:cmAuthor id="9" name="Laura Tadevossian" initials="LT" lastIdx="12" clrIdx="8">
    <p:extLst>
      <p:ext uri="{19B8F6BF-5375-455C-9EA6-DF929625EA0E}">
        <p15:presenceInfo xmlns:p15="http://schemas.microsoft.com/office/powerpoint/2012/main" userId="Laura Tadevossian" providerId="None"/>
      </p:ext>
    </p:extLst>
  </p:cmAuthor>
  <p:cmAuthor id="3" name="Fuda, Domenico" initials="FD" lastIdx="12" clrIdx="2">
    <p:extLst>
      <p:ext uri="{19B8F6BF-5375-455C-9EA6-DF929625EA0E}">
        <p15:presenceInfo xmlns:p15="http://schemas.microsoft.com/office/powerpoint/2012/main" userId="S::domenico.fuda@us.nationalgrid.com::a3f7ddb1-aa52-403e-aba0-9cc63c5dd1fd" providerId="AD"/>
      </p:ext>
    </p:extLst>
  </p:cmAuthor>
  <p:cmAuthor id="10" name="Harbaugh, Mark A." initials="HMA" lastIdx="12" clrIdx="9">
    <p:extLst>
      <p:ext uri="{19B8F6BF-5375-455C-9EA6-DF929625EA0E}">
        <p15:presenceInfo xmlns:p15="http://schemas.microsoft.com/office/powerpoint/2012/main" userId="S-1-5-21-781256317-1909467510-1415713722-3315" providerId="AD"/>
      </p:ext>
    </p:extLst>
  </p:cmAuthor>
  <p:cmAuthor id="4" name="Vaccaro, Thomas" initials="VT [2]" lastIdx="3" clrIdx="3">
    <p:extLst>
      <p:ext uri="{19B8F6BF-5375-455C-9EA6-DF929625EA0E}">
        <p15:presenceInfo xmlns:p15="http://schemas.microsoft.com/office/powerpoint/2012/main" userId="S::thomas.vaccaro@us.nationalgrid.com::de505b28-3d3f-40b9-a8f4-f32a8a0765ba" providerId="AD"/>
      </p:ext>
    </p:extLst>
  </p:cmAuthor>
  <p:cmAuthor id="11" name="Lovelady, David" initials="LD [2]" lastIdx="17" clrIdx="10">
    <p:extLst>
      <p:ext uri="{19B8F6BF-5375-455C-9EA6-DF929625EA0E}">
        <p15:presenceInfo xmlns:p15="http://schemas.microsoft.com/office/powerpoint/2012/main" userId="S-1-5-21-781256317-1909467510-1415713722-352118" providerId="AD"/>
      </p:ext>
    </p:extLst>
  </p:cmAuthor>
  <p:cmAuthor id="5" name="Harbaugh, Mark A." initials="HA" lastIdx="50" clrIdx="4">
    <p:extLst>
      <p:ext uri="{19B8F6BF-5375-455C-9EA6-DF929625EA0E}">
        <p15:presenceInfo xmlns:p15="http://schemas.microsoft.com/office/powerpoint/2012/main" userId="S::mark.harbaugh@us.nationalgrid.com::72344a16-e2d2-4c3f-ae7d-2519748cc004" providerId="AD"/>
      </p:ext>
    </p:extLst>
  </p:cmAuthor>
  <p:cmAuthor id="12" name="Bryniarski, Brandon" initials="BB" lastIdx="3" clrIdx="11">
    <p:extLst>
      <p:ext uri="{19B8F6BF-5375-455C-9EA6-DF929625EA0E}">
        <p15:presenceInfo xmlns:p15="http://schemas.microsoft.com/office/powerpoint/2012/main" userId="S::brandon.bryniarski@us.nationalgrid.com::a5cebe27-f229-4ee3-81cc-007434daec18" providerId="AD"/>
      </p:ext>
    </p:extLst>
  </p:cmAuthor>
  <p:cmAuthor id="6" name="Fuda, Domenico" initials="FD [2]" lastIdx="77" clrIdx="5">
    <p:extLst>
      <p:ext uri="{19B8F6BF-5375-455C-9EA6-DF929625EA0E}">
        <p15:presenceInfo xmlns:p15="http://schemas.microsoft.com/office/powerpoint/2012/main" userId="S-1-5-21-781256317-1909467510-1415713722-1864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5555A"/>
    <a:srgbClr val="3177BA"/>
    <a:srgbClr val="4786C1"/>
    <a:srgbClr val="CBCCDB"/>
    <a:srgbClr val="00D3D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046" y="82"/>
      </p:cViewPr>
      <p:guideLst>
        <p:guide pos="748"/>
        <p:guide orient="horz" pos="2886"/>
        <p:guide orient="horz" pos="113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kpatrick, Casey S." userId="16e1cac1-ecc0-4f61-b8e7-621dd0c66960" providerId="ADAL" clId="{136358AF-410E-43F9-88C7-9CD65D197C62}"/>
    <pc:docChg chg="modSld">
      <pc:chgData name="Kirkpatrick, Casey S." userId="16e1cac1-ecc0-4f61-b8e7-621dd0c66960" providerId="ADAL" clId="{136358AF-410E-43F9-88C7-9CD65D197C62}" dt="2022-10-14T18:19:57.915" v="542" actId="5793"/>
      <pc:docMkLst>
        <pc:docMk/>
      </pc:docMkLst>
      <pc:sldChg chg="modSp mod">
        <pc:chgData name="Kirkpatrick, Casey S." userId="16e1cac1-ecc0-4f61-b8e7-621dd0c66960" providerId="ADAL" clId="{136358AF-410E-43F9-88C7-9CD65D197C62}" dt="2022-10-14T18:19:57.915" v="542" actId="5793"/>
        <pc:sldMkLst>
          <pc:docMk/>
          <pc:sldMk cId="900652813" sldId="1563"/>
        </pc:sldMkLst>
        <pc:spChg chg="mod">
          <ac:chgData name="Kirkpatrick, Casey S." userId="16e1cac1-ecc0-4f61-b8e7-621dd0c66960" providerId="ADAL" clId="{136358AF-410E-43F9-88C7-9CD65D197C62}" dt="2022-10-14T18:19:57.915" v="542" actId="5793"/>
          <ac:spMkLst>
            <pc:docMk/>
            <pc:sldMk cId="900652813" sldId="1563"/>
            <ac:spMk id="4" creationId="{902F6FBB-1E7D-45A4-8C4C-E1D4089FDD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2" y="2"/>
            <a:ext cx="2843524" cy="477610"/>
          </a:xfrm>
          <a:prstGeom prst="rect">
            <a:avLst/>
          </a:prstGeom>
          <a:noFill/>
          <a:ln w="9525">
            <a:noFill/>
            <a:miter lim="800000"/>
            <a:headEnd/>
            <a:tailEnd/>
          </a:ln>
          <a:effectLst/>
        </p:spPr>
        <p:txBody>
          <a:bodyPr vert="horz" wrap="square" lIns="89730" tIns="44865" rIns="89730" bIns="44865" numCol="1" anchor="t"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3717798" y="2"/>
            <a:ext cx="2843523" cy="477610"/>
          </a:xfrm>
          <a:prstGeom prst="rect">
            <a:avLst/>
          </a:prstGeom>
          <a:noFill/>
          <a:ln w="9525">
            <a:noFill/>
            <a:miter lim="800000"/>
            <a:headEnd/>
            <a:tailEnd/>
          </a:ln>
          <a:effectLst/>
        </p:spPr>
        <p:txBody>
          <a:bodyPr vert="horz" wrap="square" lIns="89730" tIns="44865" rIns="89730" bIns="44865"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14/10/2022</a:t>
            </a:fld>
            <a:endParaRPr lang="en-US"/>
          </a:p>
        </p:txBody>
      </p:sp>
      <p:sp>
        <p:nvSpPr>
          <p:cNvPr id="9220" name="Rectangle 1028"/>
          <p:cNvSpPr>
            <a:spLocks noGrp="1" noChangeArrowheads="1"/>
          </p:cNvSpPr>
          <p:nvPr>
            <p:ph type="ftr" sz="quarter" idx="2"/>
          </p:nvPr>
        </p:nvSpPr>
        <p:spPr bwMode="auto">
          <a:xfrm>
            <a:off x="2" y="9087252"/>
            <a:ext cx="2843524" cy="477610"/>
          </a:xfrm>
          <a:prstGeom prst="rect">
            <a:avLst/>
          </a:prstGeom>
          <a:noFill/>
          <a:ln w="9525">
            <a:noFill/>
            <a:miter lim="800000"/>
            <a:headEnd/>
            <a:tailEnd/>
          </a:ln>
          <a:effectLst/>
        </p:spPr>
        <p:txBody>
          <a:bodyPr vert="horz" wrap="square" lIns="89730" tIns="44865" rIns="89730" bIns="44865" numCol="1" anchor="b"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3717798" y="9087252"/>
            <a:ext cx="2843523" cy="477610"/>
          </a:xfrm>
          <a:prstGeom prst="rect">
            <a:avLst/>
          </a:prstGeom>
          <a:noFill/>
          <a:ln w="9525">
            <a:noFill/>
            <a:miter lim="800000"/>
            <a:headEnd/>
            <a:tailEnd/>
          </a:ln>
          <a:effectLst/>
        </p:spPr>
        <p:txBody>
          <a:bodyPr vert="horz" wrap="square" lIns="89730" tIns="44865" rIns="89730" bIns="44865"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2" y="2"/>
            <a:ext cx="2843524" cy="47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30" tIns="44865" rIns="89730" bIns="44865" numCol="1" anchor="t" anchorCtr="0" compatLnSpc="1">
            <a:prstTxWarp prst="textNoShape">
              <a:avLst/>
            </a:prstTxWarp>
          </a:bodyPr>
          <a:lstStyle>
            <a:lvl1pPr>
              <a:defRPr sz="1200"/>
            </a:lvl1pPr>
          </a:lstStyle>
          <a:p>
            <a:endParaRPr lang="en-GB"/>
          </a:p>
        </p:txBody>
      </p:sp>
      <p:sp>
        <p:nvSpPr>
          <p:cNvPr id="108547" name="Rectangle 3"/>
          <p:cNvSpPr>
            <a:spLocks noGrp="1" noChangeArrowheads="1"/>
          </p:cNvSpPr>
          <p:nvPr>
            <p:ph type="dt" idx="1"/>
          </p:nvPr>
        </p:nvSpPr>
        <p:spPr bwMode="auto">
          <a:xfrm>
            <a:off x="3716373" y="2"/>
            <a:ext cx="2843524" cy="47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30" tIns="44865" rIns="89730" bIns="44865" numCol="1" anchor="t" anchorCtr="0" compatLnSpc="1">
            <a:prstTxWarp prst="textNoShape">
              <a:avLst/>
            </a:prstTxWarp>
          </a:bodyPr>
          <a:lstStyle>
            <a:lvl1pPr algn="r">
              <a:defRPr sz="1200"/>
            </a:lvl1pPr>
          </a:lstStyle>
          <a:p>
            <a:fld id="{C31C4EFE-BC34-5643-BA96-233A28E9007A}" type="datetime1">
              <a:rPr lang="en-GB" smtClean="0"/>
              <a:t>14/10/2022</a:t>
            </a:fld>
            <a:endParaRPr lang="en-GB"/>
          </a:p>
        </p:txBody>
      </p:sp>
      <p:sp>
        <p:nvSpPr>
          <p:cNvPr id="108548" name="Rectangle 4"/>
          <p:cNvSpPr>
            <a:spLocks noGrp="1" noRot="1" noChangeAspect="1" noChangeArrowheads="1" noTextEdit="1"/>
          </p:cNvSpPr>
          <p:nvPr>
            <p:ph type="sldImg" idx="2"/>
          </p:nvPr>
        </p:nvSpPr>
        <p:spPr bwMode="auto">
          <a:xfrm>
            <a:off x="889000" y="717550"/>
            <a:ext cx="4783138" cy="35861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56419" y="4543628"/>
            <a:ext cx="5248485" cy="43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30" tIns="44865" rIns="89730" bIns="4486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2" y="9085671"/>
            <a:ext cx="2843524" cy="47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30" tIns="44865" rIns="89730" bIns="44865" numCol="1" anchor="b" anchorCtr="0" compatLnSpc="1">
            <a:prstTxWarp prst="textNoShape">
              <a:avLst/>
            </a:prstTxWarp>
          </a:bodyPr>
          <a:lstStyle>
            <a:lvl1pPr>
              <a:defRPr sz="1200"/>
            </a:lvl1pPr>
          </a:lstStyle>
          <a:p>
            <a:endParaRPr lang="en-GB"/>
          </a:p>
        </p:txBody>
      </p:sp>
      <p:sp>
        <p:nvSpPr>
          <p:cNvPr id="108551" name="Rectangle 7"/>
          <p:cNvSpPr>
            <a:spLocks noGrp="1" noChangeArrowheads="1"/>
          </p:cNvSpPr>
          <p:nvPr>
            <p:ph type="sldNum" sz="quarter" idx="5"/>
          </p:nvPr>
        </p:nvSpPr>
        <p:spPr bwMode="auto">
          <a:xfrm>
            <a:off x="3716373" y="9085671"/>
            <a:ext cx="2843524" cy="47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30" tIns="44865" rIns="89730" bIns="44865" numCol="1" anchor="b" anchorCtr="0" compatLnSpc="1">
            <a:prstTxWarp prst="textNoShape">
              <a:avLst/>
            </a:prstTxWarp>
          </a:bodyPr>
          <a:lstStyle>
            <a:lvl1pPr algn="r">
              <a:defRPr sz="1200"/>
            </a:lvl1pPr>
          </a:lstStyle>
          <a:p>
            <a:fld id="{DD779895-3E67-4CB8-BE0C-23F3FD5FF7F3}" type="slidenum">
              <a:rPr lang="en-GB"/>
              <a:pPr/>
              <a:t>‹#›</a:t>
            </a:fld>
            <a:endParaRPr lang="en-GB"/>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Tree>
    <p:extLst>
      <p:ext uri="{BB962C8B-B14F-4D97-AF65-F5344CB8AC3E}">
        <p14:creationId xmlns:p14="http://schemas.microsoft.com/office/powerpoint/2010/main" val="246958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748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310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84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7F31-16CB-4AE1-8986-A9B6BC447146}" type="slidenum">
              <a:rPr lang="en-US" smtClean="0"/>
              <a:t>7</a:t>
            </a:fld>
            <a:endParaRPr lang="en-US"/>
          </a:p>
        </p:txBody>
      </p:sp>
    </p:spTree>
    <p:extLst>
      <p:ext uri="{BB962C8B-B14F-4D97-AF65-F5344CB8AC3E}">
        <p14:creationId xmlns:p14="http://schemas.microsoft.com/office/powerpoint/2010/main" val="258873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387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46F472E-DD80-4A60-954C-A1D20536E263}"/>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0C8FD0E7-E31C-408F-BECD-D0EFC5AF0001}"/>
              </a:ext>
            </a:extLst>
          </p:cNvPr>
          <p:cNvSpPr>
            <a:spLocks noGrp="1" noChangeArrowheads="1"/>
          </p:cNvSpPr>
          <p:nvPr>
            <p:ph type="body" idx="1"/>
          </p:nvPr>
        </p:nvSpPr>
        <p:spPr>
          <a:noFill/>
        </p:spPr>
        <p:txBody>
          <a:bodyPr/>
          <a:lstStyle/>
          <a:p>
            <a:endParaRPr lang="en-US" altLang="en-US" dirty="0"/>
          </a:p>
        </p:txBody>
      </p:sp>
      <p:sp>
        <p:nvSpPr>
          <p:cNvPr id="13316" name="Slide Number Placeholder 3">
            <a:extLst>
              <a:ext uri="{FF2B5EF4-FFF2-40B4-BE49-F238E27FC236}">
                <a16:creationId xmlns:a16="http://schemas.microsoft.com/office/drawing/2014/main" id="{5D88DD67-E118-476C-96FE-0457D00130E5}"/>
              </a:ext>
            </a:extLst>
          </p:cNvPr>
          <p:cNvSpPr>
            <a:spLocks noGrp="1"/>
          </p:cNvSpPr>
          <p:nvPr>
            <p:ph type="sldNum" sz="quarter" idx="5"/>
          </p:nvPr>
        </p:nvSpPr>
        <p:spPr>
          <a:noFill/>
        </p:spPr>
        <p:txBody>
          <a:bodyPr/>
          <a:lstStyle>
            <a:lvl1pPr>
              <a:defRPr sz="2800" b="1">
                <a:solidFill>
                  <a:srgbClr val="0079C1"/>
                </a:solidFill>
                <a:latin typeface="Arial" panose="020B0604020202020204" pitchFamily="34" charset="0"/>
                <a:ea typeface="ＭＳ Ｐゴシック" panose="020B0600070205080204" pitchFamily="34" charset="-128"/>
              </a:defRPr>
            </a:lvl1pPr>
            <a:lvl2pPr marL="741363" indent="-284163">
              <a:defRPr sz="2800" b="1">
                <a:solidFill>
                  <a:srgbClr val="0079C1"/>
                </a:solidFill>
                <a:latin typeface="Arial" panose="020B0604020202020204" pitchFamily="34" charset="0"/>
                <a:ea typeface="ＭＳ Ｐゴシック" panose="020B0600070205080204" pitchFamily="34" charset="-128"/>
              </a:defRPr>
            </a:lvl2pPr>
            <a:lvl3pPr marL="1141413" indent="-227013">
              <a:defRPr sz="2800" b="1">
                <a:solidFill>
                  <a:srgbClr val="0079C1"/>
                </a:solidFill>
                <a:latin typeface="Arial" panose="020B0604020202020204" pitchFamily="34" charset="0"/>
                <a:ea typeface="ＭＳ Ｐゴシック" panose="020B0600070205080204" pitchFamily="34" charset="-128"/>
              </a:defRPr>
            </a:lvl3pPr>
            <a:lvl4pPr marL="1598613" indent="-227013">
              <a:defRPr sz="2800" b="1">
                <a:solidFill>
                  <a:srgbClr val="0079C1"/>
                </a:solidFill>
                <a:latin typeface="Arial" panose="020B0604020202020204" pitchFamily="34" charset="0"/>
                <a:ea typeface="ＭＳ Ｐゴシック" panose="020B0600070205080204" pitchFamily="34" charset="-128"/>
              </a:defRPr>
            </a:lvl4pPr>
            <a:lvl5pPr marL="2055813" indent="-227013">
              <a:defRPr sz="2800" b="1">
                <a:solidFill>
                  <a:srgbClr val="0079C1"/>
                </a:solidFill>
                <a:latin typeface="Arial" panose="020B0604020202020204" pitchFamily="34" charset="0"/>
                <a:ea typeface="ＭＳ Ｐゴシック" panose="020B0600070205080204" pitchFamily="34" charset="-128"/>
              </a:defRPr>
            </a:lvl5pPr>
            <a:lvl6pPr marL="2513013" indent="-227013"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0213" indent="-227013"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7413" indent="-227013"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4613" indent="-227013"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C50D00-80AE-4062-8CA3-33EAEDF04BA2}" type="slidenum">
              <a:rPr kumimoji="0" lang="en-GB" altLang="en-US" sz="1200" b="1" i="0" u="none" strike="noStrike" kern="1200" cap="none" spc="0" normalizeH="0" baseline="0" noProof="0" smtClean="0">
                <a:ln>
                  <a:noFill/>
                </a:ln>
                <a:solidFill>
                  <a:srgbClr val="0079C1"/>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1" i="0" u="none" strike="noStrike" kern="1200" cap="none" spc="0" normalizeH="0" baseline="0" noProof="0">
              <a:ln>
                <a:noFill/>
              </a:ln>
              <a:solidFill>
                <a:srgbClr val="0079C1"/>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46F472E-DD80-4A60-954C-A1D20536E263}"/>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0C8FD0E7-E31C-408F-BECD-D0EFC5AF0001}"/>
              </a:ext>
            </a:extLst>
          </p:cNvPr>
          <p:cNvSpPr>
            <a:spLocks noGrp="1" noChangeArrowheads="1"/>
          </p:cNvSpPr>
          <p:nvPr>
            <p:ph type="body" idx="1"/>
          </p:nvPr>
        </p:nvSpPr>
        <p:spPr>
          <a:noFill/>
        </p:spPr>
        <p:txBody>
          <a:bodyPr/>
          <a:lstStyle/>
          <a:p>
            <a:r>
              <a:rPr lang="en-US" altLang="en-US" dirty="0"/>
              <a:t>-Advantages and disadvantages of the Restoration Curve as a resiliency KPI</a:t>
            </a:r>
          </a:p>
        </p:txBody>
      </p:sp>
      <p:sp>
        <p:nvSpPr>
          <p:cNvPr id="13316" name="Slide Number Placeholder 3">
            <a:extLst>
              <a:ext uri="{FF2B5EF4-FFF2-40B4-BE49-F238E27FC236}">
                <a16:creationId xmlns:a16="http://schemas.microsoft.com/office/drawing/2014/main" id="{5D88DD67-E118-476C-96FE-0457D00130E5}"/>
              </a:ext>
            </a:extLst>
          </p:cNvPr>
          <p:cNvSpPr>
            <a:spLocks noGrp="1"/>
          </p:cNvSpPr>
          <p:nvPr>
            <p:ph type="sldNum" sz="quarter" idx="5"/>
          </p:nvPr>
        </p:nvSpPr>
        <p:spPr>
          <a:noFill/>
        </p:spPr>
        <p:txBody>
          <a:bodyPr/>
          <a:lstStyle>
            <a:lvl1pPr>
              <a:defRPr sz="2800" b="1">
                <a:solidFill>
                  <a:srgbClr val="0079C1"/>
                </a:solidFill>
                <a:latin typeface="Arial" panose="020B0604020202020204" pitchFamily="34" charset="0"/>
                <a:ea typeface="ＭＳ Ｐゴシック" panose="020B0600070205080204" pitchFamily="34" charset="-128"/>
              </a:defRPr>
            </a:lvl1pPr>
            <a:lvl2pPr marL="741363" indent="-284163">
              <a:defRPr sz="2800" b="1">
                <a:solidFill>
                  <a:srgbClr val="0079C1"/>
                </a:solidFill>
                <a:latin typeface="Arial" panose="020B0604020202020204" pitchFamily="34" charset="0"/>
                <a:ea typeface="ＭＳ Ｐゴシック" panose="020B0600070205080204" pitchFamily="34" charset="-128"/>
              </a:defRPr>
            </a:lvl2pPr>
            <a:lvl3pPr marL="1141413" indent="-227013">
              <a:defRPr sz="2800" b="1">
                <a:solidFill>
                  <a:srgbClr val="0079C1"/>
                </a:solidFill>
                <a:latin typeface="Arial" panose="020B0604020202020204" pitchFamily="34" charset="0"/>
                <a:ea typeface="ＭＳ Ｐゴシック" panose="020B0600070205080204" pitchFamily="34" charset="-128"/>
              </a:defRPr>
            </a:lvl3pPr>
            <a:lvl4pPr marL="1598613" indent="-227013">
              <a:defRPr sz="2800" b="1">
                <a:solidFill>
                  <a:srgbClr val="0079C1"/>
                </a:solidFill>
                <a:latin typeface="Arial" panose="020B0604020202020204" pitchFamily="34" charset="0"/>
                <a:ea typeface="ＭＳ Ｐゴシック" panose="020B0600070205080204" pitchFamily="34" charset="-128"/>
              </a:defRPr>
            </a:lvl4pPr>
            <a:lvl5pPr marL="2055813" indent="-227013">
              <a:defRPr sz="2800" b="1">
                <a:solidFill>
                  <a:srgbClr val="0079C1"/>
                </a:solidFill>
                <a:latin typeface="Arial" panose="020B0604020202020204" pitchFamily="34" charset="0"/>
                <a:ea typeface="ＭＳ Ｐゴシック" panose="020B0600070205080204" pitchFamily="34" charset="-128"/>
              </a:defRPr>
            </a:lvl5pPr>
            <a:lvl6pPr marL="2513013" indent="-227013"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0213" indent="-227013"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7413" indent="-227013"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4613" indent="-227013"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C50D00-80AE-4062-8CA3-33EAEDF04BA2}" type="slidenum">
              <a:rPr kumimoji="0" lang="en-GB" altLang="en-US" sz="1200" b="1" i="0" u="none" strike="noStrike" kern="1200" cap="none" spc="0" normalizeH="0" baseline="0" noProof="0" smtClean="0">
                <a:ln>
                  <a:noFill/>
                </a:ln>
                <a:solidFill>
                  <a:srgbClr val="0079C1"/>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1" i="0" u="none" strike="noStrike" kern="1200" cap="none" spc="0" normalizeH="0" baseline="0" noProof="0">
              <a:ln>
                <a:noFill/>
              </a:ln>
              <a:solidFill>
                <a:srgbClr val="0079C1"/>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0283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Tree>
    <p:extLst>
      <p:ext uri="{BB962C8B-B14F-4D97-AF65-F5344CB8AC3E}">
        <p14:creationId xmlns:p14="http://schemas.microsoft.com/office/powerpoint/2010/main" val="49684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2979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989013" algn="l"/>
              </a:tabLst>
            </a:pPr>
            <a:endParaRPr lang="en-GB"/>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128513" y="1411200"/>
            <a:ext cx="2592000" cy="4605251"/>
          </a:xfrm>
          <a:prstGeom prst="rect">
            <a:avLst/>
          </a:prstGeom>
        </p:spPr>
        <p:txBody>
          <a:bodyPr>
            <a:noAutofit/>
          </a:bodyPr>
          <a:lstStyle>
            <a:lvl1pPr>
              <a:defRPr/>
            </a:lvl1pPr>
          </a:lstStyle>
          <a:p>
            <a:endParaRPr/>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805A7200-546C-4CD2-8512-AE22785AD60D}"/>
              </a:ext>
            </a:extLst>
          </p:cNvPr>
          <p:cNvSpPr>
            <a:spLocks noGrp="1"/>
          </p:cNvSpPr>
          <p:nvPr>
            <p:ph type="body" sz="quarter" idx="16"/>
          </p:nvPr>
        </p:nvSpPr>
        <p:spPr>
          <a:xfrm>
            <a:off x="432000" y="1411200"/>
            <a:ext cx="5427023"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E0FB516A-6D40-433C-A73C-2159431C5E63}"/>
              </a:ext>
            </a:extLst>
          </p:cNvPr>
          <p:cNvSpPr>
            <a:spLocks noGrp="1"/>
          </p:cNvSpPr>
          <p:nvPr>
            <p:ph type="ftr" sz="quarter" idx="17"/>
          </p:nvPr>
        </p:nvSpPr>
        <p:spPr/>
        <p:txBody>
          <a:bodyPr/>
          <a:lstStyle/>
          <a:p>
            <a:pPr>
              <a:tabLst>
                <a:tab pos="989013" algn="l"/>
              </a:tabLst>
            </a:pPr>
            <a:endParaRPr lang="en-GB"/>
          </a:p>
        </p:txBody>
      </p:sp>
      <p:grpSp>
        <p:nvGrpSpPr>
          <p:cNvPr id="17" name="Group 16">
            <a:extLst>
              <a:ext uri="{FF2B5EF4-FFF2-40B4-BE49-F238E27FC236}">
                <a16:creationId xmlns:a16="http://schemas.microsoft.com/office/drawing/2014/main" id="{3EDC6671-7B7A-4335-AA2E-6E7D447A9D79}"/>
              </a:ext>
            </a:extLst>
          </p:cNvPr>
          <p:cNvGrpSpPr/>
          <p:nvPr userDrawn="1"/>
        </p:nvGrpSpPr>
        <p:grpSpPr>
          <a:xfrm>
            <a:off x="9206425" y="0"/>
            <a:ext cx="2029736" cy="2104028"/>
            <a:chOff x="3528102" y="847657"/>
            <a:chExt cx="2029736" cy="2104028"/>
          </a:xfrm>
        </p:grpSpPr>
        <p:sp>
          <p:nvSpPr>
            <p:cNvPr id="18" name="Guidance note">
              <a:extLst>
                <a:ext uri="{FF2B5EF4-FFF2-40B4-BE49-F238E27FC236}">
                  <a16:creationId xmlns:a16="http://schemas.microsoft.com/office/drawing/2014/main" id="{AC52E78A-DE55-4FC2-B3D2-20F4BB9E1805}"/>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FE789A62-6F85-4693-8CCC-0B996B2F8DA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0EFD2A87-F500-4549-BBEB-6514E8A5C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1" name="Rounded Rectangle 20">
                <a:extLst>
                  <a:ext uri="{FF2B5EF4-FFF2-40B4-BE49-F238E27FC236}">
                    <a16:creationId xmlns:a16="http://schemas.microsoft.com/office/drawing/2014/main" id="{20F0A855-BCAC-4922-B40F-3D60A82EC65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2" name="Guidance note">
            <a:extLst>
              <a:ext uri="{FF2B5EF4-FFF2-40B4-BE49-F238E27FC236}">
                <a16:creationId xmlns:a16="http://schemas.microsoft.com/office/drawing/2014/main" id="{AB8749D2-7DBB-4CD8-8D11-2DA6629F2E04}"/>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115501864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03B18-A6C4-48D8-9A57-624954E4C422}"/>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9A2A087D-51A7-4911-8C49-D5567C7BEC63}"/>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15A6DD53-9DDF-4380-943D-FEAEF1E2B391}"/>
              </a:ext>
            </a:extLst>
          </p:cNvPr>
          <p:cNvSpPr>
            <a:spLocks noGrp="1"/>
          </p:cNvSpPr>
          <p:nvPr>
            <p:ph type="body" sz="quarter" idx="16"/>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hart Placeholder 5">
            <a:extLst>
              <a:ext uri="{FF2B5EF4-FFF2-40B4-BE49-F238E27FC236}">
                <a16:creationId xmlns:a16="http://schemas.microsoft.com/office/drawing/2014/main" id="{C8B1CE67-807C-4CD8-846B-75ED6BA28B09}"/>
              </a:ext>
            </a:extLst>
          </p:cNvPr>
          <p:cNvSpPr>
            <a:spLocks noGrp="1"/>
          </p:cNvSpPr>
          <p:nvPr>
            <p:ph type="chart" sz="quarter" idx="15" hasCustomPrompt="1"/>
          </p:nvPr>
        </p:nvSpPr>
        <p:spPr>
          <a:xfrm>
            <a:off x="6128513" y="1411200"/>
            <a:ext cx="2592000" cy="4605251"/>
          </a:xfrm>
          <a:prstGeom prst="rect">
            <a:avLst/>
          </a:prstGeom>
        </p:spPr>
        <p:txBody>
          <a:bodyPr>
            <a:noAutofit/>
          </a:bodyPr>
          <a:lstStyle>
            <a:lvl1pPr>
              <a:defRPr/>
            </a:lvl1pPr>
          </a:lstStyle>
          <a:p>
            <a:endParaRPr/>
          </a:p>
        </p:txBody>
      </p:sp>
      <p:sp>
        <p:nvSpPr>
          <p:cNvPr id="2" name="Footer Placeholder 1">
            <a:extLst>
              <a:ext uri="{FF2B5EF4-FFF2-40B4-BE49-F238E27FC236}">
                <a16:creationId xmlns:a16="http://schemas.microsoft.com/office/drawing/2014/main" id="{4E5ECD47-6924-4412-A2BE-E25358505E38}"/>
              </a:ext>
            </a:extLst>
          </p:cNvPr>
          <p:cNvSpPr>
            <a:spLocks noGrp="1"/>
          </p:cNvSpPr>
          <p:nvPr>
            <p:ph type="ftr" sz="quarter" idx="20"/>
          </p:nvPr>
        </p:nvSpPr>
        <p:spPr/>
        <p:txBody>
          <a:bodyPr/>
          <a:lstStyle/>
          <a:p>
            <a:pPr>
              <a:tabLst>
                <a:tab pos="989013" algn="l"/>
              </a:tabLst>
            </a:pPr>
            <a:endParaRPr lang="en-GB"/>
          </a:p>
        </p:txBody>
      </p:sp>
      <p:grpSp>
        <p:nvGrpSpPr>
          <p:cNvPr id="20" name="Group 19">
            <a:extLst>
              <a:ext uri="{FF2B5EF4-FFF2-40B4-BE49-F238E27FC236}">
                <a16:creationId xmlns:a16="http://schemas.microsoft.com/office/drawing/2014/main" id="{F25C9E25-E8FC-4571-9F0E-B6FC7339C362}"/>
              </a:ext>
            </a:extLst>
          </p:cNvPr>
          <p:cNvGrpSpPr/>
          <p:nvPr userDrawn="1"/>
        </p:nvGrpSpPr>
        <p:grpSpPr>
          <a:xfrm>
            <a:off x="9206425" y="0"/>
            <a:ext cx="2029736" cy="2104028"/>
            <a:chOff x="3528102" y="847657"/>
            <a:chExt cx="2029736" cy="2104028"/>
          </a:xfrm>
        </p:grpSpPr>
        <p:sp>
          <p:nvSpPr>
            <p:cNvPr id="22" name="Guidance note">
              <a:extLst>
                <a:ext uri="{FF2B5EF4-FFF2-40B4-BE49-F238E27FC236}">
                  <a16:creationId xmlns:a16="http://schemas.microsoft.com/office/drawing/2014/main" id="{F38568F4-5A0F-40F0-8FBB-6422E0277B94}"/>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3" name="Group 22">
              <a:extLst>
                <a:ext uri="{FF2B5EF4-FFF2-40B4-BE49-F238E27FC236}">
                  <a16:creationId xmlns:a16="http://schemas.microsoft.com/office/drawing/2014/main" id="{3190E118-6008-404D-9BBA-3301784485B7}"/>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4" name="Picture 3">
                <a:extLst>
                  <a:ext uri="{FF2B5EF4-FFF2-40B4-BE49-F238E27FC236}">
                    <a16:creationId xmlns:a16="http://schemas.microsoft.com/office/drawing/2014/main" id="{44EEBD36-BB27-4765-8BDA-4AC6ADE18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5" name="Rounded Rectangle 20">
                <a:extLst>
                  <a:ext uri="{FF2B5EF4-FFF2-40B4-BE49-F238E27FC236}">
                    <a16:creationId xmlns:a16="http://schemas.microsoft.com/office/drawing/2014/main" id="{D577D016-345B-492E-B8FD-385F82685C5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6" name="Guidance note">
            <a:extLst>
              <a:ext uri="{FF2B5EF4-FFF2-40B4-BE49-F238E27FC236}">
                <a16:creationId xmlns:a16="http://schemas.microsoft.com/office/drawing/2014/main" id="{9D013CB9-7A39-492E-8FF3-5B7C01C0C051}"/>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06087982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2000" y="1411200"/>
            <a:ext cx="8280000" cy="4605251"/>
          </a:xfrm>
          <a:prstGeom prst="rect">
            <a:avLst/>
          </a:prstGeom>
        </p:spPr>
        <p:txBody>
          <a:bodyPr>
            <a:noAutofit/>
          </a:bodyPr>
          <a:lstStyle>
            <a:lvl1pPr>
              <a:defRPr>
                <a:solidFill>
                  <a:schemeClr val="accent1"/>
                </a:solidFill>
              </a:defRPr>
            </a:lvl1pPr>
          </a:lstStyle>
          <a:p>
            <a:r>
              <a:rPr lang="en-GB"/>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989013" algn="l"/>
              </a:tabLst>
            </a:pPr>
            <a:endParaRPr lang="en-GB"/>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9206425" y="48036"/>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F3D2E9-D3DF-4073-8942-F51EDC9F9BC9}"/>
              </a:ext>
            </a:extLst>
          </p:cNvPr>
          <p:cNvSpPr>
            <a:spLocks noGrp="1"/>
          </p:cNvSpPr>
          <p:nvPr>
            <p:ph type="title"/>
          </p:nvPr>
        </p:nvSpPr>
        <p:spPr/>
        <p:txBody>
          <a:bodyPr/>
          <a:lstStyle/>
          <a:p>
            <a:r>
              <a:rPr lang="en-US"/>
              <a:t>Click to edit Master title style</a:t>
            </a:r>
            <a:endParaRPr lang="en-GB"/>
          </a:p>
        </p:txBody>
      </p:sp>
      <p:sp>
        <p:nvSpPr>
          <p:cNvPr id="11" name="Chart Placeholder 5">
            <a:extLst>
              <a:ext uri="{FF2B5EF4-FFF2-40B4-BE49-F238E27FC236}">
                <a16:creationId xmlns:a16="http://schemas.microsoft.com/office/drawing/2014/main" id="{1C4F4322-D9B2-4866-91BC-CE30013F9C31}"/>
              </a:ext>
            </a:extLst>
          </p:cNvPr>
          <p:cNvSpPr>
            <a:spLocks noGrp="1"/>
          </p:cNvSpPr>
          <p:nvPr>
            <p:ph type="chart" sz="quarter" idx="15" hasCustomPrompt="1"/>
          </p:nvPr>
        </p:nvSpPr>
        <p:spPr>
          <a:xfrm>
            <a:off x="432000" y="1411200"/>
            <a:ext cx="5426887" cy="4605251"/>
          </a:xfrm>
          <a:prstGeom prst="rect">
            <a:avLst/>
          </a:prstGeom>
        </p:spPr>
        <p:txBody>
          <a:bodyPr>
            <a:noAutofit/>
          </a:bodyPr>
          <a:lstStyle>
            <a:lvl1pPr>
              <a:defRPr>
                <a:solidFill>
                  <a:schemeClr val="accent1"/>
                </a:solidFill>
              </a:defRPr>
            </a:lvl1pPr>
          </a:lstStyle>
          <a:p>
            <a:endParaRPr/>
          </a:p>
        </p:txBody>
      </p:sp>
      <p:sp>
        <p:nvSpPr>
          <p:cNvPr id="12" name="Text Placeholder 3">
            <a:extLst>
              <a:ext uri="{FF2B5EF4-FFF2-40B4-BE49-F238E27FC236}">
                <a16:creationId xmlns:a16="http://schemas.microsoft.com/office/drawing/2014/main" id="{B140EA8A-2794-4FB3-AE84-064BAD779C1A}"/>
              </a:ext>
            </a:extLst>
          </p:cNvPr>
          <p:cNvSpPr>
            <a:spLocks noGrp="1"/>
          </p:cNvSpPr>
          <p:nvPr>
            <p:ph type="body" sz="quarter" idx="20"/>
          </p:nvPr>
        </p:nvSpPr>
        <p:spPr>
          <a:xfrm>
            <a:off x="61285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F594337-D71F-4452-9B0B-D6503E4CB2A5}"/>
              </a:ext>
            </a:extLst>
          </p:cNvPr>
          <p:cNvSpPr>
            <a:spLocks noGrp="1"/>
          </p:cNvSpPr>
          <p:nvPr>
            <p:ph type="ftr" sz="quarter" idx="21"/>
          </p:nvPr>
        </p:nvSpPr>
        <p:spPr/>
        <p:txBody>
          <a:bodyPr/>
          <a:lstStyle/>
          <a:p>
            <a:pPr>
              <a:tabLst>
                <a:tab pos="989013" algn="l"/>
              </a:tabLst>
            </a:pPr>
            <a:endParaRPr lang="en-GB"/>
          </a:p>
        </p:txBody>
      </p:sp>
      <p:grpSp>
        <p:nvGrpSpPr>
          <p:cNvPr id="18" name="Group 17">
            <a:extLst>
              <a:ext uri="{FF2B5EF4-FFF2-40B4-BE49-F238E27FC236}">
                <a16:creationId xmlns:a16="http://schemas.microsoft.com/office/drawing/2014/main" id="{2861E30F-6459-4AFC-83CA-311330B6D9C3}"/>
              </a:ext>
            </a:extLst>
          </p:cNvPr>
          <p:cNvGrpSpPr/>
          <p:nvPr userDrawn="1"/>
        </p:nvGrpSpPr>
        <p:grpSpPr>
          <a:xfrm>
            <a:off x="9206425" y="0"/>
            <a:ext cx="2029736" cy="2104028"/>
            <a:chOff x="3528102" y="847657"/>
            <a:chExt cx="2029736" cy="2104028"/>
          </a:xfrm>
        </p:grpSpPr>
        <p:sp>
          <p:nvSpPr>
            <p:cNvPr id="19" name="Guidance note">
              <a:extLst>
                <a:ext uri="{FF2B5EF4-FFF2-40B4-BE49-F238E27FC236}">
                  <a16:creationId xmlns:a16="http://schemas.microsoft.com/office/drawing/2014/main" id="{147618E9-B2CB-46E3-90AC-FB695B42D0B8}"/>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5450CBFE-44AD-4851-A612-C05B09FE419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0505B33C-733C-4596-A82F-BCD597EEE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D89FBB89-BAB9-427C-8729-18E2CAC8B70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Guidance note">
            <a:extLst>
              <a:ext uri="{FF2B5EF4-FFF2-40B4-BE49-F238E27FC236}">
                <a16:creationId xmlns:a16="http://schemas.microsoft.com/office/drawing/2014/main" id="{92A2E805-D252-459F-A769-05770E51662A}"/>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25295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x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5F1110-D46C-45FE-84D5-25150A01F2E3}"/>
              </a:ext>
            </a:extLst>
          </p:cNvPr>
          <p:cNvCxnSpPr>
            <a:cxnSpLocks/>
          </p:cNvCxnSpPr>
          <p:nvPr userDrawn="1"/>
        </p:nvCxnSpPr>
        <p:spPr>
          <a:xfrm>
            <a:off x="432000" y="2957420"/>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432000" y="3081529"/>
            <a:ext cx="2592388" cy="1087477"/>
          </a:xfrm>
        </p:spPr>
        <p:txBody>
          <a:bodyPr/>
          <a:lstStyle>
            <a:lvl1pPr>
              <a:spcBef>
                <a:spcPts val="0"/>
              </a:spcBef>
              <a:spcAft>
                <a:spcPts val="200"/>
              </a:spcAft>
              <a:defRPr sz="1400"/>
            </a:lvl1pPr>
            <a:lvl2pPr>
              <a:spcBef>
                <a:spcPts val="0"/>
              </a:spcBef>
              <a:spcAft>
                <a:spcPts val="200"/>
              </a:spcAft>
              <a:defRPr sz="1400">
                <a:solidFill>
                  <a:schemeClr val="accent1"/>
                </a:solidFill>
              </a:defRPr>
            </a:lvl2pPr>
            <a:lvl3pPr marL="0" indent="0">
              <a:spcBef>
                <a:spcPts val="0"/>
              </a:spcBef>
              <a:spcAft>
                <a:spcPts val="200"/>
              </a:spcAft>
              <a:buFontTx/>
              <a:buNone/>
              <a:defRPr sz="1200">
                <a:solidFill>
                  <a:schemeClr val="accent1"/>
                </a:solidFill>
              </a:defRPr>
            </a:lvl3pPr>
            <a:lvl4pPr marL="180000" indent="-180000">
              <a:spcBef>
                <a:spcPts val="0"/>
              </a:spcBef>
              <a:spcAft>
                <a:spcPts val="200"/>
              </a:spcAft>
              <a:buFont typeface="Arial" panose="020B0604020202020204" pitchFamily="34" charset="0"/>
              <a:buChar char="•"/>
              <a:defRPr sz="1200">
                <a:solidFill>
                  <a:schemeClr val="accent1"/>
                </a:solidFill>
              </a:defRPr>
            </a:lvl4pPr>
            <a:lvl5pPr marL="360000" indent="-180000">
              <a:spcBef>
                <a:spcPts val="0"/>
              </a:spcBef>
              <a:spcAft>
                <a:spcPts val="200"/>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1C341570-0A8C-4A6D-9F75-3FF3D8333021}"/>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15FAB969-E9CD-47AE-A674-9967D0CDE234}"/>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3AD3EE4F-FC86-4DD9-B188-50DCAE5DAB67}"/>
              </a:ext>
            </a:extLst>
          </p:cNvPr>
          <p:cNvSpPr>
            <a:spLocks noGrp="1"/>
          </p:cNvSpPr>
          <p:nvPr>
            <p:ph type="body" sz="quarter" idx="20"/>
          </p:nvPr>
        </p:nvSpPr>
        <p:spPr>
          <a:xfrm>
            <a:off x="61285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4">
            <a:extLst>
              <a:ext uri="{FF2B5EF4-FFF2-40B4-BE49-F238E27FC236}">
                <a16:creationId xmlns:a16="http://schemas.microsoft.com/office/drawing/2014/main" id="{43936335-C01E-4241-A7E9-5E20EE44CDD6}"/>
              </a:ext>
            </a:extLst>
          </p:cNvPr>
          <p:cNvSpPr>
            <a:spLocks noGrp="1"/>
          </p:cNvSpPr>
          <p:nvPr>
            <p:ph type="pic" sz="quarter" idx="24"/>
          </p:nvPr>
        </p:nvSpPr>
        <p:spPr>
          <a:xfrm>
            <a:off x="432000" y="1411200"/>
            <a:ext cx="1139305" cy="1424132"/>
          </a:xfrm>
          <a:solidFill>
            <a:schemeClr val="bg1">
              <a:lumMod val="95000"/>
            </a:schemeClr>
          </a:solidFill>
        </p:spPr>
        <p:txBody>
          <a:bodyPr>
            <a:noAutofit/>
          </a:bodyPr>
          <a:lstStyle>
            <a:lvl1pPr>
              <a:defRPr sz="1171" b="0">
                <a:solidFill>
                  <a:schemeClr val="tx1"/>
                </a:solidFill>
              </a:defRPr>
            </a:lvl1pPr>
          </a:lstStyle>
          <a:p>
            <a:r>
              <a:rPr lang="en-US" noProof="0"/>
              <a:t>Click icon to add picture</a:t>
            </a:r>
            <a:endParaRPr lang="en-GB" noProof="0"/>
          </a:p>
        </p:txBody>
      </p:sp>
      <p:sp>
        <p:nvSpPr>
          <p:cNvPr id="3" name="Footer Placeholder 2">
            <a:extLst>
              <a:ext uri="{FF2B5EF4-FFF2-40B4-BE49-F238E27FC236}">
                <a16:creationId xmlns:a16="http://schemas.microsoft.com/office/drawing/2014/main" id="{4B0B7FDC-E0A3-43D4-9902-AED23E78E01F}"/>
              </a:ext>
            </a:extLst>
          </p:cNvPr>
          <p:cNvSpPr>
            <a:spLocks noGrp="1"/>
          </p:cNvSpPr>
          <p:nvPr>
            <p:ph type="ftr" sz="quarter" idx="25"/>
          </p:nvPr>
        </p:nvSpPr>
        <p:spPr/>
        <p:txBody>
          <a:bodyPr/>
          <a:lstStyle/>
          <a:p>
            <a:pPr>
              <a:tabLst>
                <a:tab pos="989013" algn="l"/>
              </a:tabLst>
            </a:pPr>
            <a:endParaRPr lang="en-GB"/>
          </a:p>
        </p:txBody>
      </p:sp>
      <p:grpSp>
        <p:nvGrpSpPr>
          <p:cNvPr id="20" name="Group 19">
            <a:extLst>
              <a:ext uri="{FF2B5EF4-FFF2-40B4-BE49-F238E27FC236}">
                <a16:creationId xmlns:a16="http://schemas.microsoft.com/office/drawing/2014/main" id="{53214B26-A356-4BD8-9F58-D09DC99C22FD}"/>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id="{81A23DAF-8FC2-441C-8C99-87C6647F17EC}"/>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EC11E653-4CAB-425D-8004-DEA503A36CC5}"/>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45CC2795-175A-465A-BBD1-23123280D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739F6317-21C8-477C-BEFB-AB9B449C491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B00631CA-76AD-4F4A-9EF3-DA3EC83C19B0}"/>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42215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userDrawn="1"/>
        </p:nvCxnSpPr>
        <p:spPr>
          <a:xfrm>
            <a:off x="432000" y="2519872"/>
            <a:ext cx="25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432000" y="1416000"/>
            <a:ext cx="775801" cy="969752"/>
          </a:xfrm>
          <a:solidFill>
            <a:schemeClr val="bg1">
              <a:lumMod val="95000"/>
            </a:schemeClr>
          </a:solidFill>
        </p:spPr>
        <p:txBody>
          <a:bodyPr>
            <a:noAutofit/>
          </a:bodyPr>
          <a:lstStyle>
            <a:lvl1pPr>
              <a:defRPr sz="1171" b="0">
                <a:solidFill>
                  <a:schemeClr val="tx1"/>
                </a:solidFill>
              </a:defRPr>
            </a:lvl1pPr>
          </a:lstStyle>
          <a:p>
            <a:r>
              <a:rPr lang="en-US" noProof="0"/>
              <a:t>Click icon to add picture</a:t>
            </a:r>
            <a:endParaRPr lang="en-GB" noProof="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userDrawn="1"/>
        </p:nvCxnSpPr>
        <p:spPr>
          <a:xfrm>
            <a:off x="3276981" y="2519872"/>
            <a:ext cx="25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5E4984C-A870-48D7-A38E-4D226B28CF21}"/>
              </a:ext>
            </a:extLst>
          </p:cNvPr>
          <p:cNvCxnSpPr>
            <a:cxnSpLocks/>
          </p:cNvCxnSpPr>
          <p:nvPr userDrawn="1"/>
        </p:nvCxnSpPr>
        <p:spPr>
          <a:xfrm>
            <a:off x="6128513" y="2519872"/>
            <a:ext cx="25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336674" y="1416001"/>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180000" indent="-180000">
              <a:spcBef>
                <a:spcPts val="0"/>
              </a:spcBef>
              <a:spcAft>
                <a:spcPts val="200"/>
              </a:spcAft>
              <a:buFont typeface="Arial" panose="020B0604020202020204" pitchFamily="34" charset="0"/>
              <a:buChar char="•"/>
              <a:defRPr sz="900">
                <a:solidFill>
                  <a:schemeClr val="accent1"/>
                </a:solidFill>
              </a:defRPr>
            </a:lvl4pPr>
            <a:lvl5pPr marL="360000" indent="-180000">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3">
            <a:extLst>
              <a:ext uri="{FF2B5EF4-FFF2-40B4-BE49-F238E27FC236}">
                <a16:creationId xmlns:a16="http://schemas.microsoft.com/office/drawing/2014/main" id="{653E0A5E-AD07-47E3-9143-3A7259FD6E68}"/>
              </a:ext>
            </a:extLst>
          </p:cNvPr>
          <p:cNvSpPr>
            <a:spLocks noGrp="1"/>
          </p:cNvSpPr>
          <p:nvPr>
            <p:ph type="body" sz="quarter" idx="19"/>
          </p:nvPr>
        </p:nvSpPr>
        <p:spPr>
          <a:xfrm>
            <a:off x="3284313" y="2653993"/>
            <a:ext cx="2592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2A179D61-76EB-4C0B-B96F-B08412AECC85}"/>
              </a:ext>
            </a:extLst>
          </p:cNvPr>
          <p:cNvSpPr>
            <a:spLocks noGrp="1"/>
          </p:cNvSpPr>
          <p:nvPr>
            <p:ph type="body" sz="quarter" idx="20"/>
          </p:nvPr>
        </p:nvSpPr>
        <p:spPr>
          <a:xfrm>
            <a:off x="6128513" y="2653993"/>
            <a:ext cx="2592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01FE71AD-7A69-46C3-815E-F0338C68109A}"/>
              </a:ext>
            </a:extLst>
          </p:cNvPr>
          <p:cNvSpPr>
            <a:spLocks noGrp="1"/>
          </p:cNvSpPr>
          <p:nvPr>
            <p:ph type="body" sz="quarter" idx="16"/>
          </p:nvPr>
        </p:nvSpPr>
        <p:spPr>
          <a:xfrm>
            <a:off x="432000" y="2653993"/>
            <a:ext cx="2592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4">
            <a:extLst>
              <a:ext uri="{FF2B5EF4-FFF2-40B4-BE49-F238E27FC236}">
                <a16:creationId xmlns:a16="http://schemas.microsoft.com/office/drawing/2014/main" id="{3A7CD173-48CA-458C-9413-93055C6DD7BE}"/>
              </a:ext>
            </a:extLst>
          </p:cNvPr>
          <p:cNvSpPr>
            <a:spLocks noGrp="1"/>
          </p:cNvSpPr>
          <p:nvPr>
            <p:ph type="pic" sz="quarter" idx="33"/>
          </p:nvPr>
        </p:nvSpPr>
        <p:spPr>
          <a:xfrm>
            <a:off x="3284913" y="1416000"/>
            <a:ext cx="775801" cy="969752"/>
          </a:xfrm>
          <a:solidFill>
            <a:schemeClr val="bg1">
              <a:lumMod val="95000"/>
            </a:schemeClr>
          </a:solidFill>
        </p:spPr>
        <p:txBody>
          <a:bodyPr>
            <a:noAutofit/>
          </a:bodyPr>
          <a:lstStyle>
            <a:lvl1pPr>
              <a:defRPr sz="1171" b="0">
                <a:solidFill>
                  <a:schemeClr val="tx1"/>
                </a:solidFill>
              </a:defRPr>
            </a:lvl1pPr>
          </a:lstStyle>
          <a:p>
            <a:r>
              <a:rPr lang="en-US" noProof="0"/>
              <a:t>Click icon to add picture</a:t>
            </a:r>
            <a:endParaRPr lang="en-GB" noProof="0"/>
          </a:p>
        </p:txBody>
      </p:sp>
      <p:sp>
        <p:nvSpPr>
          <p:cNvPr id="25" name="Text Placeholder 10">
            <a:extLst>
              <a:ext uri="{FF2B5EF4-FFF2-40B4-BE49-F238E27FC236}">
                <a16:creationId xmlns:a16="http://schemas.microsoft.com/office/drawing/2014/main" id="{02BE2F95-7894-412C-B919-222366E001E9}"/>
              </a:ext>
            </a:extLst>
          </p:cNvPr>
          <p:cNvSpPr>
            <a:spLocks noGrp="1"/>
          </p:cNvSpPr>
          <p:nvPr>
            <p:ph type="body" sz="quarter" idx="34"/>
          </p:nvPr>
        </p:nvSpPr>
        <p:spPr>
          <a:xfrm>
            <a:off x="4181474" y="1416001"/>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5" name="Picture Placeholder 4">
            <a:extLst>
              <a:ext uri="{FF2B5EF4-FFF2-40B4-BE49-F238E27FC236}">
                <a16:creationId xmlns:a16="http://schemas.microsoft.com/office/drawing/2014/main" id="{8D19424F-8E75-423E-81DA-8283751A6B54}"/>
              </a:ext>
            </a:extLst>
          </p:cNvPr>
          <p:cNvSpPr>
            <a:spLocks noGrp="1"/>
          </p:cNvSpPr>
          <p:nvPr>
            <p:ph type="pic" sz="quarter" idx="35"/>
          </p:nvPr>
        </p:nvSpPr>
        <p:spPr>
          <a:xfrm>
            <a:off x="6128125" y="1416000"/>
            <a:ext cx="775801" cy="969752"/>
          </a:xfrm>
          <a:solidFill>
            <a:schemeClr val="bg1">
              <a:lumMod val="95000"/>
            </a:schemeClr>
          </a:solidFill>
        </p:spPr>
        <p:txBody>
          <a:bodyPr>
            <a:noAutofit/>
          </a:bodyPr>
          <a:lstStyle>
            <a:lvl1pPr>
              <a:defRPr sz="1171" b="0">
                <a:solidFill>
                  <a:schemeClr val="tx1"/>
                </a:solidFill>
              </a:defRPr>
            </a:lvl1pPr>
          </a:lstStyle>
          <a:p>
            <a:r>
              <a:rPr lang="en-US" noProof="0"/>
              <a:t>Click icon to add picture</a:t>
            </a:r>
            <a:endParaRPr lang="en-GB" noProof="0"/>
          </a:p>
        </p:txBody>
      </p:sp>
      <p:sp>
        <p:nvSpPr>
          <p:cNvPr id="36" name="Text Placeholder 10">
            <a:extLst>
              <a:ext uri="{FF2B5EF4-FFF2-40B4-BE49-F238E27FC236}">
                <a16:creationId xmlns:a16="http://schemas.microsoft.com/office/drawing/2014/main" id="{A48D948E-3E7D-4DEC-BF0A-6DFC99438F12}"/>
              </a:ext>
            </a:extLst>
          </p:cNvPr>
          <p:cNvSpPr>
            <a:spLocks noGrp="1"/>
          </p:cNvSpPr>
          <p:nvPr>
            <p:ph type="body" sz="quarter" idx="36"/>
          </p:nvPr>
        </p:nvSpPr>
        <p:spPr>
          <a:xfrm>
            <a:off x="7024686" y="1416001"/>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Footer Placeholder 2">
            <a:extLst>
              <a:ext uri="{FF2B5EF4-FFF2-40B4-BE49-F238E27FC236}">
                <a16:creationId xmlns:a16="http://schemas.microsoft.com/office/drawing/2014/main" id="{6C913F4E-F394-47C2-91DD-6624C346A136}"/>
              </a:ext>
            </a:extLst>
          </p:cNvPr>
          <p:cNvSpPr>
            <a:spLocks noGrp="1"/>
          </p:cNvSpPr>
          <p:nvPr>
            <p:ph type="ftr" sz="quarter" idx="37"/>
          </p:nvPr>
        </p:nvSpPr>
        <p:spPr/>
        <p:txBody>
          <a:bodyPr/>
          <a:lstStyle/>
          <a:p>
            <a:pPr>
              <a:tabLst>
                <a:tab pos="989013" algn="l"/>
              </a:tabLst>
            </a:pPr>
            <a:endParaRPr lang="en-GB"/>
          </a:p>
        </p:txBody>
      </p:sp>
      <p:grpSp>
        <p:nvGrpSpPr>
          <p:cNvPr id="33" name="Group 32">
            <a:extLst>
              <a:ext uri="{FF2B5EF4-FFF2-40B4-BE49-F238E27FC236}">
                <a16:creationId xmlns:a16="http://schemas.microsoft.com/office/drawing/2014/main" id="{812ED8A9-7C55-4D5C-8C4D-ADD36289D583}"/>
              </a:ext>
            </a:extLst>
          </p:cNvPr>
          <p:cNvGrpSpPr/>
          <p:nvPr userDrawn="1"/>
        </p:nvGrpSpPr>
        <p:grpSpPr>
          <a:xfrm>
            <a:off x="9206425" y="0"/>
            <a:ext cx="2029736" cy="2104028"/>
            <a:chOff x="3528102" y="847657"/>
            <a:chExt cx="2029736" cy="2104028"/>
          </a:xfrm>
        </p:grpSpPr>
        <p:sp>
          <p:nvSpPr>
            <p:cNvPr id="34" name="Guidance note">
              <a:extLst>
                <a:ext uri="{FF2B5EF4-FFF2-40B4-BE49-F238E27FC236}">
                  <a16:creationId xmlns:a16="http://schemas.microsoft.com/office/drawing/2014/main" id="{88F308B2-5138-488B-9DF0-6222D2B1EBF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7" name="Group 36">
              <a:extLst>
                <a:ext uri="{FF2B5EF4-FFF2-40B4-BE49-F238E27FC236}">
                  <a16:creationId xmlns:a16="http://schemas.microsoft.com/office/drawing/2014/main" id="{24828D23-8D27-4AD4-8454-C21588B3F9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8" name="Picture 3">
                <a:extLst>
                  <a:ext uri="{FF2B5EF4-FFF2-40B4-BE49-F238E27FC236}">
                    <a16:creationId xmlns:a16="http://schemas.microsoft.com/office/drawing/2014/main" id="{9E1C3813-1B97-42C2-823C-33E2468D5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9" name="Rounded Rectangle 20">
                <a:extLst>
                  <a:ext uri="{FF2B5EF4-FFF2-40B4-BE49-F238E27FC236}">
                    <a16:creationId xmlns:a16="http://schemas.microsoft.com/office/drawing/2014/main" id="{5C7ECFC6-D055-4DB0-B3B2-906FE7EEE07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0" name="Round Diagonal Corner Rectangle 4">
            <a:extLst>
              <a:ext uri="{FF2B5EF4-FFF2-40B4-BE49-F238E27FC236}">
                <a16:creationId xmlns:a16="http://schemas.microsoft.com/office/drawing/2014/main" id="{A02ACD87-B31D-48B0-9BC7-382CA3AFDFD9}"/>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567497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GB"/>
              <a:t>Name</a:t>
            </a:r>
          </a:p>
          <a:p>
            <a:pPr lvl="1"/>
            <a:r>
              <a:rPr lang="en-GB"/>
              <a:t>Date</a:t>
            </a:r>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GB"/>
              <a:t> </a:t>
            </a:r>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GB"/>
              <a:t> </a:t>
            </a:r>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GB"/>
              <a:t> </a:t>
            </a:r>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5" name="Group 34"/>
          <p:cNvGrpSpPr/>
          <p:nvPr userDrawn="1"/>
        </p:nvGrpSpPr>
        <p:grpSpPr>
          <a:xfrm>
            <a:off x="426571" y="6133625"/>
            <a:ext cx="1905000" cy="40151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64019964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GB"/>
              <a:t>Name</a:t>
            </a:r>
          </a:p>
          <a:p>
            <a:pPr lvl="1"/>
            <a:r>
              <a:rPr lang="en-GB"/>
              <a:t>Date</a:t>
            </a:r>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GB"/>
              <a:t> </a:t>
            </a:r>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GB"/>
              <a:t> </a:t>
            </a:r>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GB"/>
              <a:t> </a:t>
            </a:r>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426571" y="6133625"/>
            <a:ext cx="1905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 y="303494"/>
            <a:ext cx="1307829" cy="582935"/>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32483056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GB"/>
              <a:t>Name</a:t>
            </a:r>
          </a:p>
          <a:p>
            <a:pPr lvl="1"/>
            <a:r>
              <a:rPr lang="en-GB"/>
              <a:t>Date</a:t>
            </a:r>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GB"/>
              <a:t> </a:t>
            </a:r>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GB"/>
              <a:t> </a:t>
            </a:r>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GB"/>
              <a:t> </a:t>
            </a:r>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6" name="Group 35"/>
          <p:cNvGrpSpPr/>
          <p:nvPr userDrawn="1"/>
        </p:nvGrpSpPr>
        <p:grpSpPr>
          <a:xfrm>
            <a:off x="426571" y="6133625"/>
            <a:ext cx="1905000" cy="401519"/>
            <a:chOff x="2910342" y="325575"/>
            <a:chExt cx="5928968" cy="1249653"/>
          </a:xfrm>
        </p:grpSpPr>
        <p:sp>
          <p:nvSpPr>
            <p:cNvPr id="38" name="Freeform: Shape 3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9" name="Freeform: Shape 3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8" name="Freeform: Shape 47"/>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63671795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GB"/>
              <a:t>Name</a:t>
            </a:r>
          </a:p>
          <a:p>
            <a:pPr lvl="1"/>
            <a:r>
              <a:rPr lang="en-GB"/>
              <a:t>Date</a:t>
            </a:r>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GB"/>
              <a:t> </a:t>
            </a:r>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GB"/>
              <a:t> </a:t>
            </a:r>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GB"/>
              <a:t> </a:t>
            </a:r>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426571" y="6133625"/>
            <a:ext cx="1905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75973036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432000" y="1411200"/>
            <a:ext cx="3960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7327" y="1411200"/>
            <a:ext cx="3960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A43969A-04BA-4691-8904-28D335913BB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6AB8B2E-4ACB-42DB-9697-1EF9FCE4B33A}"/>
              </a:ext>
            </a:extLst>
          </p:cNvPr>
          <p:cNvSpPr>
            <a:spLocks noGrp="1"/>
          </p:cNvSpPr>
          <p:nvPr>
            <p:ph type="ftr" sz="quarter" idx="18"/>
          </p:nvPr>
        </p:nvSpPr>
        <p:spPr/>
        <p:txBody>
          <a:bodyPr/>
          <a:lstStyle/>
          <a:p>
            <a:pPr>
              <a:tabLst>
                <a:tab pos="989013" algn="l"/>
              </a:tabLst>
            </a:pPr>
            <a:endParaRPr lang="en-GB"/>
          </a:p>
        </p:txBody>
      </p:sp>
      <p:grpSp>
        <p:nvGrpSpPr>
          <p:cNvPr id="18" name="Group 17">
            <a:extLst>
              <a:ext uri="{FF2B5EF4-FFF2-40B4-BE49-F238E27FC236}">
                <a16:creationId xmlns:a16="http://schemas.microsoft.com/office/drawing/2014/main" id="{4C6434DF-B7DB-47FB-A761-41C6BCBEE456}"/>
              </a:ext>
            </a:extLst>
          </p:cNvPr>
          <p:cNvGrpSpPr/>
          <p:nvPr userDrawn="1"/>
        </p:nvGrpSpPr>
        <p:grpSpPr>
          <a:xfrm>
            <a:off x="9206425" y="0"/>
            <a:ext cx="2029736" cy="2104028"/>
            <a:chOff x="3528102" y="847657"/>
            <a:chExt cx="2029736" cy="2104028"/>
          </a:xfrm>
        </p:grpSpPr>
        <p:sp>
          <p:nvSpPr>
            <p:cNvPr id="19" name="Guidance note">
              <a:extLst>
                <a:ext uri="{FF2B5EF4-FFF2-40B4-BE49-F238E27FC236}">
                  <a16:creationId xmlns:a16="http://schemas.microsoft.com/office/drawing/2014/main" id="{D2E85F5E-A67A-4EA1-8928-BDB5E3B90141}"/>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DB7C4644-CBEC-41C7-8354-A1F22178170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A7146992-DDED-4FC5-9905-CEEC4E048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624A58E8-354C-4FAE-9221-46114E18087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97279955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GB"/>
              <a:t>##</a:t>
            </a:r>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GB"/>
              <a:t> </a:t>
            </a:r>
          </a:p>
        </p:txBody>
      </p:sp>
      <p:grpSp>
        <p:nvGrpSpPr>
          <p:cNvPr id="26" name="Group 25"/>
          <p:cNvGrpSpPr/>
          <p:nvPr userDrawn="1"/>
        </p:nvGrpSpPr>
        <p:grpSpPr>
          <a:xfrm>
            <a:off x="426571" y="6133625"/>
            <a:ext cx="1905000" cy="401519"/>
            <a:chOff x="2910342" y="325575"/>
            <a:chExt cx="5928968" cy="1249653"/>
          </a:xfrm>
        </p:grpSpPr>
        <p:sp>
          <p:nvSpPr>
            <p:cNvPr id="27" name="Freeform: Shape 26"/>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28" name="Freeform: Shape 2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29" name="Freeform: Shape 2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1" name="Freeform: Shape 30"/>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5" name="Freeform: Shape 34"/>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6" name="Freeform: Shape 35"/>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37" name="Freeform: Shape 36"/>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62" name="Freeform: Shape 61"/>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63" name="Freeform: Shape 62"/>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5" name="Freeform: Shape 64"/>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66" name="Freeform: Shape 65"/>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7" name="Freeform: Shape 66"/>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0960178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GB"/>
              <a:t>##</a:t>
            </a:r>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GB"/>
              <a:t> </a:t>
            </a:r>
          </a:p>
        </p:txBody>
      </p:sp>
      <p:grpSp>
        <p:nvGrpSpPr>
          <p:cNvPr id="27" name="Group 26"/>
          <p:cNvGrpSpPr/>
          <p:nvPr userDrawn="1"/>
        </p:nvGrpSpPr>
        <p:grpSpPr>
          <a:xfrm>
            <a:off x="426571" y="6133625"/>
            <a:ext cx="1905000" cy="401519"/>
            <a:chOff x="2910342" y="325575"/>
            <a:chExt cx="5928968" cy="1249653"/>
          </a:xfrm>
        </p:grpSpPr>
        <p:sp>
          <p:nvSpPr>
            <p:cNvPr id="28" name="Freeform: Shape 2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29" name="Freeform: Shape 2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2" name="Freeform: Shape 31"/>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 y="303494"/>
            <a:ext cx="1307829" cy="582935"/>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3441184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GB"/>
              <a:t>##</a:t>
            </a:r>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GB"/>
              <a:t> </a:t>
            </a:r>
          </a:p>
        </p:txBody>
      </p:sp>
      <p:grpSp>
        <p:nvGrpSpPr>
          <p:cNvPr id="28" name="Group 27"/>
          <p:cNvGrpSpPr/>
          <p:nvPr userDrawn="1"/>
        </p:nvGrpSpPr>
        <p:grpSpPr>
          <a:xfrm>
            <a:off x="426571" y="6133625"/>
            <a:ext cx="1905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79089614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GB"/>
              <a:t>##</a:t>
            </a:r>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GB"/>
              <a:t> </a:t>
            </a:r>
          </a:p>
        </p:txBody>
      </p:sp>
      <p:grpSp>
        <p:nvGrpSpPr>
          <p:cNvPr id="28" name="Group 27"/>
          <p:cNvGrpSpPr/>
          <p:nvPr userDrawn="1"/>
        </p:nvGrpSpPr>
        <p:grpSpPr>
          <a:xfrm>
            <a:off x="426571" y="6133625"/>
            <a:ext cx="1905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82827366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2105025" y="2909034"/>
            <a:ext cx="4933950" cy="1039932"/>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99750893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fr-FR"/>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424518"/>
            <a:ext cx="5544621" cy="187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261873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613" y="1676400"/>
            <a:ext cx="8093843" cy="41288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8838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82613" y="2057400"/>
            <a:ext cx="3289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024313" y="2057400"/>
            <a:ext cx="32908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70137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D1673FDA-1165-405E-BD3A-A148859362E2}"/>
              </a:ext>
            </a:extLst>
          </p:cNvPr>
          <p:cNvCxnSpPr>
            <a:cxnSpLocks noChangeShapeType="1"/>
          </p:cNvCxnSpPr>
          <p:nvPr/>
        </p:nvCxnSpPr>
        <p:spPr bwMode="auto">
          <a:xfrm>
            <a:off x="723900" y="2376488"/>
            <a:ext cx="8420100" cy="158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pic>
        <p:nvPicPr>
          <p:cNvPr id="5" name="Picture 7" descr="NG logo white.ai">
            <a:extLst>
              <a:ext uri="{FF2B5EF4-FFF2-40B4-BE49-F238E27FC236}">
                <a16:creationId xmlns:a16="http://schemas.microsoft.com/office/drawing/2014/main" id="{E3EAD206-4065-4B53-8CA6-0EAE278E64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6388" y="265113"/>
            <a:ext cx="2171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2824FB9-B531-4128-AA5C-0AC1E8B69566}"/>
              </a:ext>
            </a:extLst>
          </p:cNvPr>
          <p:cNvCxnSpPr/>
          <p:nvPr userDrawn="1"/>
        </p:nvCxnSpPr>
        <p:spPr>
          <a:xfrm>
            <a:off x="685800" y="2374900"/>
            <a:ext cx="8458200" cy="1588"/>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7" descr="POA logo_no_line">
            <a:extLst>
              <a:ext uri="{FF2B5EF4-FFF2-40B4-BE49-F238E27FC236}">
                <a16:creationId xmlns:a16="http://schemas.microsoft.com/office/drawing/2014/main" id="{A935B1DD-32E7-4694-ACC7-9FD5CEEE4D2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9563" y="830263"/>
            <a:ext cx="2181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p:nvPr>
        </p:nvSpPr>
        <p:spPr>
          <a:xfrm>
            <a:off x="609600" y="1143000"/>
            <a:ext cx="6705600" cy="609600"/>
          </a:xfrm>
        </p:spPr>
        <p:txBody>
          <a:bodyPr/>
          <a:lstStyle>
            <a:lvl1pPr>
              <a:defRPr>
                <a:solidFill>
                  <a:srgbClr val="FFFFFF"/>
                </a:solidFill>
              </a:defRPr>
            </a:lvl1pPr>
          </a:lstStyle>
          <a:p>
            <a:r>
              <a:rPr lang="en-GB"/>
              <a:t>Click to edit Master title style</a:t>
            </a:r>
          </a:p>
        </p:txBody>
      </p:sp>
      <p:sp>
        <p:nvSpPr>
          <p:cNvPr id="5126" name="Rectangle 6"/>
          <p:cNvSpPr>
            <a:spLocks noGrp="1" noChangeArrowheads="1"/>
          </p:cNvSpPr>
          <p:nvPr>
            <p:ph type="subTitle" idx="1"/>
          </p:nvPr>
        </p:nvSpPr>
        <p:spPr>
          <a:xfrm>
            <a:off x="612775" y="1752600"/>
            <a:ext cx="6702425" cy="533400"/>
          </a:xfrm>
        </p:spPr>
        <p:txBody>
          <a:bodyPr/>
          <a:lstStyle>
            <a:lvl1pPr marL="0" indent="0">
              <a:spcBef>
                <a:spcPct val="0"/>
              </a:spcBef>
              <a:buFont typeface="Wingdings" pitchFamily="-105" charset="2"/>
              <a:buNone/>
              <a:defRPr sz="2000" b="0">
                <a:solidFill>
                  <a:srgbClr val="FFFFFF"/>
                </a:solidFill>
              </a:defRPr>
            </a:lvl1pPr>
          </a:lstStyle>
          <a:p>
            <a:r>
              <a:rPr lang="en-GB"/>
              <a:t>Click to edit Master subtitle style</a:t>
            </a:r>
          </a:p>
        </p:txBody>
      </p:sp>
    </p:spTree>
    <p:extLst>
      <p:ext uri="{BB962C8B-B14F-4D97-AF65-F5344CB8AC3E}">
        <p14:creationId xmlns:p14="http://schemas.microsoft.com/office/powerpoint/2010/main" val="1699900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613" y="1676400"/>
            <a:ext cx="8093843" cy="41288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20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C2E28761-BEE7-4F9E-BFE0-5828B7915307}"/>
              </a:ext>
            </a:extLst>
          </p:cNvPr>
          <p:cNvSpPr>
            <a:spLocks noGrp="1"/>
          </p:cNvSpPr>
          <p:nvPr>
            <p:ph type="body" sz="quarter" idx="16"/>
          </p:nvPr>
        </p:nvSpPr>
        <p:spPr>
          <a:xfrm>
            <a:off x="432000" y="1411200"/>
            <a:ext cx="54354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DDDB6B39-A484-404E-855D-FAC0DFB9AE9C}"/>
              </a:ext>
            </a:extLst>
          </p:cNvPr>
          <p:cNvSpPr>
            <a:spLocks noGrp="1"/>
          </p:cNvSpPr>
          <p:nvPr>
            <p:ph type="title"/>
          </p:nvPr>
        </p:nvSpPr>
        <p:spPr>
          <a:xfrm>
            <a:off x="431801" y="361387"/>
            <a:ext cx="5435400" cy="369332"/>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C9BED01-51EC-4BE5-A506-18A9A29A6E58}"/>
              </a:ext>
            </a:extLst>
          </p:cNvPr>
          <p:cNvSpPr>
            <a:spLocks noGrp="1"/>
          </p:cNvSpPr>
          <p:nvPr>
            <p:ph type="ftr" sz="quarter" idx="17"/>
          </p:nvPr>
        </p:nvSpPr>
        <p:spPr/>
        <p:txBody>
          <a:bodyPr/>
          <a:lstStyle/>
          <a:p>
            <a:pPr>
              <a:tabLst>
                <a:tab pos="989013" algn="l"/>
              </a:tabLst>
            </a:pPr>
            <a:endParaRPr lang="en-GB"/>
          </a:p>
        </p:txBody>
      </p:sp>
      <p:grpSp>
        <p:nvGrpSpPr>
          <p:cNvPr id="15" name="Group 14">
            <a:extLst>
              <a:ext uri="{FF2B5EF4-FFF2-40B4-BE49-F238E27FC236}">
                <a16:creationId xmlns:a16="http://schemas.microsoft.com/office/drawing/2014/main" id="{64B11AB0-23E7-4D32-AAA3-A400DB4600E4}"/>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D2026BFD-DC2F-465F-BE68-7BD706A827A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712C821B-5780-4371-867F-FAF5C24D0328}"/>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E295DECA-DF07-43CC-9B27-982E889A7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4AF83C38-7BF3-434D-ABBC-D73720F1ACE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9978605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270758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82613" y="2057400"/>
            <a:ext cx="3289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024313" y="2057400"/>
            <a:ext cx="32908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29791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40628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982435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934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854714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50875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11985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2450" y="1143000"/>
            <a:ext cx="1682750" cy="5029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82613" y="1143000"/>
            <a:ext cx="4897437" cy="5029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207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432188" y="1411200"/>
            <a:ext cx="2592000" cy="3420000"/>
          </a:xfrm>
          <a:solidFill>
            <a:srgbClr val="0073CD"/>
          </a:solidFill>
        </p:spPr>
        <p:txBody>
          <a:bodyPr wrap="square" lIns="144000" tIns="108000" rIns="144000" bIns="108000">
            <a:noAutofit/>
          </a:bodyPr>
          <a:lstStyle>
            <a:lvl1pPr>
              <a:spcAft>
                <a:spcPts val="450"/>
              </a:spcAft>
              <a:defRPr>
                <a:solidFill>
                  <a:schemeClr val="bg1"/>
                </a:solidFill>
              </a:defRPr>
            </a:lvl1pPr>
            <a:lvl2pPr>
              <a:spcAft>
                <a:spcPts val="450"/>
              </a:spcAft>
              <a:defRPr>
                <a:solidFill>
                  <a:schemeClr val="bg1"/>
                </a:solidFill>
              </a:defRPr>
            </a:lvl2pPr>
            <a:lvl3pPr marL="0" indent="0">
              <a:spcAft>
                <a:spcPts val="450"/>
              </a:spcAft>
              <a:buClr>
                <a:schemeClr val="bg1"/>
              </a:buClr>
              <a:buFontTx/>
              <a:buNone/>
              <a:defRPr sz="105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C1A9DBA8-9483-4109-86B4-B4725A6FA769}"/>
              </a:ext>
            </a:extLst>
          </p:cNvPr>
          <p:cNvSpPr>
            <a:spLocks noGrp="1"/>
          </p:cNvSpPr>
          <p:nvPr>
            <p:ph type="body" sz="quarter" idx="19"/>
          </p:nvPr>
        </p:nvSpPr>
        <p:spPr>
          <a:xfrm>
            <a:off x="3284313" y="1411202"/>
            <a:ext cx="2592000" cy="1408078"/>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CA542DC9-775F-4FFB-82B1-21F73B3152B3}"/>
              </a:ext>
            </a:extLst>
          </p:cNvPr>
          <p:cNvSpPr>
            <a:spLocks noGrp="1"/>
          </p:cNvSpPr>
          <p:nvPr>
            <p:ph type="body" sz="quarter" idx="20"/>
          </p:nvPr>
        </p:nvSpPr>
        <p:spPr>
          <a:xfrm>
            <a:off x="6128513" y="1411202"/>
            <a:ext cx="2592000" cy="1408078"/>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C1C7C113-5739-4556-B788-555357C292BD}"/>
              </a:ext>
            </a:extLst>
          </p:cNvPr>
          <p:cNvSpPr>
            <a:spLocks noGrp="1"/>
          </p:cNvSpPr>
          <p:nvPr>
            <p:ph type="ftr" sz="quarter" idx="21"/>
          </p:nvPr>
        </p:nvSpPr>
        <p:spPr>
          <a:xfrm>
            <a:off x="1343858" y="6394374"/>
            <a:ext cx="6547605" cy="126958"/>
          </a:xfrm>
        </p:spPr>
        <p:txBody>
          <a:bodyPr/>
          <a:lstStyle/>
          <a:p>
            <a:endParaRPr lang="en-US"/>
          </a:p>
        </p:txBody>
      </p:sp>
      <p:grpSp>
        <p:nvGrpSpPr>
          <p:cNvPr id="20" name="Group 19">
            <a:extLst>
              <a:ext uri="{FF2B5EF4-FFF2-40B4-BE49-F238E27FC236}">
                <a16:creationId xmlns:a16="http://schemas.microsoft.com/office/drawing/2014/main" id="{FF34DDE4-5690-4F57-9DE4-E094FC2E198F}"/>
              </a:ext>
            </a:extLst>
          </p:cNvPr>
          <p:cNvGrpSpPr/>
          <p:nvPr/>
        </p:nvGrpSpPr>
        <p:grpSpPr>
          <a:xfrm>
            <a:off x="9206425" y="2"/>
            <a:ext cx="2029736" cy="1457698"/>
            <a:chOff x="3528102" y="847657"/>
            <a:chExt cx="2029736" cy="1457698"/>
          </a:xfrm>
        </p:grpSpPr>
        <p:sp>
          <p:nvSpPr>
            <p:cNvPr id="21" name="Guidance note">
              <a:extLst>
                <a:ext uri="{FF2B5EF4-FFF2-40B4-BE49-F238E27FC236}">
                  <a16:creationId xmlns:a16="http://schemas.microsoft.com/office/drawing/2014/main" id="{8B8A056F-1043-4246-9501-BFB93AB938A0}"/>
                </a:ext>
              </a:extLst>
            </p:cNvPr>
            <p:cNvSpPr/>
            <p:nvPr/>
          </p:nvSpPr>
          <p:spPr>
            <a:xfrm>
              <a:off x="3528102" y="847657"/>
              <a:ext cx="2029736" cy="145769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5C708E02-D0E6-4878-BE82-A505451F3BC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B871E578-2D64-405D-95FF-52E38277E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88BDE401-B519-4294-8E42-BEFC27E78491}"/>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205"/>
                  </a:spcAft>
                  <a:buClrTx/>
                  <a:buSzTx/>
                  <a:buFontTx/>
                  <a:buNone/>
                  <a:tabLst/>
                  <a:defRPr/>
                </a:pPr>
                <a:endParaRPr kumimoji="0" lang="en-GB" sz="4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266465398"/>
      </p:ext>
    </p:extLst>
  </p:cSld>
  <p:clrMapOvr>
    <a:masterClrMapping/>
  </p:clrMapOvr>
  <p:hf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61289" y="1411200"/>
            <a:ext cx="3960000" cy="4605867"/>
          </a:xfrm>
          <a:solidFill>
            <a:schemeClr val="bg1">
              <a:lumMod val="95000"/>
            </a:schemeClr>
          </a:solidFill>
        </p:spPr>
        <p:txBody>
          <a:bodyPr anchor="ctr">
            <a:noAutofit/>
          </a:bodyPr>
          <a:lstStyle>
            <a:lvl1pPr algn="ctr">
              <a:defRPr/>
            </a:lvl1pPr>
          </a:lstStyle>
          <a:p>
            <a:r>
              <a:rPr lang="en-GB"/>
              <a:t>INSERT PICTURE</a:t>
            </a:r>
          </a:p>
        </p:txBody>
      </p:sp>
      <p:sp>
        <p:nvSpPr>
          <p:cNvPr id="3" name="Title 2">
            <a:extLst>
              <a:ext uri="{FF2B5EF4-FFF2-40B4-BE49-F238E27FC236}">
                <a16:creationId xmlns:a16="http://schemas.microsoft.com/office/drawing/2014/main" id="{2B8DB7F6-E63A-426C-A50D-5672A519A313}"/>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C74301A2-F4D0-49A7-BEB1-3B49E6FFEF6C}"/>
              </a:ext>
            </a:extLst>
          </p:cNvPr>
          <p:cNvSpPr>
            <a:spLocks noGrp="1"/>
          </p:cNvSpPr>
          <p:nvPr>
            <p:ph type="body" sz="quarter" idx="16"/>
          </p:nvPr>
        </p:nvSpPr>
        <p:spPr>
          <a:xfrm>
            <a:off x="432000" y="1411200"/>
            <a:ext cx="3960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00F2AAE-B26F-4BB1-99D0-8D5175CBC3C9}"/>
              </a:ext>
            </a:extLst>
          </p:cNvPr>
          <p:cNvSpPr>
            <a:spLocks noGrp="1"/>
          </p:cNvSpPr>
          <p:nvPr>
            <p:ph type="ftr" sz="quarter" idx="19"/>
          </p:nvPr>
        </p:nvSpPr>
        <p:spPr/>
        <p:txBody>
          <a:bodyPr/>
          <a:lstStyle/>
          <a:p>
            <a:pPr>
              <a:tabLst>
                <a:tab pos="989013" algn="l"/>
              </a:tabLst>
            </a:pPr>
            <a:endParaRPr lang="en-GB"/>
          </a:p>
        </p:txBody>
      </p:sp>
      <p:grpSp>
        <p:nvGrpSpPr>
          <p:cNvPr id="18" name="Group 17">
            <a:extLst>
              <a:ext uri="{FF2B5EF4-FFF2-40B4-BE49-F238E27FC236}">
                <a16:creationId xmlns:a16="http://schemas.microsoft.com/office/drawing/2014/main" id="{40670C7F-E6AE-4FA0-9D69-67BE0D9FC67D}"/>
              </a:ext>
            </a:extLst>
          </p:cNvPr>
          <p:cNvGrpSpPr/>
          <p:nvPr userDrawn="1"/>
        </p:nvGrpSpPr>
        <p:grpSpPr>
          <a:xfrm>
            <a:off x="9206425" y="0"/>
            <a:ext cx="2029736" cy="2104028"/>
            <a:chOff x="3528102" y="847657"/>
            <a:chExt cx="2029736" cy="2104028"/>
          </a:xfrm>
        </p:grpSpPr>
        <p:sp>
          <p:nvSpPr>
            <p:cNvPr id="19" name="Guidance note">
              <a:extLst>
                <a:ext uri="{FF2B5EF4-FFF2-40B4-BE49-F238E27FC236}">
                  <a16:creationId xmlns:a16="http://schemas.microsoft.com/office/drawing/2014/main" id="{3204813E-3D1C-4261-BB7C-3C9600EA8B28}"/>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C77AD42B-4211-406A-BF20-2AE1C6629F4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2083038A-207F-4F28-8A9D-85C7699D2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12563D1B-FBB7-4F54-8D95-88DC043D339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0AD58A0D-7992-446C-BA77-7B3856412357}"/>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2396611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128516" y="1411200"/>
            <a:ext cx="2577149"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989013" algn="l"/>
              </a:tabLst>
            </a:pPr>
            <a:endParaRPr lang="en-GB"/>
          </a:p>
        </p:txBody>
      </p:sp>
      <p:grpSp>
        <p:nvGrpSpPr>
          <p:cNvPr id="20" name="Group 19">
            <a:extLst>
              <a:ext uri="{FF2B5EF4-FFF2-40B4-BE49-F238E27FC236}">
                <a16:creationId xmlns:a16="http://schemas.microsoft.com/office/drawing/2014/main" id="{BB4CB7E3-3CBF-4FC0-B591-EFD19DEE9303}"/>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855971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01A2-6451-4E45-96E0-C555AE389B92}"/>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3239BF15-FD89-4F93-BE57-D3F7D4EDE917}"/>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3CEF68A4-66C1-485F-9F82-50A8CC2FCE7A}"/>
              </a:ext>
            </a:extLst>
          </p:cNvPr>
          <p:cNvSpPr>
            <a:spLocks noGrp="1"/>
          </p:cNvSpPr>
          <p:nvPr>
            <p:ph type="body" sz="quarter" idx="20"/>
          </p:nvPr>
        </p:nvSpPr>
        <p:spPr>
          <a:xfrm>
            <a:off x="61285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D05538AE-5CD3-4DA6-8A95-0BEA5E6BAD33}"/>
              </a:ext>
            </a:extLst>
          </p:cNvPr>
          <p:cNvSpPr>
            <a:spLocks noGrp="1"/>
          </p:cNvSpPr>
          <p:nvPr>
            <p:ph type="body" sz="quarter" idx="16"/>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F477B4E1-B731-4277-9CA6-05249DEE76B0}"/>
              </a:ext>
            </a:extLst>
          </p:cNvPr>
          <p:cNvSpPr>
            <a:spLocks noGrp="1"/>
          </p:cNvSpPr>
          <p:nvPr>
            <p:ph type="ftr" sz="quarter" idx="21"/>
          </p:nvPr>
        </p:nvSpPr>
        <p:spPr/>
        <p:txBody>
          <a:bodyPr/>
          <a:lstStyle/>
          <a:p>
            <a:pPr>
              <a:tabLst>
                <a:tab pos="989013" algn="l"/>
              </a:tabLst>
            </a:pPr>
            <a:endParaRPr lang="en-GB"/>
          </a:p>
        </p:txBody>
      </p:sp>
      <p:grpSp>
        <p:nvGrpSpPr>
          <p:cNvPr id="20" name="Group 19">
            <a:extLst>
              <a:ext uri="{FF2B5EF4-FFF2-40B4-BE49-F238E27FC236}">
                <a16:creationId xmlns:a16="http://schemas.microsoft.com/office/drawing/2014/main" id="{02656FC6-B38D-4009-9A37-641A2A3B4A07}"/>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id="{2C5A0EA9-5B91-4233-8CB2-C6963F9194E0}"/>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3D57576C-25B3-4AEC-8079-28EA4DA3ECB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5894BDB4-7E98-499E-A45E-42C3063C1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3E0694C5-142D-4E90-8AEF-26B71E3B737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91648072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432188" y="1411200"/>
            <a:ext cx="2592000" cy="3420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600"/>
              </a:spcAft>
              <a:defRPr>
                <a:solidFill>
                  <a:schemeClr val="bg1"/>
                </a:solidFill>
              </a:defRPr>
            </a:lvl2pPr>
            <a:lvl3pPr marL="0" indent="0">
              <a:spcAft>
                <a:spcPts val="600"/>
              </a:spcAft>
              <a:buClr>
                <a:schemeClr val="bg1"/>
              </a:buClr>
              <a:buFontTx/>
              <a:buNone/>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C1A9DBA8-9483-4109-86B4-B4725A6FA769}"/>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CA542DC9-775F-4FFB-82B1-21F73B3152B3}"/>
              </a:ext>
            </a:extLst>
          </p:cNvPr>
          <p:cNvSpPr>
            <a:spLocks noGrp="1"/>
          </p:cNvSpPr>
          <p:nvPr>
            <p:ph type="body" sz="quarter" idx="20"/>
          </p:nvPr>
        </p:nvSpPr>
        <p:spPr>
          <a:xfrm>
            <a:off x="61285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C1C7C113-5739-4556-B788-555357C292BD}"/>
              </a:ext>
            </a:extLst>
          </p:cNvPr>
          <p:cNvSpPr>
            <a:spLocks noGrp="1"/>
          </p:cNvSpPr>
          <p:nvPr>
            <p:ph type="ftr" sz="quarter" idx="21"/>
          </p:nvPr>
        </p:nvSpPr>
        <p:spPr/>
        <p:txBody>
          <a:bodyPr/>
          <a:lstStyle/>
          <a:p>
            <a:pPr>
              <a:tabLst>
                <a:tab pos="989013" algn="l"/>
              </a:tabLst>
            </a:pPr>
            <a:endParaRPr lang="en-GB"/>
          </a:p>
        </p:txBody>
      </p:sp>
      <p:grpSp>
        <p:nvGrpSpPr>
          <p:cNvPr id="20" name="Group 19">
            <a:extLst>
              <a:ext uri="{FF2B5EF4-FFF2-40B4-BE49-F238E27FC236}">
                <a16:creationId xmlns:a16="http://schemas.microsoft.com/office/drawing/2014/main" id="{FF34DDE4-5690-4F57-9DE4-E094FC2E198F}"/>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id="{8B8A056F-1043-4246-9501-BFB93AB938A0}"/>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5C708E02-D0E6-4878-BE82-A505451F3BC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B871E578-2D64-405D-95FF-52E38277E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88BDE401-B519-4294-8E42-BEFC27E78491}"/>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6359928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6128513" y="1411200"/>
            <a:ext cx="2592000" cy="3420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600"/>
              </a:spcAft>
              <a:defRPr>
                <a:solidFill>
                  <a:schemeClr val="bg1"/>
                </a:solidFill>
              </a:defRPr>
            </a:lvl2pPr>
            <a:lvl3pPr marL="0" indent="0">
              <a:spcAft>
                <a:spcPts val="600"/>
              </a:spcAft>
              <a:buClr>
                <a:schemeClr val="bg1"/>
              </a:buClr>
              <a:buFontTx/>
              <a:buNone/>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4" name="Text Placeholder 3">
            <a:extLst>
              <a:ext uri="{FF2B5EF4-FFF2-40B4-BE49-F238E27FC236}">
                <a16:creationId xmlns:a16="http://schemas.microsoft.com/office/drawing/2014/main" id="{2F3BD0BD-3C2C-4E98-A07E-8E35E572B7E6}"/>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62DC67DB-F025-4699-95BF-188CAF61A0FE}"/>
              </a:ext>
            </a:extLst>
          </p:cNvPr>
          <p:cNvSpPr>
            <a:spLocks noGrp="1"/>
          </p:cNvSpPr>
          <p:nvPr>
            <p:ph type="body" sz="quarter" idx="21"/>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8AD5A774-5520-46CE-83A7-C47A71CD579C}"/>
              </a:ext>
            </a:extLst>
          </p:cNvPr>
          <p:cNvSpPr>
            <a:spLocks noGrp="1"/>
          </p:cNvSpPr>
          <p:nvPr>
            <p:ph type="ftr" sz="quarter" idx="22"/>
          </p:nvPr>
        </p:nvSpPr>
        <p:spPr/>
        <p:txBody>
          <a:bodyPr/>
          <a:lstStyle/>
          <a:p>
            <a:pPr>
              <a:tabLst>
                <a:tab pos="989013" algn="l"/>
              </a:tabLst>
            </a:pPr>
            <a:endParaRPr lang="en-GB"/>
          </a:p>
        </p:txBody>
      </p:sp>
      <p:grpSp>
        <p:nvGrpSpPr>
          <p:cNvPr id="20" name="Group 19">
            <a:extLst>
              <a:ext uri="{FF2B5EF4-FFF2-40B4-BE49-F238E27FC236}">
                <a16:creationId xmlns:a16="http://schemas.microsoft.com/office/drawing/2014/main" id="{E471D956-F54C-42E6-97F5-B2A9E0C37292}"/>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id="{400A7CBC-11BC-46A0-8FAE-C2F6B9F41540}"/>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FD974BB9-657F-4E9E-A3B4-400435492E9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DF25CC54-9642-4457-ACEB-5A47DD1F3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5C874F7F-D038-4411-A17A-D985B2A6D07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717105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431800" y="1411288"/>
            <a:ext cx="5435599" cy="188477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989013" algn="l"/>
              </a:tabLst>
            </a:pPr>
            <a:endParaRPr lang="en-GB"/>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9206425" y="0"/>
            <a:ext cx="2029736" cy="2104028"/>
            <a:chOff x="3528102" y="847657"/>
            <a:chExt cx="2029736" cy="2104028"/>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27408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1801" y="1412481"/>
            <a:ext cx="8280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Heading 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Slide Number Placeholder 5"/>
          <p:cNvSpPr txBox="1">
            <a:spLocks/>
          </p:cNvSpPr>
          <p:nvPr/>
        </p:nvSpPr>
        <p:spPr>
          <a:xfrm>
            <a:off x="8172638" y="635205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343858" y="6352053"/>
            <a:ext cx="654760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endParaRPr lang="en-GB"/>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431800" y="6352053"/>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en-GB" sz="1100" b="1"/>
              <a:t>National Grid </a:t>
            </a:r>
          </a:p>
        </p:txBody>
      </p:sp>
    </p:spTree>
  </p:cSld>
  <p:clrMap bg1="lt1" tx1="dk1" bg2="lt2" tx2="dk2" accent1="accent1" accent2="accent2" accent3="accent3" accent4="accent4" accent5="accent5" accent6="accent6" hlink="hlink" folHlink="folHlink"/>
  <p:sldLayoutIdLst>
    <p:sldLayoutId id="2147483785" r:id="rId1"/>
    <p:sldLayoutId id="2147483799" r:id="rId2"/>
    <p:sldLayoutId id="2147483800" r:id="rId3"/>
    <p:sldLayoutId id="2147483803" r:id="rId4"/>
    <p:sldLayoutId id="2147483813" r:id="rId5"/>
    <p:sldLayoutId id="2147483804" r:id="rId6"/>
    <p:sldLayoutId id="2147483805" r:id="rId7"/>
    <p:sldLayoutId id="2147483806" r:id="rId8"/>
    <p:sldLayoutId id="2147483786" r:id="rId9"/>
    <p:sldLayoutId id="2147483808" r:id="rId10"/>
    <p:sldLayoutId id="2147483809" r:id="rId11"/>
    <p:sldLayoutId id="2147483814" r:id="rId12"/>
    <p:sldLayoutId id="2147483810" r:id="rId13"/>
    <p:sldLayoutId id="2147483811" r:id="rId14"/>
    <p:sldLayoutId id="2147483812" r:id="rId15"/>
    <p:sldLayoutId id="2147483815" r:id="rId16"/>
    <p:sldLayoutId id="2147483819" r:id="rId17"/>
    <p:sldLayoutId id="2147483820" r:id="rId18"/>
    <p:sldLayoutId id="2147483821" r:id="rId19"/>
    <p:sldLayoutId id="2147483816" r:id="rId20"/>
    <p:sldLayoutId id="2147483822" r:id="rId21"/>
    <p:sldLayoutId id="2147483823" r:id="rId22"/>
    <p:sldLayoutId id="2147483824" r:id="rId23"/>
    <p:sldLayoutId id="2147483817" r:id="rId24"/>
    <p:sldLayoutId id="2147483829" r:id="rId25"/>
    <p:sldLayoutId id="2147483830" r:id="rId26"/>
    <p:sldLayoutId id="2147483831" r:id="rId27"/>
  </p:sldLayoutIdLst>
  <p:transition>
    <p:fade/>
  </p:transition>
  <p:hf sldNum="0" hdr="0" ft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userDrawn="1">
          <p15:clr>
            <a:srgbClr val="F26B43"/>
          </p15:clr>
        </p15:guide>
        <p15:guide id="4" pos="5488" userDrawn="1">
          <p15:clr>
            <a:srgbClr val="F26B43"/>
          </p15:clr>
        </p15:guide>
        <p15:guide id="6" orient="horz" pos="3793" userDrawn="1">
          <p15:clr>
            <a:srgbClr val="F26B43"/>
          </p15:clr>
        </p15:guide>
        <p15:guide id="8" pos="272" userDrawn="1">
          <p15:clr>
            <a:srgbClr val="F26B43"/>
          </p15:clr>
        </p15:guide>
        <p15:guide id="13" pos="2993" userDrawn="1">
          <p15:clr>
            <a:srgbClr val="F26B43"/>
          </p15:clr>
        </p15:guide>
        <p15:guide id="14" orient="horz" pos="414" userDrawn="1">
          <p15:clr>
            <a:srgbClr val="F26B43"/>
          </p15:clr>
        </p15:guide>
        <p15:guide id="15" orient="horz" pos="889" userDrawn="1">
          <p15:clr>
            <a:srgbClr val="F26B43"/>
          </p15:clr>
        </p15:guide>
        <p15:guide id="16" pos="2064" userDrawn="1">
          <p15:clr>
            <a:srgbClr val="F26B43"/>
          </p15:clr>
        </p15:guide>
        <p15:guide id="17" pos="3855" userDrawn="1">
          <p15:clr>
            <a:srgbClr val="F26B43"/>
          </p15:clr>
        </p15:guide>
        <p15:guide id="18" pos="3696" userDrawn="1">
          <p15:clr>
            <a:srgbClr val="F26B43"/>
          </p15:clr>
        </p15:guide>
        <p15:guide id="19" pos="1905" userDrawn="1">
          <p15:clr>
            <a:srgbClr val="F26B43"/>
          </p15:clr>
        </p15:guide>
        <p15:guide id="20" orient="horz" pos="3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FD2174C6-61F4-4E3B-904E-FACCDDAEBD50}"/>
              </a:ext>
            </a:extLst>
          </p:cNvPr>
          <p:cNvSpPr>
            <a:spLocks noGrp="1" noChangeArrowheads="1"/>
          </p:cNvSpPr>
          <p:nvPr>
            <p:ph type="title"/>
          </p:nvPr>
        </p:nvSpPr>
        <p:spPr bwMode="auto">
          <a:xfrm>
            <a:off x="582613" y="762000"/>
            <a:ext cx="6732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27" name="Rectangle 6">
            <a:extLst>
              <a:ext uri="{FF2B5EF4-FFF2-40B4-BE49-F238E27FC236}">
                <a16:creationId xmlns:a16="http://schemas.microsoft.com/office/drawing/2014/main" id="{5FB2E2CC-C431-48AA-860F-37FD8A845240}"/>
              </a:ext>
            </a:extLst>
          </p:cNvPr>
          <p:cNvSpPr>
            <a:spLocks noGrp="1" noChangeArrowheads="1"/>
          </p:cNvSpPr>
          <p:nvPr>
            <p:ph type="body" idx="1"/>
          </p:nvPr>
        </p:nvSpPr>
        <p:spPr bwMode="auto">
          <a:xfrm>
            <a:off x="582613" y="1676400"/>
            <a:ext cx="80216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cxnSp>
        <p:nvCxnSpPr>
          <p:cNvPr id="4" name="Straight Connector 3">
            <a:extLst>
              <a:ext uri="{FF2B5EF4-FFF2-40B4-BE49-F238E27FC236}">
                <a16:creationId xmlns:a16="http://schemas.microsoft.com/office/drawing/2014/main" id="{C614280E-875B-4E4D-B1CE-8C533C4BFB16}"/>
              </a:ext>
            </a:extLst>
          </p:cNvPr>
          <p:cNvCxnSpPr/>
          <p:nvPr/>
        </p:nvCxnSpPr>
        <p:spPr>
          <a:xfrm>
            <a:off x="685800" y="1382713"/>
            <a:ext cx="7999413"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9" name="Picture 4" descr="NG logo small.ai">
            <a:extLst>
              <a:ext uri="{FF2B5EF4-FFF2-40B4-BE49-F238E27FC236}">
                <a16:creationId xmlns:a16="http://schemas.microsoft.com/office/drawing/2014/main" id="{EBCC6BF4-5536-4A57-BD2E-AEDF18B20415}"/>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656388" y="265113"/>
            <a:ext cx="2171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36417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2800" b="1">
          <a:solidFill>
            <a:srgbClr val="0079C1"/>
          </a:solidFill>
          <a:latin typeface="Arial"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2800" b="1">
          <a:solidFill>
            <a:srgbClr val="0079C1"/>
          </a:solidFill>
          <a:latin typeface="Arial"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2800" b="1">
          <a:solidFill>
            <a:srgbClr val="0079C1"/>
          </a:solidFill>
          <a:latin typeface="Arial"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2800" b="1">
          <a:solidFill>
            <a:srgbClr val="0079C1"/>
          </a:solidFill>
          <a:latin typeface="Arial" pitchFamily="-105" charset="0"/>
          <a:ea typeface="ＭＳ Ｐゴシック" pitchFamily="-105" charset="-128"/>
          <a:cs typeface="ＭＳ Ｐゴシック" pitchFamily="-105" charset="-128"/>
        </a:defRPr>
      </a:lvl5pPr>
      <a:lvl6pPr marL="457200" algn="l" rtl="0" fontAlgn="base">
        <a:spcBef>
          <a:spcPct val="0"/>
        </a:spcBef>
        <a:spcAft>
          <a:spcPct val="0"/>
        </a:spcAft>
        <a:defRPr sz="2800" b="1">
          <a:solidFill>
            <a:srgbClr val="0079C1"/>
          </a:solidFill>
          <a:latin typeface="Arial" pitchFamily="-105" charset="0"/>
        </a:defRPr>
      </a:lvl6pPr>
      <a:lvl7pPr marL="914400" algn="l" rtl="0" fontAlgn="base">
        <a:spcBef>
          <a:spcPct val="0"/>
        </a:spcBef>
        <a:spcAft>
          <a:spcPct val="0"/>
        </a:spcAft>
        <a:defRPr sz="2800" b="1">
          <a:solidFill>
            <a:srgbClr val="0079C1"/>
          </a:solidFill>
          <a:latin typeface="Arial" pitchFamily="-105" charset="0"/>
        </a:defRPr>
      </a:lvl7pPr>
      <a:lvl8pPr marL="1371600" algn="l" rtl="0" fontAlgn="base">
        <a:spcBef>
          <a:spcPct val="0"/>
        </a:spcBef>
        <a:spcAft>
          <a:spcPct val="0"/>
        </a:spcAft>
        <a:defRPr sz="2800" b="1">
          <a:solidFill>
            <a:srgbClr val="0079C1"/>
          </a:solidFill>
          <a:latin typeface="Arial" pitchFamily="-105" charset="0"/>
        </a:defRPr>
      </a:lvl8pPr>
      <a:lvl9pPr marL="1828800" algn="l" rtl="0" fontAlgn="base">
        <a:spcBef>
          <a:spcPct val="0"/>
        </a:spcBef>
        <a:spcAft>
          <a:spcPct val="0"/>
        </a:spcAft>
        <a:defRPr sz="2800" b="1">
          <a:solidFill>
            <a:srgbClr val="0079C1"/>
          </a:solidFill>
          <a:latin typeface="Arial" pitchFamily="-105" charset="0"/>
        </a:defRPr>
      </a:lvl9pPr>
    </p:titleStyle>
    <p:bodyStyle>
      <a:lvl1pPr marL="190500" indent="-190500" algn="l" rtl="0" eaLnBrk="0" fontAlgn="base" hangingPunct="0">
        <a:spcBef>
          <a:spcPct val="20000"/>
        </a:spcBef>
        <a:spcAft>
          <a:spcPct val="0"/>
        </a:spcAft>
        <a:buClr>
          <a:srgbClr val="0059B4"/>
        </a:buClr>
        <a:buFont typeface="Wingdings" panose="05000000000000000000" pitchFamily="2" charset="2"/>
        <a:buChar char="§"/>
        <a:defRPr sz="2400" b="1">
          <a:solidFill>
            <a:srgbClr val="0079C1"/>
          </a:solidFill>
          <a:latin typeface="+mn-lt"/>
          <a:ea typeface="ＭＳ Ｐゴシック" pitchFamily="-105" charset="-128"/>
          <a:cs typeface="ＭＳ Ｐゴシック" pitchFamily="-105" charset="-128"/>
        </a:defRPr>
      </a:lvl1pPr>
      <a:lvl2pPr marL="571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2pPr>
      <a:lvl3pPr marL="952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3pPr>
      <a:lvl4pPr marL="1333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4pPr>
      <a:lvl5pPr marL="1714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5pPr>
      <a:lvl6pPr marL="21717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6pPr>
      <a:lvl7pPr marL="26289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7pPr>
      <a:lvl8pPr marL="30861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8pPr>
      <a:lvl9pPr marL="35433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97D67D-6846-40DB-927B-FCD25F265911}"/>
              </a:ext>
            </a:extLst>
          </p:cNvPr>
          <p:cNvSpPr>
            <a:spLocks noGrp="1"/>
          </p:cNvSpPr>
          <p:nvPr>
            <p:ph type="title"/>
          </p:nvPr>
        </p:nvSpPr>
        <p:spPr>
          <a:xfrm>
            <a:off x="395767" y="1913402"/>
            <a:ext cx="5841417" cy="369332"/>
          </a:xfrm>
        </p:spPr>
        <p:txBody>
          <a:bodyPr/>
          <a:lstStyle/>
          <a:p>
            <a:r>
              <a:rPr lang="en-US" dirty="0"/>
              <a:t>National Grid NY Resiliency Overview </a:t>
            </a:r>
            <a:endParaRPr lang="en-GB" dirty="0"/>
          </a:p>
        </p:txBody>
      </p:sp>
      <p:pic>
        <p:nvPicPr>
          <p:cNvPr id="110" name="Picture Placeholder 109">
            <a:extLst>
              <a:ext uri="{FF2B5EF4-FFF2-40B4-BE49-F238E27FC236}">
                <a16:creationId xmlns:a16="http://schemas.microsoft.com/office/drawing/2014/main" id="{3FB1DB77-A274-4BCF-9BDC-F609087BAF87}"/>
              </a:ext>
            </a:extLst>
          </p:cNvPr>
          <p:cNvPicPr>
            <a:picLocks noGrp="1" noChangeAspect="1"/>
          </p:cNvPicPr>
          <p:nvPr>
            <p:ph type="pic" sz="quarter" idx="12"/>
          </p:nvPr>
        </p:nvPicPr>
        <p:blipFill rotWithShape="1">
          <a:blip r:embed="rId3"/>
          <a:srcRect l="26425" t="16920" r="1331" b="24337"/>
          <a:stretch/>
        </p:blipFill>
        <p:spPr>
          <a:xfrm>
            <a:off x="3003654" y="3530261"/>
            <a:ext cx="6140346" cy="3327739"/>
          </a:xfrm>
        </p:spPr>
      </p:pic>
      <p:pic>
        <p:nvPicPr>
          <p:cNvPr id="116" name="Picture Placeholder 115">
            <a:extLst>
              <a:ext uri="{FF2B5EF4-FFF2-40B4-BE49-F238E27FC236}">
                <a16:creationId xmlns:a16="http://schemas.microsoft.com/office/drawing/2014/main" id="{389792F4-DAEB-487F-AFC5-FF69E487E559}"/>
              </a:ext>
            </a:extLst>
          </p:cNvPr>
          <p:cNvPicPr>
            <a:picLocks noGrp="1" noChangeAspect="1"/>
          </p:cNvPicPr>
          <p:nvPr>
            <p:ph type="pic" sz="quarter" idx="11"/>
          </p:nvPr>
        </p:nvPicPr>
        <p:blipFill rotWithShape="1">
          <a:blip r:embed="rId4"/>
          <a:srcRect l="9126" t="5092" r="28625" b="17047"/>
          <a:stretch/>
        </p:blipFill>
        <p:spPr>
          <a:xfrm>
            <a:off x="5156531" y="-5840"/>
            <a:ext cx="3987469" cy="3327400"/>
          </a:xfrm>
        </p:spPr>
      </p:pic>
      <p:pic>
        <p:nvPicPr>
          <p:cNvPr id="126" name="Picture Placeholder 125">
            <a:extLst>
              <a:ext uri="{FF2B5EF4-FFF2-40B4-BE49-F238E27FC236}">
                <a16:creationId xmlns:a16="http://schemas.microsoft.com/office/drawing/2014/main" id="{2EFD09F3-4C50-4A0B-8B14-9D034872CEA7}"/>
              </a:ext>
            </a:extLst>
          </p:cNvPr>
          <p:cNvPicPr>
            <a:picLocks noGrp="1" noChangeAspect="1"/>
          </p:cNvPicPr>
          <p:nvPr>
            <p:ph type="pic" sz="quarter" idx="13"/>
          </p:nvPr>
        </p:nvPicPr>
        <p:blipFill rotWithShape="1">
          <a:blip r:embed="rId5"/>
          <a:srcRect l="10467" t="9531" r="927" b="-201"/>
          <a:stretch/>
        </p:blipFill>
        <p:spPr>
          <a:xfrm>
            <a:off x="6438695" y="2452280"/>
            <a:ext cx="1947600" cy="1947600"/>
          </a:xfrm>
        </p:spPr>
      </p:pic>
      <p:sp>
        <p:nvSpPr>
          <p:cNvPr id="7" name="TextBox 6">
            <a:extLst>
              <a:ext uri="{FF2B5EF4-FFF2-40B4-BE49-F238E27FC236}">
                <a16:creationId xmlns:a16="http://schemas.microsoft.com/office/drawing/2014/main" id="{BB7AE987-7302-4066-8850-0C572EC4D88E}"/>
              </a:ext>
            </a:extLst>
          </p:cNvPr>
          <p:cNvSpPr txBox="1"/>
          <p:nvPr/>
        </p:nvSpPr>
        <p:spPr bwMode="auto">
          <a:xfrm>
            <a:off x="395767" y="3627404"/>
            <a:ext cx="385782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p>
            <a:pPr>
              <a:defRPr/>
            </a:pPr>
            <a:r>
              <a:rPr lang="en-US" sz="2200" dirty="0">
                <a:solidFill>
                  <a:schemeClr val="bg1"/>
                </a:solidFill>
                <a:cs typeface="Arial"/>
              </a:rPr>
              <a:t>IEEE Resiliency Working Group</a:t>
            </a:r>
          </a:p>
        </p:txBody>
      </p:sp>
    </p:spTree>
    <p:extLst>
      <p:ext uri="{BB962C8B-B14F-4D97-AF65-F5344CB8AC3E}">
        <p14:creationId xmlns:p14="http://schemas.microsoft.com/office/powerpoint/2010/main" val="210962504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0AEA7E3B-DAD0-4008-96C0-3E23004A5754}"/>
              </a:ext>
            </a:extLst>
          </p:cNvPr>
          <p:cNvSpPr>
            <a:spLocks noGrp="1" noChangeArrowheads="1"/>
          </p:cNvSpPr>
          <p:nvPr>
            <p:ph type="title"/>
          </p:nvPr>
        </p:nvSpPr>
        <p:spPr>
          <a:xfrm>
            <a:off x="582613" y="450116"/>
            <a:ext cx="6732587" cy="830997"/>
          </a:xfrm>
        </p:spPr>
        <p:txBody>
          <a:bodyPr/>
          <a:lstStyle/>
          <a:p>
            <a:r>
              <a:rPr lang="en-US" sz="2400" dirty="0">
                <a:solidFill>
                  <a:srgbClr val="00148C"/>
                </a:solidFill>
                <a:ea typeface="ＭＳ Ｐゴシック"/>
                <a:cs typeface="+mj-cs"/>
              </a:rPr>
              <a:t>Phases of Electric System Reliability/ Resilience</a:t>
            </a:r>
            <a:endParaRPr lang="en-US" altLang="en-US" sz="2400" dirty="0">
              <a:solidFill>
                <a:schemeClr val="tx1">
                  <a:lumMod val="75000"/>
                </a:schemeClr>
              </a:solidFill>
              <a:ea typeface="ＭＳ Ｐゴシック" panose="020B0600070205080204" pitchFamily="34" charset="-128"/>
            </a:endParaRPr>
          </a:p>
        </p:txBody>
      </p:sp>
      <p:pic>
        <p:nvPicPr>
          <p:cNvPr id="12291" name="Picture 9">
            <a:extLst>
              <a:ext uri="{FF2B5EF4-FFF2-40B4-BE49-F238E27FC236}">
                <a16:creationId xmlns:a16="http://schemas.microsoft.com/office/drawing/2014/main" id="{758CC7B0-CED7-4F52-A7B6-E63D5C65F2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09592"/>
            <a:ext cx="88265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0">
            <a:extLst>
              <a:ext uri="{FF2B5EF4-FFF2-40B4-BE49-F238E27FC236}">
                <a16:creationId xmlns:a16="http://schemas.microsoft.com/office/drawing/2014/main" id="{6EC5413B-0113-4230-8F1B-5E435BC50DA9}"/>
              </a:ext>
            </a:extLst>
          </p:cNvPr>
          <p:cNvSpPr>
            <a:spLocks noChangeArrowheads="1"/>
          </p:cNvSpPr>
          <p:nvPr/>
        </p:nvSpPr>
        <p:spPr bwMode="auto">
          <a:xfrm>
            <a:off x="259727" y="6483215"/>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79C1"/>
                </a:solidFill>
                <a:latin typeface="Arial" panose="020B0604020202020204" pitchFamily="34" charset="0"/>
                <a:ea typeface="ＭＳ Ｐゴシック" panose="020B0600070205080204" pitchFamily="34" charset="-128"/>
              </a:defRPr>
            </a:lvl1pPr>
            <a:lvl2pPr marL="742950" indent="-285750">
              <a:defRPr sz="2800" b="1">
                <a:solidFill>
                  <a:srgbClr val="0079C1"/>
                </a:solidFill>
                <a:latin typeface="Arial" panose="020B0604020202020204" pitchFamily="34" charset="0"/>
                <a:ea typeface="ＭＳ Ｐゴシック" panose="020B0600070205080204" pitchFamily="34" charset="-128"/>
              </a:defRPr>
            </a:lvl2pPr>
            <a:lvl3pPr marL="1143000" indent="-228600">
              <a:defRPr sz="2800" b="1">
                <a:solidFill>
                  <a:srgbClr val="0079C1"/>
                </a:solidFill>
                <a:latin typeface="Arial" panose="020B0604020202020204" pitchFamily="34" charset="0"/>
                <a:ea typeface="ＭＳ Ｐゴシック" panose="020B0600070205080204" pitchFamily="34" charset="-128"/>
              </a:defRPr>
            </a:lvl3pPr>
            <a:lvl4pPr marL="1600200" indent="-228600">
              <a:defRPr sz="2800" b="1">
                <a:solidFill>
                  <a:srgbClr val="0079C1"/>
                </a:solidFill>
                <a:latin typeface="Arial" panose="020B0604020202020204" pitchFamily="34" charset="0"/>
                <a:ea typeface="ＭＳ Ｐゴシック" panose="020B0600070205080204" pitchFamily="34" charset="-128"/>
              </a:defRPr>
            </a:lvl4pPr>
            <a:lvl5pPr marL="2057400" indent="-228600">
              <a:defRPr sz="2800" b="1">
                <a:solidFill>
                  <a:srgbClr val="0079C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0079C1"/>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lumMod val="75000"/>
                  </a:srgbClr>
                </a:solidFill>
                <a:effectLst/>
                <a:uLnTx/>
                <a:uFillTx/>
                <a:latin typeface="Arial" panose="020B0604020202020204" pitchFamily="34" charset="0"/>
                <a:ea typeface="ＭＳ Ｐゴシック" panose="020B0600070205080204" pitchFamily="34" charset="-128"/>
                <a:cs typeface="+mn-cs"/>
              </a:rPr>
              <a:t>Adapted from: </a:t>
            </a:r>
            <a:r>
              <a:rPr kumimoji="0" lang="en-US" altLang="en-US" sz="800" b="1" i="0" u="none" strike="noStrike" kern="1200" cap="none" spc="0" normalizeH="0" baseline="0" noProof="0" err="1">
                <a:ln>
                  <a:noFill/>
                </a:ln>
                <a:solidFill>
                  <a:srgbClr val="FFFFFF">
                    <a:lumMod val="75000"/>
                  </a:srgbClr>
                </a:solidFill>
                <a:effectLst/>
                <a:uLnTx/>
                <a:uFillTx/>
                <a:latin typeface="Arial" panose="020B0604020202020204" pitchFamily="34" charset="0"/>
                <a:ea typeface="ＭＳ Ｐゴシック" panose="020B0600070205080204" pitchFamily="34" charset="-128"/>
                <a:cs typeface="+mn-cs"/>
              </a:rPr>
              <a:t>Mathaios</a:t>
            </a:r>
            <a:r>
              <a:rPr kumimoji="0" lang="en-US" altLang="en-US" sz="800" b="1" i="0" u="none" strike="noStrike" kern="1200" cap="none" spc="0" normalizeH="0" baseline="0" noProof="0">
                <a:ln>
                  <a:noFill/>
                </a:ln>
                <a:solidFill>
                  <a:srgbClr val="FFFFFF">
                    <a:lumMod val="75000"/>
                  </a:srgbClr>
                </a:solidFill>
                <a:effectLst/>
                <a:uLnTx/>
                <a:uFillTx/>
                <a:latin typeface="Arial" panose="020B0604020202020204" pitchFamily="34" charset="0"/>
                <a:ea typeface="ＭＳ Ｐゴシック" panose="020B0600070205080204" pitchFamily="34" charset="-128"/>
                <a:cs typeface="+mn-cs"/>
              </a:rPr>
              <a:t> </a:t>
            </a:r>
            <a:r>
              <a:rPr kumimoji="0" lang="en-US" altLang="en-US" sz="800" b="1" i="0" u="none" strike="noStrike" kern="1200" cap="none" spc="0" normalizeH="0" baseline="0" noProof="0" err="1">
                <a:ln>
                  <a:noFill/>
                </a:ln>
                <a:solidFill>
                  <a:srgbClr val="FFFFFF">
                    <a:lumMod val="75000"/>
                  </a:srgbClr>
                </a:solidFill>
                <a:effectLst/>
                <a:uLnTx/>
                <a:uFillTx/>
                <a:latin typeface="Arial" panose="020B0604020202020204" pitchFamily="34" charset="0"/>
                <a:ea typeface="ＭＳ Ｐゴシック" panose="020B0600070205080204" pitchFamily="34" charset="-128"/>
                <a:cs typeface="+mn-cs"/>
              </a:rPr>
              <a:t>Panteli</a:t>
            </a:r>
            <a:r>
              <a:rPr kumimoji="0" lang="en-US" altLang="en-US" sz="800" b="1" i="0" u="none" strike="noStrike" kern="1200" cap="none" spc="0" normalizeH="0" baseline="0" noProof="0">
                <a:ln>
                  <a:noFill/>
                </a:ln>
                <a:solidFill>
                  <a:srgbClr val="FFFFFF">
                    <a:lumMod val="75000"/>
                  </a:srgbClr>
                </a:solidFill>
                <a:effectLst/>
                <a:uLnTx/>
                <a:uFillTx/>
                <a:latin typeface="Arial" panose="020B0604020202020204" pitchFamily="34" charset="0"/>
                <a:ea typeface="ＭＳ Ｐゴシック" panose="020B0600070205080204" pitchFamily="34" charset="-128"/>
                <a:cs typeface="+mn-cs"/>
              </a:rPr>
              <a:t> &amp; P </a:t>
            </a:r>
            <a:r>
              <a:rPr kumimoji="0" lang="en-US" altLang="en-US" sz="800" b="1" i="0" u="none" strike="noStrike" kern="1200" cap="none" spc="0" normalizeH="0" baseline="0" noProof="0" err="1">
                <a:ln>
                  <a:noFill/>
                </a:ln>
                <a:solidFill>
                  <a:srgbClr val="FFFFFF">
                    <a:lumMod val="75000"/>
                  </a:srgbClr>
                </a:solidFill>
                <a:effectLst/>
                <a:uLnTx/>
                <a:uFillTx/>
                <a:latin typeface="Arial" panose="020B0604020202020204" pitchFamily="34" charset="0"/>
                <a:ea typeface="ＭＳ Ｐゴシック" panose="020B0600070205080204" pitchFamily="34" charset="-128"/>
                <a:cs typeface="+mn-cs"/>
              </a:rPr>
              <a:t>Mancarella</a:t>
            </a:r>
            <a:r>
              <a:rPr kumimoji="0" lang="en-US" altLang="en-US" sz="800" b="1" i="0" u="none" strike="noStrike" kern="1200" cap="none" spc="0" normalizeH="0" baseline="0" noProof="0">
                <a:ln>
                  <a:noFill/>
                </a:ln>
                <a:solidFill>
                  <a:srgbClr val="FFFFFF">
                    <a:lumMod val="75000"/>
                  </a:srgbClr>
                </a:solidFill>
                <a:effectLst/>
                <a:uLnTx/>
                <a:uFillTx/>
                <a:latin typeface="Arial" panose="020B0604020202020204" pitchFamily="34" charset="0"/>
                <a:ea typeface="ＭＳ Ｐゴシック" panose="020B0600070205080204" pitchFamily="34" charset="-128"/>
                <a:cs typeface="+mn-cs"/>
              </a:rPr>
              <a:t>, </a:t>
            </a:r>
            <a:r>
              <a:rPr kumimoji="0" lang="en-US" altLang="en-US" sz="800" b="1" i="1" u="none" strike="noStrike" kern="1200" cap="none" spc="0" normalizeH="0" baseline="0" noProof="0">
                <a:ln>
                  <a:noFill/>
                </a:ln>
                <a:solidFill>
                  <a:srgbClr val="FFFFFF">
                    <a:lumMod val="75000"/>
                  </a:srgbClr>
                </a:solidFill>
                <a:effectLst/>
                <a:uLnTx/>
                <a:uFillTx/>
                <a:latin typeface="Arial" panose="020B0604020202020204" pitchFamily="34" charset="0"/>
                <a:ea typeface="ＭＳ Ｐゴシック" panose="020B0600070205080204" pitchFamily="34" charset="-128"/>
                <a:cs typeface="+mn-cs"/>
              </a:rPr>
              <a:t>The Grid: Stronger, Bigger, Smarter?</a:t>
            </a:r>
            <a:r>
              <a:rPr kumimoji="0" lang="en-US" altLang="en-US" sz="800" b="1" i="0" u="none" strike="noStrike" kern="1200" cap="none" spc="0" normalizeH="0" baseline="0" noProof="0">
                <a:ln>
                  <a:noFill/>
                </a:ln>
                <a:solidFill>
                  <a:srgbClr val="FFFFFF">
                    <a:lumMod val="75000"/>
                  </a:srgbClr>
                </a:solidFill>
                <a:effectLst/>
                <a:uLnTx/>
                <a:uFillTx/>
                <a:latin typeface="Arial" panose="020B0604020202020204" pitchFamily="34" charset="0"/>
                <a:ea typeface="ＭＳ Ｐゴシック" panose="020B0600070205080204" pitchFamily="34" charset="-128"/>
                <a:cs typeface="+mn-cs"/>
              </a:rPr>
              <a:t>, IEEE Power Energy Mag., 59 (2015)</a:t>
            </a:r>
            <a:endParaRPr kumimoji="0" lang="en-US" altLang="en-US" sz="800" b="1" i="0" u="none" strike="noStrike" kern="1200" cap="none" spc="0" normalizeH="0" baseline="0" noProof="0">
              <a:ln>
                <a:noFill/>
              </a:ln>
              <a:solidFill>
                <a:srgbClr val="FFFFFF">
                  <a:lumMod val="75000"/>
                </a:srgbClr>
              </a:solidFill>
              <a:effectLst/>
              <a:uLnTx/>
              <a:uFillTx/>
              <a:latin typeface="Arno Pro"/>
              <a:ea typeface="ＭＳ Ｐゴシック" panose="020B0600070205080204" pitchFamily="34" charset="-128"/>
              <a:cs typeface="+mn-cs"/>
            </a:endParaRPr>
          </a:p>
        </p:txBody>
      </p:sp>
      <p:sp>
        <p:nvSpPr>
          <p:cNvPr id="2" name="Rectangle 7">
            <a:extLst>
              <a:ext uri="{FF2B5EF4-FFF2-40B4-BE49-F238E27FC236}">
                <a16:creationId xmlns:a16="http://schemas.microsoft.com/office/drawing/2014/main" id="{9448C4BA-E807-4786-8F0B-F12923078044}"/>
              </a:ext>
            </a:extLst>
          </p:cNvPr>
          <p:cNvSpPr>
            <a:spLocks noChangeArrowheads="1"/>
          </p:cNvSpPr>
          <p:nvPr/>
        </p:nvSpPr>
        <p:spPr bwMode="auto">
          <a:xfrm>
            <a:off x="28575" y="4311905"/>
            <a:ext cx="2095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defTabSz="457200">
              <a:defRPr sz="2800" b="1">
                <a:solidFill>
                  <a:srgbClr val="0079C1"/>
                </a:solidFill>
                <a:latin typeface="Arial" panose="020B0604020202020204" pitchFamily="34" charset="0"/>
                <a:ea typeface="ＭＳ Ｐゴシック" panose="020B0600070205080204" pitchFamily="34" charset="-128"/>
              </a:defRPr>
            </a:lvl1pPr>
            <a:lvl2pPr marL="742950" indent="-285750" defTabSz="457200">
              <a:defRPr sz="2800" b="1">
                <a:solidFill>
                  <a:srgbClr val="0079C1"/>
                </a:solidFill>
                <a:latin typeface="Arial" panose="020B0604020202020204" pitchFamily="34" charset="0"/>
                <a:ea typeface="ＭＳ Ｐゴシック" panose="020B0600070205080204" pitchFamily="34" charset="-128"/>
              </a:defRPr>
            </a:lvl2pPr>
            <a:lvl3pPr marL="1143000" indent="-228600" defTabSz="457200">
              <a:defRPr sz="2800" b="1">
                <a:solidFill>
                  <a:srgbClr val="0079C1"/>
                </a:solidFill>
                <a:latin typeface="Arial" panose="020B0604020202020204" pitchFamily="34" charset="0"/>
                <a:ea typeface="ＭＳ Ｐゴシック" panose="020B0600070205080204" pitchFamily="34" charset="-128"/>
              </a:defRPr>
            </a:lvl3pPr>
            <a:lvl4pPr marL="1600200" indent="-228600" defTabSz="457200">
              <a:defRPr sz="2800" b="1">
                <a:solidFill>
                  <a:srgbClr val="0079C1"/>
                </a:solidFill>
                <a:latin typeface="Arial" panose="020B0604020202020204" pitchFamily="34" charset="0"/>
                <a:ea typeface="ＭＳ Ｐゴシック" panose="020B0600070205080204" pitchFamily="34" charset="-128"/>
              </a:defRPr>
            </a:lvl4pPr>
            <a:lvl5pPr marL="2057400" indent="-228600" defTabSz="457200">
              <a:defRPr sz="2800" b="1">
                <a:solidFill>
                  <a:srgbClr val="0079C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Asset Management / BMS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Advanced Planning Process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Vegetation Management &amp; EAB Focused Tree Trimming</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Distribution Standards Including Storm Hardening</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Inspection &amp; Maintenance Program</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Targeted Minor Storm Hardening</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Flood Mitigation</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Side Tap Fusing</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Substation Perimeter Fence</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Intrusion Detection </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Cyber Security</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6A8C73"/>
                </a:solidFill>
                <a:effectLst/>
                <a:uLnTx/>
                <a:uFillTx/>
                <a:latin typeface="Arial" panose="020B0604020202020204" pitchFamily="34" charset="0"/>
                <a:ea typeface="ＭＳ Ｐゴシック" panose="020B0600070205080204" pitchFamily="34" charset="-128"/>
                <a:cs typeface="+mn-cs"/>
              </a:rPr>
              <a:t>Steel poles </a:t>
            </a:r>
          </a:p>
        </p:txBody>
      </p:sp>
      <p:sp>
        <p:nvSpPr>
          <p:cNvPr id="12294" name="Rectangle 8">
            <a:extLst>
              <a:ext uri="{FF2B5EF4-FFF2-40B4-BE49-F238E27FC236}">
                <a16:creationId xmlns:a16="http://schemas.microsoft.com/office/drawing/2014/main" id="{B55FC19B-58FD-4BDC-A18E-D87CA9981567}"/>
              </a:ext>
            </a:extLst>
          </p:cNvPr>
          <p:cNvSpPr>
            <a:spLocks noChangeArrowheads="1"/>
          </p:cNvSpPr>
          <p:nvPr/>
        </p:nvSpPr>
        <p:spPr bwMode="auto">
          <a:xfrm>
            <a:off x="2124075" y="4312581"/>
            <a:ext cx="24479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171450" indent="-171450">
              <a:defRPr sz="2800" b="1">
                <a:solidFill>
                  <a:srgbClr val="0079C1"/>
                </a:solidFill>
                <a:latin typeface="Arial" panose="020B0604020202020204" pitchFamily="34" charset="0"/>
                <a:ea typeface="ＭＳ Ｐゴシック" panose="020B0600070205080204" pitchFamily="34" charset="-128"/>
              </a:defRPr>
            </a:lvl1pPr>
            <a:lvl2pPr marL="742950" indent="-285750">
              <a:defRPr sz="2800" b="1">
                <a:solidFill>
                  <a:srgbClr val="0079C1"/>
                </a:solidFill>
                <a:latin typeface="Arial" panose="020B0604020202020204" pitchFamily="34" charset="0"/>
                <a:ea typeface="ＭＳ Ｐゴシック" panose="020B0600070205080204" pitchFamily="34" charset="-128"/>
              </a:defRPr>
            </a:lvl2pPr>
            <a:lvl3pPr marL="1143000" indent="-228600">
              <a:defRPr sz="2800" b="1">
                <a:solidFill>
                  <a:srgbClr val="0079C1"/>
                </a:solidFill>
                <a:latin typeface="Arial" panose="020B0604020202020204" pitchFamily="34" charset="0"/>
                <a:ea typeface="ＭＳ Ｐゴシック" panose="020B0600070205080204" pitchFamily="34" charset="-128"/>
              </a:defRPr>
            </a:lvl3pPr>
            <a:lvl4pPr marL="1600200" indent="-228600">
              <a:defRPr sz="2800" b="1">
                <a:solidFill>
                  <a:srgbClr val="0079C1"/>
                </a:solidFill>
                <a:latin typeface="Arial" panose="020B0604020202020204" pitchFamily="34" charset="0"/>
                <a:ea typeface="ＭＳ Ｐゴシック" panose="020B0600070205080204" pitchFamily="34" charset="-128"/>
              </a:defRPr>
            </a:lvl4pPr>
            <a:lvl5pPr marL="2057400" indent="-228600">
              <a:defRPr sz="2800" b="1">
                <a:solidFill>
                  <a:srgbClr val="0079C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Sub-Transmission Automation </a:t>
            </a:r>
            <a:endParaRPr kumimoji="0" lang="en-US" altLang="en-US" sz="1000" b="1" i="0" u="none" strike="noStrike" kern="1200" cap="none" spc="0" normalizeH="0" baseline="0" noProof="0">
              <a:ln>
                <a:noFill/>
              </a:ln>
              <a:solidFill>
                <a:srgbClr val="E79A24"/>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FLISR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Recloser  Loops Scheme Programs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Remote Terminal Units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Line Sensors/ Feeder Monitors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Targeted Feeder Tie Enhancements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Microgrids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T-Line Splitting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Remote control switches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Additional T-line sources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E79A24"/>
                </a:solidFill>
                <a:effectLst/>
                <a:uLnTx/>
                <a:uFillTx/>
                <a:latin typeface="Arial"/>
                <a:ea typeface="ＭＳ Ｐゴシック"/>
                <a:cs typeface="Arial"/>
              </a:rPr>
              <a:t>Distance to Fault relays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000" b="1" i="0" u="none" strike="noStrike" kern="1200" cap="none" spc="0" normalizeH="0" baseline="0" noProof="0">
              <a:ln>
                <a:noFill/>
              </a:ln>
              <a:solidFill>
                <a:srgbClr val="3E7E97"/>
              </a:solidFill>
              <a:effectLst/>
              <a:uLnTx/>
              <a:uFillTx/>
              <a:latin typeface="Arial" panose="020B0604020202020204" pitchFamily="34" charset="0"/>
              <a:ea typeface="ＭＳ Ｐゴシック" panose="020B0600070205080204" pitchFamily="34" charset="-128"/>
              <a:cs typeface="+mn-cs"/>
            </a:endParaRPr>
          </a:p>
        </p:txBody>
      </p:sp>
      <p:sp>
        <p:nvSpPr>
          <p:cNvPr id="12295" name="Rectangle 9">
            <a:extLst>
              <a:ext uri="{FF2B5EF4-FFF2-40B4-BE49-F238E27FC236}">
                <a16:creationId xmlns:a16="http://schemas.microsoft.com/office/drawing/2014/main" id="{B6BE6344-680C-4098-814B-BEB788C43354}"/>
              </a:ext>
            </a:extLst>
          </p:cNvPr>
          <p:cNvSpPr>
            <a:spLocks noChangeArrowheads="1"/>
          </p:cNvSpPr>
          <p:nvPr/>
        </p:nvSpPr>
        <p:spPr bwMode="auto">
          <a:xfrm>
            <a:off x="6461348" y="4343131"/>
            <a:ext cx="244792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sz="2800" b="1">
                <a:solidFill>
                  <a:srgbClr val="0079C1"/>
                </a:solidFill>
                <a:latin typeface="Arial" pitchFamily="34" charset="0"/>
                <a:ea typeface="ＭＳ Ｐゴシック" pitchFamily="34" charset="-128"/>
              </a:defRPr>
            </a:lvl1pPr>
            <a:lvl2pPr marL="742950" indent="-285750">
              <a:defRPr sz="2800" b="1">
                <a:solidFill>
                  <a:srgbClr val="0079C1"/>
                </a:solidFill>
                <a:latin typeface="Arial" pitchFamily="34" charset="0"/>
                <a:ea typeface="ＭＳ Ｐゴシック" pitchFamily="34" charset="-128"/>
              </a:defRPr>
            </a:lvl2pPr>
            <a:lvl3pPr marL="1143000" indent="-228600">
              <a:defRPr sz="2800" b="1">
                <a:solidFill>
                  <a:srgbClr val="0079C1"/>
                </a:solidFill>
                <a:latin typeface="Arial" pitchFamily="34" charset="0"/>
                <a:ea typeface="ＭＳ Ｐゴシック" pitchFamily="34" charset="-128"/>
              </a:defRPr>
            </a:lvl3pPr>
            <a:lvl4pPr marL="1600200" indent="-228600">
              <a:defRPr sz="2800" b="1">
                <a:solidFill>
                  <a:srgbClr val="0079C1"/>
                </a:solidFill>
                <a:latin typeface="Arial" pitchFamily="34" charset="0"/>
                <a:ea typeface="ＭＳ Ｐゴシック" pitchFamily="34" charset="-128"/>
              </a:defRPr>
            </a:lvl4pPr>
            <a:lvl5pPr marL="2057400" indent="-228600">
              <a:defRPr sz="28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9pPr>
          </a:lstStyle>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altLang="en-US" sz="1000" b="1" i="0" u="none" strike="noStrike" kern="1200" cap="none" spc="0" normalizeH="0" baseline="0" noProof="0">
                <a:ln>
                  <a:noFill/>
                </a:ln>
                <a:solidFill>
                  <a:srgbClr val="EBEBEB">
                    <a:lumMod val="50000"/>
                  </a:srgbClr>
                </a:solidFill>
                <a:effectLst/>
                <a:uLnTx/>
                <a:uFillTx/>
                <a:latin typeface="Arial" panose="020B0604020202020204" pitchFamily="34" charset="0"/>
                <a:ea typeface="ＭＳ Ｐゴシック" panose="020B0600070205080204" pitchFamily="34" charset="-128"/>
                <a:cs typeface="+mn-cs"/>
              </a:rPr>
              <a:t>Reliability and Emerging Risk Assessments</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altLang="en-US" sz="1000" b="1" i="0" u="none" strike="noStrike" kern="1200" cap="none" spc="0" normalizeH="0" baseline="0" noProof="0">
                <a:ln>
                  <a:noFill/>
                </a:ln>
                <a:solidFill>
                  <a:srgbClr val="EBEBEB">
                    <a:lumMod val="50000"/>
                  </a:srgbClr>
                </a:solidFill>
                <a:effectLst/>
                <a:uLnTx/>
                <a:uFillTx/>
                <a:latin typeface="Arial" panose="020B0604020202020204" pitchFamily="34" charset="0"/>
                <a:ea typeface="ＭＳ Ｐゴシック" panose="020B0600070205080204" pitchFamily="34" charset="-128"/>
                <a:cs typeface="+mn-cs"/>
              </a:rPr>
              <a:t>Event Analysis</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altLang="en-US" sz="1000" b="1" i="0" u="none" strike="noStrike" kern="1200" cap="none" spc="0" normalizeH="0" baseline="0" noProof="0">
                <a:ln>
                  <a:noFill/>
                </a:ln>
                <a:solidFill>
                  <a:srgbClr val="EBEBEB">
                    <a:lumMod val="50000"/>
                  </a:srgbClr>
                </a:solidFill>
                <a:effectLst/>
                <a:uLnTx/>
                <a:uFillTx/>
                <a:latin typeface="Arial" panose="020B0604020202020204" pitchFamily="34" charset="0"/>
                <a:ea typeface="ＭＳ Ｐゴシック" panose="020B0600070205080204" pitchFamily="34" charset="-128"/>
                <a:cs typeface="+mn-cs"/>
              </a:rPr>
              <a:t>Event Forensics</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altLang="en-US" sz="1000" b="1" i="0" u="none" strike="noStrike" kern="1200" cap="none" spc="0" normalizeH="0" baseline="0" noProof="0">
                <a:ln>
                  <a:noFill/>
                </a:ln>
                <a:solidFill>
                  <a:srgbClr val="EBEBEB">
                    <a:lumMod val="50000"/>
                  </a:srgbClr>
                </a:solidFill>
                <a:effectLst/>
                <a:uLnTx/>
                <a:uFillTx/>
                <a:latin typeface="Arial" panose="020B0604020202020204" pitchFamily="34" charset="0"/>
                <a:ea typeface="ＭＳ Ｐゴシック" panose="020B0600070205080204" pitchFamily="34" charset="-128"/>
                <a:cs typeface="+mn-cs"/>
              </a:rPr>
              <a:t>Reliability Guidelines and technical reference documents</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altLang="en-US" sz="1000" b="1" i="0" u="none" strike="noStrike" kern="1200" cap="none" spc="0" normalizeH="0" baseline="0" noProof="0">
                <a:ln>
                  <a:noFill/>
                </a:ln>
                <a:solidFill>
                  <a:srgbClr val="EBEBEB">
                    <a:lumMod val="50000"/>
                  </a:srgbClr>
                </a:solidFill>
                <a:effectLst/>
                <a:uLnTx/>
                <a:uFillTx/>
                <a:latin typeface="Arial" panose="020B0604020202020204" pitchFamily="34" charset="0"/>
                <a:ea typeface="ＭＳ Ｐゴシック" panose="020B0600070205080204" pitchFamily="34" charset="-128"/>
                <a:cs typeface="+mn-cs"/>
              </a:rPr>
              <a:t>System Operator Certification and Credential Maintenance</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altLang="en-US" sz="1000" b="1" i="0" u="none" strike="noStrike" kern="1200" cap="none" spc="0" normalizeH="0" baseline="0" noProof="0">
                <a:ln>
                  <a:noFill/>
                </a:ln>
                <a:solidFill>
                  <a:srgbClr val="EBEBEB">
                    <a:lumMod val="50000"/>
                  </a:srgbClr>
                </a:solidFill>
                <a:effectLst/>
                <a:uLnTx/>
                <a:uFillTx/>
                <a:latin typeface="Arial" panose="020B0604020202020204" pitchFamily="34" charset="0"/>
                <a:ea typeface="ＭＳ Ｐゴシック" panose="020B0600070205080204" pitchFamily="34" charset="-128"/>
                <a:cs typeface="+mn-cs"/>
              </a:rPr>
              <a:t>System Operator Training</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altLang="en-US" sz="1000" b="1" i="0" u="none" strike="noStrike" kern="1200" cap="none" spc="0" normalizeH="0" baseline="0" noProof="0">
                <a:ln>
                  <a:noFill/>
                </a:ln>
                <a:solidFill>
                  <a:srgbClr val="EBEBEB">
                    <a:lumMod val="50000"/>
                  </a:srgbClr>
                </a:solidFill>
                <a:effectLst/>
                <a:uLnTx/>
                <a:uFillTx/>
                <a:latin typeface="Arial" panose="020B0604020202020204" pitchFamily="34" charset="0"/>
                <a:ea typeface="ＭＳ Ｐゴシック" panose="020B0600070205080204" pitchFamily="34" charset="-128"/>
                <a:cs typeface="+mn-cs"/>
              </a:rPr>
              <a:t>Periodic Review</a:t>
            </a:r>
          </a:p>
        </p:txBody>
      </p:sp>
      <p:sp>
        <p:nvSpPr>
          <p:cNvPr id="8" name="Rectangle 8">
            <a:extLst>
              <a:ext uri="{FF2B5EF4-FFF2-40B4-BE49-F238E27FC236}">
                <a16:creationId xmlns:a16="http://schemas.microsoft.com/office/drawing/2014/main" id="{CBEDD3EC-BB9B-44FF-B061-DEC2618ADF58}"/>
              </a:ext>
            </a:extLst>
          </p:cNvPr>
          <p:cNvSpPr>
            <a:spLocks noChangeArrowheads="1"/>
          </p:cNvSpPr>
          <p:nvPr/>
        </p:nvSpPr>
        <p:spPr bwMode="auto">
          <a:xfrm>
            <a:off x="4511448" y="4343131"/>
            <a:ext cx="20104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171450" indent="-171450">
              <a:defRPr sz="2800" b="1">
                <a:solidFill>
                  <a:srgbClr val="0079C1"/>
                </a:solidFill>
                <a:latin typeface="Arial" panose="020B0604020202020204" pitchFamily="34" charset="0"/>
                <a:ea typeface="ＭＳ Ｐゴシック" panose="020B0600070205080204" pitchFamily="34" charset="-128"/>
              </a:defRPr>
            </a:lvl1pPr>
            <a:lvl2pPr marL="742950" indent="-285750">
              <a:defRPr sz="2800" b="1">
                <a:solidFill>
                  <a:srgbClr val="0079C1"/>
                </a:solidFill>
                <a:latin typeface="Arial" panose="020B0604020202020204" pitchFamily="34" charset="0"/>
                <a:ea typeface="ＭＳ Ｐゴシック" panose="020B0600070205080204" pitchFamily="34" charset="-128"/>
              </a:defRPr>
            </a:lvl2pPr>
            <a:lvl3pPr marL="1143000" indent="-228600">
              <a:defRPr sz="2800" b="1">
                <a:solidFill>
                  <a:srgbClr val="0079C1"/>
                </a:solidFill>
                <a:latin typeface="Arial" panose="020B0604020202020204" pitchFamily="34" charset="0"/>
                <a:ea typeface="ＭＳ Ｐゴシック" panose="020B0600070205080204" pitchFamily="34" charset="-128"/>
              </a:defRPr>
            </a:lvl3pPr>
            <a:lvl4pPr marL="1600200" indent="-228600">
              <a:defRPr sz="2800" b="1">
                <a:solidFill>
                  <a:srgbClr val="0079C1"/>
                </a:solidFill>
                <a:latin typeface="Arial" panose="020B0604020202020204" pitchFamily="34" charset="0"/>
                <a:ea typeface="ＭＳ Ｐゴシック" panose="020B0600070205080204" pitchFamily="34" charset="-128"/>
              </a:defRPr>
            </a:lvl4pPr>
            <a:lvl5pPr marL="2057400" indent="-228600">
              <a:defRPr sz="2800" b="1">
                <a:solidFill>
                  <a:srgbClr val="0079C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3E7E97"/>
                </a:solidFill>
                <a:effectLst/>
                <a:uLnTx/>
                <a:uFillTx/>
                <a:latin typeface="Arial"/>
                <a:ea typeface="ＭＳ Ｐゴシック"/>
                <a:cs typeface="Arial"/>
              </a:rPr>
              <a:t>Mobile Transformer Fleet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3E7E97"/>
                </a:solidFill>
                <a:effectLst/>
                <a:uLnTx/>
                <a:uFillTx/>
                <a:latin typeface="Arial"/>
                <a:ea typeface="ＭＳ Ｐゴシック"/>
                <a:cs typeface="Arial"/>
              </a:rPr>
              <a:t>Critical Spares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3E7E97"/>
                </a:solidFill>
                <a:effectLst/>
                <a:uLnTx/>
                <a:uFillTx/>
                <a:latin typeface="Arial"/>
                <a:ea typeface="ＭＳ Ｐゴシック"/>
                <a:cs typeface="Arial"/>
              </a:rPr>
              <a:t>Damage Appraisal &amp; iPads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3E7E97"/>
                </a:solidFill>
                <a:effectLst/>
                <a:uLnTx/>
                <a:uFillTx/>
                <a:latin typeface="Arial"/>
                <a:ea typeface="ＭＳ Ｐゴシック"/>
                <a:cs typeface="Arial"/>
              </a:rPr>
              <a:t>Emergency Response Plan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3E7E97"/>
                </a:solidFill>
                <a:effectLst/>
                <a:uLnTx/>
                <a:uFillTx/>
                <a:latin typeface="Arial"/>
                <a:ea typeface="ＭＳ Ｐゴシック"/>
                <a:cs typeface="Arial"/>
              </a:rPr>
              <a:t>Outage Management System</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a:ln>
                  <a:noFill/>
                </a:ln>
                <a:solidFill>
                  <a:srgbClr val="3E7E97"/>
                </a:solidFill>
                <a:effectLst/>
                <a:uLnTx/>
                <a:uFillTx/>
                <a:latin typeface="Arial"/>
                <a:ea typeface="ＭＳ Ｐゴシック"/>
                <a:cs typeface="Arial"/>
              </a:rPr>
              <a:t>Mutual Aid agreements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000" b="1" i="0" u="none" strike="noStrike" kern="1200" cap="none" spc="0" normalizeH="0" baseline="0" noProof="0">
              <a:ln>
                <a:noFill/>
              </a:ln>
              <a:solidFill>
                <a:srgbClr val="3E7E97"/>
              </a:solidFill>
              <a:effectLst/>
              <a:uLnTx/>
              <a:uFillTx/>
              <a:latin typeface="Arial" panose="020B0604020202020204" pitchFamily="34" charset="0"/>
              <a:ea typeface="ＭＳ Ｐゴシック" panose="020B0600070205080204" pitchFamily="34" charset="-128"/>
              <a:cs typeface="+mn-cs"/>
            </a:endParaRPr>
          </a:p>
        </p:txBody>
      </p:sp>
      <p:cxnSp>
        <p:nvCxnSpPr>
          <p:cNvPr id="4" name="Straight Connector 3">
            <a:extLst>
              <a:ext uri="{FF2B5EF4-FFF2-40B4-BE49-F238E27FC236}">
                <a16:creationId xmlns:a16="http://schemas.microsoft.com/office/drawing/2014/main" id="{5927DBDD-0165-4C2C-8A3F-510899910993}"/>
              </a:ext>
            </a:extLst>
          </p:cNvPr>
          <p:cNvCxnSpPr/>
          <p:nvPr/>
        </p:nvCxnSpPr>
        <p:spPr bwMode="auto">
          <a:xfrm>
            <a:off x="1821426" y="1509592"/>
            <a:ext cx="0" cy="2802313"/>
          </a:xfrm>
          <a:prstGeom prst="line">
            <a:avLst/>
          </a:prstGeom>
          <a:ln>
            <a:solidFill>
              <a:srgbClr val="00206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36436688-D8DC-4144-90A1-709DDF2BBD6E}"/>
              </a:ext>
            </a:extLst>
          </p:cNvPr>
          <p:cNvSpPr txBox="1"/>
          <p:nvPr/>
        </p:nvSpPr>
        <p:spPr>
          <a:xfrm>
            <a:off x="3200431" y="1453490"/>
            <a:ext cx="1496949" cy="261610"/>
          </a:xfrm>
          <a:prstGeom prst="rect">
            <a:avLst/>
          </a:prstGeom>
          <a:noFill/>
        </p:spPr>
        <p:txBody>
          <a:bodyPr wrap="square" rtlCol="0">
            <a:spAutoFit/>
          </a:bodyPr>
          <a:lstStyle/>
          <a:p>
            <a:r>
              <a:rPr lang="en-US" sz="1100">
                <a:solidFill>
                  <a:schemeClr val="tx2"/>
                </a:solidFill>
              </a:rPr>
              <a:t>Resilience</a:t>
            </a:r>
          </a:p>
        </p:txBody>
      </p:sp>
      <p:sp>
        <p:nvSpPr>
          <p:cNvPr id="14" name="TextBox 13">
            <a:extLst>
              <a:ext uri="{FF2B5EF4-FFF2-40B4-BE49-F238E27FC236}">
                <a16:creationId xmlns:a16="http://schemas.microsoft.com/office/drawing/2014/main" id="{3450CC0C-C823-48F2-A647-5AE8D85D6126}"/>
              </a:ext>
            </a:extLst>
          </p:cNvPr>
          <p:cNvSpPr txBox="1"/>
          <p:nvPr/>
        </p:nvSpPr>
        <p:spPr>
          <a:xfrm>
            <a:off x="851741" y="1453490"/>
            <a:ext cx="1496949" cy="261610"/>
          </a:xfrm>
          <a:prstGeom prst="rect">
            <a:avLst/>
          </a:prstGeom>
          <a:noFill/>
        </p:spPr>
        <p:txBody>
          <a:bodyPr wrap="square" rtlCol="0">
            <a:spAutoFit/>
          </a:bodyPr>
          <a:lstStyle/>
          <a:p>
            <a:r>
              <a:rPr lang="en-US" sz="1100">
                <a:solidFill>
                  <a:schemeClr val="tx2"/>
                </a:solidFill>
              </a:rPr>
              <a:t>Reliability</a:t>
            </a:r>
            <a:endParaRPr lang="en-US" sz="1200">
              <a:solidFill>
                <a:schemeClr val="tx2"/>
              </a:solidFill>
            </a:endParaRPr>
          </a:p>
        </p:txBody>
      </p:sp>
      <p:cxnSp>
        <p:nvCxnSpPr>
          <p:cNvPr id="15" name="Straight Connector 14">
            <a:extLst>
              <a:ext uri="{FF2B5EF4-FFF2-40B4-BE49-F238E27FC236}">
                <a16:creationId xmlns:a16="http://schemas.microsoft.com/office/drawing/2014/main" id="{F877091E-CB3D-4102-95E0-769090ED0416}"/>
              </a:ext>
            </a:extLst>
          </p:cNvPr>
          <p:cNvCxnSpPr/>
          <p:nvPr/>
        </p:nvCxnSpPr>
        <p:spPr bwMode="auto">
          <a:xfrm>
            <a:off x="5690419" y="1540818"/>
            <a:ext cx="0" cy="2802313"/>
          </a:xfrm>
          <a:prstGeom prst="line">
            <a:avLst/>
          </a:prstGeom>
          <a:ln>
            <a:solidFill>
              <a:srgbClr val="00206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0AEA7E3B-DAD0-4008-96C0-3E23004A5754}"/>
              </a:ext>
            </a:extLst>
          </p:cNvPr>
          <p:cNvSpPr>
            <a:spLocks noGrp="1" noChangeArrowheads="1"/>
          </p:cNvSpPr>
          <p:nvPr>
            <p:ph type="title"/>
          </p:nvPr>
        </p:nvSpPr>
        <p:spPr>
          <a:xfrm>
            <a:off x="582613" y="819448"/>
            <a:ext cx="6732587" cy="461665"/>
          </a:xfrm>
        </p:spPr>
        <p:txBody>
          <a:bodyPr/>
          <a:lstStyle/>
          <a:p>
            <a:r>
              <a:rPr lang="en-US" sz="2400" dirty="0">
                <a:solidFill>
                  <a:srgbClr val="00148C"/>
                </a:solidFill>
                <a:ea typeface="ＭＳ Ｐゴシック"/>
                <a:cs typeface="+mj-cs"/>
              </a:rPr>
              <a:t>Restoration Curve Example</a:t>
            </a:r>
            <a:endParaRPr lang="en-US" altLang="en-US" sz="2400" dirty="0">
              <a:solidFill>
                <a:schemeClr val="tx1">
                  <a:lumMod val="75000"/>
                </a:schemeClr>
              </a:solidFill>
              <a:ea typeface="ＭＳ Ｐゴシック" panose="020B0600070205080204" pitchFamily="34" charset="-128"/>
            </a:endParaRPr>
          </a:p>
        </p:txBody>
      </p:sp>
      <p:pic>
        <p:nvPicPr>
          <p:cNvPr id="1026" name="Picture 1">
            <a:extLst>
              <a:ext uri="{FF2B5EF4-FFF2-40B4-BE49-F238E27FC236}">
                <a16:creationId xmlns:a16="http://schemas.microsoft.com/office/drawing/2014/main" id="{0F15E5C0-EC38-45EC-BBA8-A733B291C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3" y="1601957"/>
            <a:ext cx="8261580" cy="412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39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EB7CA9D-DF19-47D4-8FBC-D395B06A3516}"/>
              </a:ext>
            </a:extLst>
          </p:cNvPr>
          <p:cNvSpPr>
            <a:spLocks noGrp="1"/>
          </p:cNvSpPr>
          <p:nvPr>
            <p:ph type="title"/>
          </p:nvPr>
        </p:nvSpPr>
        <p:spPr>
          <a:xfrm>
            <a:off x="431799" y="181479"/>
            <a:ext cx="8280400" cy="368300"/>
          </a:xfrm>
        </p:spPr>
        <p:txBody>
          <a:bodyPr/>
          <a:lstStyle/>
          <a:p>
            <a:r>
              <a:rPr lang="en-US" dirty="0"/>
              <a:t>Transmission Resiliency</a:t>
            </a:r>
          </a:p>
        </p:txBody>
      </p:sp>
      <p:sp>
        <p:nvSpPr>
          <p:cNvPr id="4" name="Rectangle 3">
            <a:extLst>
              <a:ext uri="{FF2B5EF4-FFF2-40B4-BE49-F238E27FC236}">
                <a16:creationId xmlns:a16="http://schemas.microsoft.com/office/drawing/2014/main" id="{902F6FBB-1E7D-45A4-8C4C-E1D4089FDD76}"/>
              </a:ext>
            </a:extLst>
          </p:cNvPr>
          <p:cNvSpPr/>
          <p:nvPr/>
        </p:nvSpPr>
        <p:spPr>
          <a:xfrm>
            <a:off x="311942" y="558983"/>
            <a:ext cx="8520113" cy="3785652"/>
          </a:xfrm>
          <a:prstGeom prst="rect">
            <a:avLst/>
          </a:prstGeom>
        </p:spPr>
        <p:txBody>
          <a:bodyPr wrap="square">
            <a:spAutoFit/>
          </a:bodyPr>
          <a:lstStyle/>
          <a:p>
            <a:pPr>
              <a:spcAft>
                <a:spcPts val="1200"/>
              </a:spcAft>
            </a:pPr>
            <a:r>
              <a:rPr lang="en-US" sz="1600" b="0" dirty="0"/>
              <a:t>National Grid is </a:t>
            </a:r>
            <a:r>
              <a:rPr lang="en-US" sz="1600" dirty="0"/>
              <a:t>bolstering</a:t>
            </a:r>
            <a:r>
              <a:rPr lang="en-US" sz="1600" b="0" dirty="0"/>
              <a:t> the Transmission system’s ability to </a:t>
            </a:r>
            <a:r>
              <a:rPr lang="en-US" sz="1600" dirty="0"/>
              <a:t>survive</a:t>
            </a:r>
            <a:r>
              <a:rPr lang="en-US" sz="1600" b="0" dirty="0"/>
              <a:t> and </a:t>
            </a:r>
            <a:r>
              <a:rPr lang="en-US" sz="1600" dirty="0"/>
              <a:t>recover</a:t>
            </a:r>
            <a:r>
              <a:rPr lang="en-US" sz="1600" b="0" dirty="0"/>
              <a:t> from outages through Resiliency projects</a:t>
            </a:r>
          </a:p>
          <a:p>
            <a:pPr marL="285750" indent="-285750">
              <a:buFont typeface="Arial" panose="020B0604020202020204" pitchFamily="34" charset="0"/>
              <a:buChar char="•"/>
            </a:pPr>
            <a:r>
              <a:rPr lang="en-US" sz="1400" b="0" dirty="0"/>
              <a:t>Historically, very little has been spent on Transmission system resiliency</a:t>
            </a:r>
          </a:p>
          <a:p>
            <a:pPr marL="285750" indent="-285750">
              <a:buFont typeface="Arial" panose="020B0604020202020204" pitchFamily="34" charset="0"/>
              <a:buChar char="•"/>
            </a:pPr>
            <a:r>
              <a:rPr lang="en-US" sz="1400" b="0" dirty="0"/>
              <a:t>Transmission resilience would supplement primary spending rationales for Transmission, such as asset condition, system capacity, and damage failure</a:t>
            </a:r>
          </a:p>
          <a:p>
            <a:pPr marL="285750" indent="-285750">
              <a:buFont typeface="Arial" panose="020B0604020202020204" pitchFamily="34" charset="0"/>
              <a:buChar char="•"/>
            </a:pPr>
            <a:r>
              <a:rPr lang="en-US" sz="1400" b="0" dirty="0"/>
              <a:t>Proposed twelve (12) projects under the new Resiliency spending rational for Transmission that fall into three (3) categories:</a:t>
            </a:r>
          </a:p>
          <a:p>
            <a:pPr marL="555750" lvl="2" indent="-285750"/>
            <a:r>
              <a:rPr lang="en-US" sz="1400" b="1" dirty="0">
                <a:solidFill>
                  <a:srgbClr val="FF0000"/>
                </a:solidFill>
              </a:rPr>
              <a:t>Remote Control Line Switches: </a:t>
            </a:r>
            <a:r>
              <a:rPr lang="en-US" sz="1400" dirty="0">
                <a:solidFill>
                  <a:schemeClr val="accent1"/>
                </a:solidFill>
              </a:rPr>
              <a:t>Reduces outage durations for approx. 5-12K customers per project - 5 projects </a:t>
            </a:r>
          </a:p>
          <a:p>
            <a:pPr marL="555750" lvl="2" indent="-285750"/>
            <a:r>
              <a:rPr lang="en-US" sz="1400" b="1" dirty="0">
                <a:solidFill>
                  <a:srgbClr val="FF0000"/>
                </a:solidFill>
              </a:rPr>
              <a:t>Additional Sources: </a:t>
            </a:r>
            <a:r>
              <a:rPr lang="en-US" sz="1400" dirty="0">
                <a:solidFill>
                  <a:schemeClr val="accent1"/>
                </a:solidFill>
              </a:rPr>
              <a:t>Reduces the total number of customers lost due the loss of a single line by as much as 31K -1 project</a:t>
            </a:r>
            <a:endParaRPr lang="en-US" sz="1400" strike="sngStrike" dirty="0">
              <a:solidFill>
                <a:schemeClr val="accent1"/>
              </a:solidFill>
            </a:endParaRPr>
          </a:p>
          <a:p>
            <a:pPr marL="555750" lvl="2" indent="-285750"/>
            <a:r>
              <a:rPr lang="en-US" sz="1400" b="1" dirty="0">
                <a:solidFill>
                  <a:srgbClr val="FF0000"/>
                </a:solidFill>
              </a:rPr>
              <a:t>Line Split Breakers: </a:t>
            </a:r>
            <a:r>
              <a:rPr lang="en-US" sz="1400" dirty="0">
                <a:solidFill>
                  <a:schemeClr val="accent1"/>
                </a:solidFill>
              </a:rPr>
              <a:t>Reduces the total number of customers lost due the loss of a single line/structure for approx. 5-15K per project - 6 project</a:t>
            </a:r>
            <a:endParaRPr lang="en-US" sz="1400" strike="sngStrike" dirty="0">
              <a:solidFill>
                <a:schemeClr val="accent1"/>
              </a:solidFill>
            </a:endParaRPr>
          </a:p>
          <a:p>
            <a:pPr lvl="1"/>
            <a:endParaRPr lang="en-US" sz="1400" dirty="0">
              <a:solidFill>
                <a:schemeClr val="accent1"/>
              </a:solidFill>
            </a:endParaRPr>
          </a:p>
        </p:txBody>
      </p:sp>
    </p:spTree>
    <p:extLst>
      <p:ext uri="{BB962C8B-B14F-4D97-AF65-F5344CB8AC3E}">
        <p14:creationId xmlns:p14="http://schemas.microsoft.com/office/powerpoint/2010/main" val="90065281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EB7CA9D-DF19-47D4-8FBC-D395B06A3516}"/>
              </a:ext>
            </a:extLst>
          </p:cNvPr>
          <p:cNvSpPr>
            <a:spLocks noGrp="1"/>
          </p:cNvSpPr>
          <p:nvPr>
            <p:ph type="title"/>
          </p:nvPr>
        </p:nvSpPr>
        <p:spPr>
          <a:xfrm>
            <a:off x="431800" y="361950"/>
            <a:ext cx="8280400" cy="368300"/>
          </a:xfrm>
        </p:spPr>
        <p:txBody>
          <a:bodyPr/>
          <a:lstStyle/>
          <a:p>
            <a:r>
              <a:rPr lang="en-US">
                <a:latin typeface="+mn-lt"/>
                <a:ea typeface="+mn-ea"/>
                <a:cs typeface="+mn-cs"/>
              </a:rPr>
              <a:t>Distribution Resiliency</a:t>
            </a:r>
          </a:p>
        </p:txBody>
      </p:sp>
      <p:sp>
        <p:nvSpPr>
          <p:cNvPr id="4" name="Rectangle 3">
            <a:extLst>
              <a:ext uri="{FF2B5EF4-FFF2-40B4-BE49-F238E27FC236}">
                <a16:creationId xmlns:a16="http://schemas.microsoft.com/office/drawing/2014/main" id="{7F765AE5-4867-474A-A8C5-A130D14675C3}"/>
              </a:ext>
            </a:extLst>
          </p:cNvPr>
          <p:cNvSpPr/>
          <p:nvPr/>
        </p:nvSpPr>
        <p:spPr>
          <a:xfrm>
            <a:off x="431795" y="1485245"/>
            <a:ext cx="8280399" cy="3262432"/>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1600" b="0" dirty="0"/>
              <a:t>169 projects were reclassified from Reliability to the new Resiliency spending rationale </a:t>
            </a:r>
          </a:p>
          <a:p>
            <a:pPr marL="285750" indent="-285750">
              <a:buFont typeface="Arial" panose="020B0604020202020204" pitchFamily="34" charset="0"/>
              <a:buChar char="•"/>
            </a:pPr>
            <a:r>
              <a:rPr lang="en-US" sz="1600" b="0" dirty="0"/>
              <a:t>Projects generally fall into these categories:</a:t>
            </a:r>
          </a:p>
          <a:p>
            <a:pPr marL="555625" lvl="2" indent="-285750"/>
            <a:r>
              <a:rPr lang="en-US" sz="1600" b="1" dirty="0">
                <a:solidFill>
                  <a:srgbClr val="FF0000"/>
                </a:solidFill>
              </a:rPr>
              <a:t>Targeted Feeder Ties</a:t>
            </a:r>
            <a:r>
              <a:rPr lang="en-US" sz="1600" dirty="0">
                <a:solidFill>
                  <a:srgbClr val="FF0000"/>
                </a:solidFill>
              </a:rPr>
              <a:t>: </a:t>
            </a:r>
            <a:r>
              <a:rPr lang="en-US" sz="1600" dirty="0">
                <a:solidFill>
                  <a:schemeClr val="accent1"/>
                </a:solidFill>
              </a:rPr>
              <a:t>New connections between feeders that allow for operational field ties that can better isolate outages and restore customers quicker</a:t>
            </a:r>
            <a:endParaRPr lang="en-US" sz="1600" dirty="0">
              <a:solidFill>
                <a:schemeClr val="accent1"/>
              </a:solidFill>
              <a:cs typeface="Arial"/>
            </a:endParaRPr>
          </a:p>
          <a:p>
            <a:pPr marL="555625" lvl="2" indent="-285750"/>
            <a:r>
              <a:rPr lang="en-US" sz="1600" b="1" dirty="0">
                <a:solidFill>
                  <a:srgbClr val="FF0000"/>
                </a:solidFill>
              </a:rPr>
              <a:t>FLISR</a:t>
            </a:r>
            <a:r>
              <a:rPr lang="en-US" sz="1600" dirty="0">
                <a:solidFill>
                  <a:srgbClr val="FF0000"/>
                </a:solidFill>
              </a:rPr>
              <a:t>: </a:t>
            </a:r>
            <a:r>
              <a:rPr lang="en-US" sz="1600" dirty="0">
                <a:solidFill>
                  <a:schemeClr val="accent1"/>
                </a:solidFill>
              </a:rPr>
              <a:t>Fault Location, Isolation, and Restoration provides an intelligent way for the grid to “self-heal” with reclosers at the distribution and sub-transmission levels</a:t>
            </a:r>
            <a:endParaRPr lang="en-US" sz="1600" dirty="0">
              <a:solidFill>
                <a:schemeClr val="accent1"/>
              </a:solidFill>
              <a:cs typeface="Arial"/>
            </a:endParaRPr>
          </a:p>
          <a:p>
            <a:pPr marL="555625" lvl="2" indent="-285750"/>
            <a:r>
              <a:rPr lang="en-US" sz="1600" b="1" dirty="0">
                <a:solidFill>
                  <a:srgbClr val="FF0000"/>
                </a:solidFill>
              </a:rPr>
              <a:t>Feeder monitors/line sensors</a:t>
            </a:r>
            <a:r>
              <a:rPr lang="en-US" sz="1600" dirty="0">
                <a:solidFill>
                  <a:srgbClr val="FF0000"/>
                </a:solidFill>
              </a:rPr>
              <a:t>: </a:t>
            </a:r>
            <a:r>
              <a:rPr lang="en-US" sz="1600" dirty="0">
                <a:solidFill>
                  <a:schemeClr val="accent1"/>
                </a:solidFill>
              </a:rPr>
              <a:t>Additional metering to provide operations and planning with data to better restore outages in real-time (and to inform how to avoid them in the future)</a:t>
            </a:r>
            <a:endParaRPr lang="en-US" sz="1600" dirty="0">
              <a:solidFill>
                <a:schemeClr val="accent1"/>
              </a:solidFill>
              <a:cs typeface="Arial"/>
            </a:endParaRPr>
          </a:p>
          <a:p>
            <a:pPr marL="285750" indent="-285750">
              <a:buFont typeface="Arial" panose="020B0604020202020204" pitchFamily="34" charset="0"/>
              <a:buChar char="•"/>
            </a:pPr>
            <a:r>
              <a:rPr lang="en-US" sz="1600" b="0" dirty="0"/>
              <a:t>~40% of the Reliability budget has been reclassified as Resiliency projects</a:t>
            </a:r>
          </a:p>
          <a:p>
            <a:pPr marL="285750" indent="-285750">
              <a:buFont typeface="Arial" panose="020B0604020202020204" pitchFamily="34" charset="0"/>
              <a:buChar char="•"/>
            </a:pPr>
            <a:endParaRPr lang="en-US" sz="1600" b="0" dirty="0"/>
          </a:p>
        </p:txBody>
      </p:sp>
      <p:sp>
        <p:nvSpPr>
          <p:cNvPr id="5" name="Rectangle 4">
            <a:extLst>
              <a:ext uri="{FF2B5EF4-FFF2-40B4-BE49-F238E27FC236}">
                <a16:creationId xmlns:a16="http://schemas.microsoft.com/office/drawing/2014/main" id="{4C040FA0-32DC-45E0-AE39-BB5D2D9F37DB}"/>
              </a:ext>
            </a:extLst>
          </p:cNvPr>
          <p:cNvSpPr/>
          <p:nvPr/>
        </p:nvSpPr>
        <p:spPr>
          <a:xfrm>
            <a:off x="431799" y="730250"/>
            <a:ext cx="8280399" cy="646331"/>
          </a:xfrm>
          <a:prstGeom prst="rect">
            <a:avLst/>
          </a:prstGeom>
        </p:spPr>
        <p:txBody>
          <a:bodyPr wrap="square">
            <a:spAutoFit/>
          </a:bodyPr>
          <a:lstStyle/>
          <a:p>
            <a:pPr>
              <a:spcAft>
                <a:spcPts val="1200"/>
              </a:spcAft>
            </a:pPr>
            <a:r>
              <a:rPr lang="en-US" b="0" dirty="0"/>
              <a:t>National Grid is committed to </a:t>
            </a:r>
            <a:r>
              <a:rPr lang="en-US" dirty="0"/>
              <a:t>targeting resiliency improvements </a:t>
            </a:r>
            <a:r>
              <a:rPr lang="en-US" b="0" dirty="0"/>
              <a:t>on the Distribution System </a:t>
            </a:r>
          </a:p>
        </p:txBody>
      </p:sp>
    </p:spTree>
    <p:extLst>
      <p:ext uri="{BB962C8B-B14F-4D97-AF65-F5344CB8AC3E}">
        <p14:creationId xmlns:p14="http://schemas.microsoft.com/office/powerpoint/2010/main" val="15073246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5691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EB7CA9D-DF19-47D4-8FBC-D395B06A3516}"/>
              </a:ext>
            </a:extLst>
          </p:cNvPr>
          <p:cNvSpPr>
            <a:spLocks noGrp="1"/>
          </p:cNvSpPr>
          <p:nvPr>
            <p:ph type="title"/>
          </p:nvPr>
        </p:nvSpPr>
        <p:spPr>
          <a:xfrm>
            <a:off x="431800" y="361950"/>
            <a:ext cx="8280400" cy="368300"/>
          </a:xfrm>
        </p:spPr>
        <p:txBody>
          <a:bodyPr/>
          <a:lstStyle/>
          <a:p>
            <a:r>
              <a:rPr lang="en-US"/>
              <a:t>Resiliency Definition</a:t>
            </a:r>
          </a:p>
        </p:txBody>
      </p:sp>
      <p:sp>
        <p:nvSpPr>
          <p:cNvPr id="5" name="Content Placeholder 1">
            <a:extLst>
              <a:ext uri="{FF2B5EF4-FFF2-40B4-BE49-F238E27FC236}">
                <a16:creationId xmlns:a16="http://schemas.microsoft.com/office/drawing/2014/main" id="{6D2A6040-B747-F147-839D-033CBEB4399D}"/>
              </a:ext>
            </a:extLst>
          </p:cNvPr>
          <p:cNvSpPr txBox="1">
            <a:spLocks noChangeArrowheads="1"/>
          </p:cNvSpPr>
          <p:nvPr/>
        </p:nvSpPr>
        <p:spPr>
          <a:xfrm>
            <a:off x="525462" y="1152803"/>
            <a:ext cx="8093075" cy="5143521"/>
          </a:xfrm>
          <a:prstGeom prst="rect">
            <a:avLst/>
          </a:prstGeom>
        </p:spPr>
        <p:txBody>
          <a:bodyPr lIns="91440" tIns="45720" rIns="91440" bIns="45720" anchor="t"/>
          <a:lstStyle>
            <a:lvl1pPr marL="190500" indent="-190500" algn="l" rtl="0" eaLnBrk="0" fontAlgn="base" hangingPunct="0">
              <a:spcBef>
                <a:spcPct val="20000"/>
              </a:spcBef>
              <a:spcAft>
                <a:spcPct val="0"/>
              </a:spcAft>
              <a:buClr>
                <a:srgbClr val="0059B4"/>
              </a:buClr>
              <a:buFont typeface="Wingdings" panose="05000000000000000000" pitchFamily="2" charset="2"/>
              <a:buChar char="§"/>
              <a:defRPr sz="2400" b="1">
                <a:solidFill>
                  <a:srgbClr val="0079C1"/>
                </a:solidFill>
                <a:latin typeface="+mn-lt"/>
                <a:ea typeface="ＭＳ Ｐゴシック" pitchFamily="-105" charset="-128"/>
                <a:cs typeface="ＭＳ Ｐゴシック" pitchFamily="-105" charset="-128"/>
              </a:defRPr>
            </a:lvl1pPr>
            <a:lvl2pPr marL="571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2pPr>
            <a:lvl3pPr marL="952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3pPr>
            <a:lvl4pPr marL="1333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4pPr>
            <a:lvl5pPr marL="1714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5pPr>
            <a:lvl6pPr marL="21717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6pPr>
            <a:lvl7pPr marL="26289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7pPr>
            <a:lvl8pPr marL="30861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8pPr>
            <a:lvl9pPr marL="35433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9pPr>
          </a:lstStyle>
          <a:p>
            <a:pPr marL="0" indent="0">
              <a:buNone/>
            </a:pPr>
            <a:r>
              <a:rPr lang="en-US" altLang="en-US" sz="1800" b="0" dirty="0">
                <a:solidFill>
                  <a:schemeClr val="accent1"/>
                </a:solidFill>
                <a:ea typeface="ＭＳ Ｐゴシック" panose="020B0600070205080204" pitchFamily="34" charset="-128"/>
              </a:rPr>
              <a:t>To determine how to measure resiliency, a good working definition is required.  Several national organizations have proposed definitions, converging closer to an industry consensus.</a:t>
            </a:r>
          </a:p>
          <a:p>
            <a:pPr marL="0" indent="0">
              <a:buNone/>
            </a:pPr>
            <a:endParaRPr lang="en-US" altLang="en-US" sz="1800" b="0" dirty="0">
              <a:solidFill>
                <a:schemeClr val="accent1"/>
              </a:solidFill>
              <a:ea typeface="ＭＳ Ｐゴシック" panose="020B0600070205080204" pitchFamily="34" charset="-128"/>
            </a:endParaRPr>
          </a:p>
          <a:p>
            <a:r>
              <a:rPr lang="en-US" altLang="en-US" sz="1800" kern="0" dirty="0">
                <a:solidFill>
                  <a:schemeClr val="accent1"/>
                </a:solidFill>
                <a:ea typeface="ＭＳ Ｐゴシック" panose="020B0600070205080204" pitchFamily="34" charset="-128"/>
              </a:rPr>
              <a:t>IEEE</a:t>
            </a:r>
            <a:r>
              <a:rPr lang="en-US" altLang="en-US" sz="1800" b="0" kern="0" dirty="0">
                <a:solidFill>
                  <a:schemeClr val="accent1"/>
                </a:solidFill>
                <a:ea typeface="ＭＳ Ｐゴシック" panose="020B0600070205080204" pitchFamily="34" charset="-128"/>
              </a:rPr>
              <a:t>- Anticipate the impact, resist discontinuity of service, and restore service with rapidity, to critical loads in the system.</a:t>
            </a:r>
          </a:p>
          <a:p>
            <a:endParaRPr lang="en-US" altLang="en-US" sz="1800" dirty="0">
              <a:solidFill>
                <a:schemeClr val="accent1"/>
              </a:solidFill>
              <a:ea typeface="ＭＳ Ｐゴシック" panose="020B0600070205080204" pitchFamily="34" charset="-128"/>
            </a:endParaRPr>
          </a:p>
          <a:p>
            <a:r>
              <a:rPr lang="en-US" altLang="en-US" sz="1800" dirty="0">
                <a:solidFill>
                  <a:schemeClr val="accent1"/>
                </a:solidFill>
                <a:ea typeface="ＭＳ Ｐゴシック"/>
              </a:rPr>
              <a:t>EPRI</a:t>
            </a:r>
            <a:r>
              <a:rPr lang="en-US" altLang="en-US" sz="1800" b="0" dirty="0">
                <a:solidFill>
                  <a:schemeClr val="accent1"/>
                </a:solidFill>
                <a:ea typeface="ＭＳ Ｐゴシック"/>
              </a:rPr>
              <a:t>- Damage Prevention, System Recovery, and Survivability</a:t>
            </a:r>
            <a:endParaRPr lang="en-US" altLang="en-US" sz="1800" b="0" dirty="0">
              <a:solidFill>
                <a:schemeClr val="accent1"/>
              </a:solidFill>
              <a:ea typeface="ＭＳ Ｐゴシック" panose="020B0600070205080204" pitchFamily="34" charset="-128"/>
            </a:endParaRPr>
          </a:p>
          <a:p>
            <a:endParaRPr lang="en-US" altLang="en-US" sz="1800" kern="0" dirty="0">
              <a:solidFill>
                <a:schemeClr val="accent1"/>
              </a:solidFill>
              <a:ea typeface="ＭＳ Ｐゴシック" panose="020B0600070205080204" pitchFamily="34" charset="-128"/>
            </a:endParaRPr>
          </a:p>
          <a:p>
            <a:r>
              <a:rPr lang="en-US" altLang="en-US" sz="1800" kern="0" dirty="0">
                <a:solidFill>
                  <a:schemeClr val="accent1"/>
                </a:solidFill>
                <a:ea typeface="ＭＳ Ｐゴシック" panose="020B0600070205080204" pitchFamily="34" charset="-128"/>
              </a:rPr>
              <a:t>FERC 2018 and CIGRE</a:t>
            </a:r>
            <a:r>
              <a:rPr lang="en-US" altLang="en-US" sz="1800" b="0" kern="0" dirty="0">
                <a:solidFill>
                  <a:schemeClr val="accent1"/>
                </a:solidFill>
                <a:ea typeface="ＭＳ Ｐゴシック" panose="020B0600070205080204" pitchFamily="34" charset="-128"/>
              </a:rPr>
              <a:t>- </a:t>
            </a:r>
            <a:r>
              <a:rPr lang="en-US" altLang="en-US" sz="1800" b="0" dirty="0">
                <a:solidFill>
                  <a:schemeClr val="accent1"/>
                </a:solidFill>
                <a:ea typeface="ＭＳ Ｐゴシック" panose="020B0600070205080204" pitchFamily="34" charset="-128"/>
              </a:rPr>
              <a:t>W</a:t>
            </a:r>
            <a:r>
              <a:rPr lang="en-US" altLang="en-US" sz="1800" b="0" kern="0" dirty="0">
                <a:solidFill>
                  <a:schemeClr val="accent1"/>
                </a:solidFill>
                <a:ea typeface="ＭＳ Ｐゴシック" panose="020B0600070205080204" pitchFamily="34" charset="-128"/>
              </a:rPr>
              <a:t>ithstand and reduce the magnitude and/or duration of disruptive events, which includes the capability to anticipate, absorb, adapt to, and/or rapidly recover from such an event.</a:t>
            </a:r>
            <a:endParaRPr lang="en-US" altLang="en-US" sz="1800" kern="0" dirty="0">
              <a:solidFill>
                <a:schemeClr val="accent1"/>
              </a:solidFill>
              <a:ea typeface="ＭＳ Ｐゴシック" panose="020B0600070205080204" pitchFamily="34" charset="-128"/>
            </a:endParaRPr>
          </a:p>
          <a:p>
            <a:endParaRPr lang="en-US" altLang="en-US" sz="1800" kern="0" dirty="0">
              <a:solidFill>
                <a:schemeClr val="accent1"/>
              </a:solidFill>
              <a:ea typeface="ＭＳ Ｐゴシック" panose="020B0600070205080204" pitchFamily="34" charset="-128"/>
            </a:endParaRPr>
          </a:p>
          <a:p>
            <a:r>
              <a:rPr lang="en-US" altLang="en-US" sz="1800" kern="0" dirty="0">
                <a:solidFill>
                  <a:schemeClr val="accent1"/>
                </a:solidFill>
                <a:ea typeface="ＭＳ Ｐゴシック" panose="020B0600070205080204" pitchFamily="34" charset="-128"/>
              </a:rPr>
              <a:t>Sandia</a:t>
            </a:r>
            <a:r>
              <a:rPr lang="en-US" altLang="en-US" sz="1800" b="0" kern="0" dirty="0">
                <a:solidFill>
                  <a:schemeClr val="accent1"/>
                </a:solidFill>
                <a:ea typeface="ＭＳ Ｐゴシック" panose="020B0600070205080204" pitchFamily="34" charset="-128"/>
              </a:rPr>
              <a:t>- The ability to prepare for and adapt to changing conditions and withstand and recover rapidly from disruptions</a:t>
            </a:r>
            <a:endParaRPr lang="en-US" altLang="en-US" sz="1800" kern="0" dirty="0">
              <a:solidFill>
                <a:schemeClr val="accent1"/>
              </a:solidFill>
              <a:ea typeface="ＭＳ Ｐゴシック" panose="020B0600070205080204" pitchFamily="34" charset="-128"/>
            </a:endParaRPr>
          </a:p>
        </p:txBody>
      </p:sp>
    </p:spTree>
    <p:extLst>
      <p:ext uri="{BB962C8B-B14F-4D97-AF65-F5344CB8AC3E}">
        <p14:creationId xmlns:p14="http://schemas.microsoft.com/office/powerpoint/2010/main" val="42804796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EB7CA9D-DF19-47D4-8FBC-D395B06A3516}"/>
              </a:ext>
            </a:extLst>
          </p:cNvPr>
          <p:cNvSpPr>
            <a:spLocks noGrp="1"/>
          </p:cNvSpPr>
          <p:nvPr>
            <p:ph type="title"/>
          </p:nvPr>
        </p:nvSpPr>
        <p:spPr>
          <a:xfrm>
            <a:off x="431800" y="361950"/>
            <a:ext cx="8280400" cy="368300"/>
          </a:xfrm>
        </p:spPr>
        <p:txBody>
          <a:bodyPr/>
          <a:lstStyle/>
          <a:p>
            <a:r>
              <a:rPr lang="en-US"/>
              <a:t>Resiliency Definition</a:t>
            </a:r>
          </a:p>
        </p:txBody>
      </p:sp>
      <p:sp>
        <p:nvSpPr>
          <p:cNvPr id="5" name="Content Placeholder 1">
            <a:extLst>
              <a:ext uri="{FF2B5EF4-FFF2-40B4-BE49-F238E27FC236}">
                <a16:creationId xmlns:a16="http://schemas.microsoft.com/office/drawing/2014/main" id="{6D2A6040-B747-F147-839D-033CBEB4399D}"/>
              </a:ext>
            </a:extLst>
          </p:cNvPr>
          <p:cNvSpPr txBox="1">
            <a:spLocks noChangeArrowheads="1"/>
          </p:cNvSpPr>
          <p:nvPr/>
        </p:nvSpPr>
        <p:spPr>
          <a:xfrm>
            <a:off x="525462" y="1152803"/>
            <a:ext cx="8093075" cy="5143521"/>
          </a:xfrm>
          <a:prstGeom prst="rect">
            <a:avLst/>
          </a:prstGeom>
        </p:spPr>
        <p:txBody>
          <a:bodyPr/>
          <a:lstStyle>
            <a:lvl1pPr marL="190500" indent="-190500" algn="l" rtl="0" eaLnBrk="0" fontAlgn="base" hangingPunct="0">
              <a:spcBef>
                <a:spcPct val="20000"/>
              </a:spcBef>
              <a:spcAft>
                <a:spcPct val="0"/>
              </a:spcAft>
              <a:buClr>
                <a:srgbClr val="0059B4"/>
              </a:buClr>
              <a:buFont typeface="Wingdings" panose="05000000000000000000" pitchFamily="2" charset="2"/>
              <a:buChar char="§"/>
              <a:defRPr sz="2400" b="1">
                <a:solidFill>
                  <a:srgbClr val="0079C1"/>
                </a:solidFill>
                <a:latin typeface="+mn-lt"/>
                <a:ea typeface="ＭＳ Ｐゴシック" pitchFamily="-105" charset="-128"/>
                <a:cs typeface="ＭＳ Ｐゴシック" pitchFamily="-105" charset="-128"/>
              </a:defRPr>
            </a:lvl1pPr>
            <a:lvl2pPr marL="571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2pPr>
            <a:lvl3pPr marL="952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3pPr>
            <a:lvl4pPr marL="1333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4pPr>
            <a:lvl5pPr marL="1714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5pPr>
            <a:lvl6pPr marL="21717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6pPr>
            <a:lvl7pPr marL="26289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7pPr>
            <a:lvl8pPr marL="30861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8pPr>
            <a:lvl9pPr marL="35433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9pPr>
          </a:lstStyle>
          <a:p>
            <a:pPr marL="0" indent="0">
              <a:buNone/>
            </a:pPr>
            <a:r>
              <a:rPr lang="en-US" altLang="en-US" sz="1800" b="0" kern="0" dirty="0">
                <a:solidFill>
                  <a:schemeClr val="accent1"/>
                </a:solidFill>
                <a:ea typeface="ＭＳ Ｐゴシック" panose="020B0600070205080204" pitchFamily="34" charset="-128"/>
              </a:rPr>
              <a:t>National Grid has proposed to align our definition with EPRI, which breaks resiliency into three core concepts - </a:t>
            </a:r>
            <a:r>
              <a:rPr lang="en-US" altLang="en-US" sz="1800" kern="0" dirty="0">
                <a:solidFill>
                  <a:schemeClr val="accent1"/>
                </a:solidFill>
                <a:ea typeface="ＭＳ Ｐゴシック" panose="020B0600070205080204" pitchFamily="34" charset="-128"/>
              </a:rPr>
              <a:t>Damage Prevention, System Recovery and Survivability</a:t>
            </a:r>
            <a:r>
              <a:rPr lang="en-US" altLang="en-US" sz="1800" b="0" kern="0" dirty="0">
                <a:solidFill>
                  <a:schemeClr val="accent1"/>
                </a:solidFill>
                <a:ea typeface="ＭＳ Ｐゴシック" panose="020B0600070205080204" pitchFamily="34" charset="-128"/>
              </a:rPr>
              <a:t>.</a:t>
            </a:r>
          </a:p>
          <a:p>
            <a:endParaRPr lang="en-US" altLang="en-US" sz="1800" b="0" kern="0" dirty="0">
              <a:solidFill>
                <a:schemeClr val="accent1"/>
              </a:solidFill>
              <a:ea typeface="ＭＳ Ｐゴシック" panose="020B0600070205080204" pitchFamily="34" charset="-128"/>
            </a:endParaRPr>
          </a:p>
          <a:p>
            <a:pPr>
              <a:defRPr/>
            </a:pPr>
            <a:r>
              <a:rPr lang="en-US" altLang="en-US" sz="1800" kern="0" dirty="0">
                <a:solidFill>
                  <a:schemeClr val="accent1"/>
                </a:solidFill>
                <a:ea typeface="ＭＳ Ｐゴシック" panose="020B0600070205080204" pitchFamily="34" charset="-128"/>
              </a:rPr>
              <a:t>Damage Prevention</a:t>
            </a:r>
            <a:r>
              <a:rPr lang="en-US" altLang="en-US" sz="1800" b="0" kern="0" dirty="0">
                <a:solidFill>
                  <a:schemeClr val="accent1"/>
                </a:solidFill>
                <a:ea typeface="ＭＳ Ｐゴシック" panose="020B0600070205080204" pitchFamily="34" charset="-128"/>
              </a:rPr>
              <a:t> refers to the application of engineering designs and advanced technologies that </a:t>
            </a:r>
            <a:r>
              <a:rPr lang="en-US" altLang="en-US" sz="1800" kern="0" dirty="0">
                <a:solidFill>
                  <a:schemeClr val="accent1"/>
                </a:solidFill>
                <a:ea typeface="ＭＳ Ｐゴシック" panose="020B0600070205080204" pitchFamily="34" charset="-128"/>
              </a:rPr>
              <a:t>harden</a:t>
            </a:r>
            <a:r>
              <a:rPr lang="en-US" altLang="en-US" sz="1800" b="0" kern="0" dirty="0">
                <a:solidFill>
                  <a:schemeClr val="accent1"/>
                </a:solidFill>
                <a:ea typeface="ＭＳ Ｐゴシック" panose="020B0600070205080204" pitchFamily="34" charset="-128"/>
              </a:rPr>
              <a:t> the distribution system to limit damage. </a:t>
            </a:r>
          </a:p>
          <a:p>
            <a:pPr>
              <a:defRPr/>
            </a:pPr>
            <a:endParaRPr lang="en-US" altLang="en-US" sz="1800" kern="0" dirty="0">
              <a:solidFill>
                <a:schemeClr val="accent1"/>
              </a:solidFill>
              <a:ea typeface="ＭＳ Ｐゴシック" panose="020B0600070205080204" pitchFamily="34" charset="-128"/>
            </a:endParaRPr>
          </a:p>
          <a:p>
            <a:pPr>
              <a:defRPr/>
            </a:pPr>
            <a:r>
              <a:rPr lang="en-US" altLang="en-US" sz="1800" kern="0" dirty="0">
                <a:solidFill>
                  <a:schemeClr val="accent1"/>
                </a:solidFill>
                <a:ea typeface="ＭＳ Ｐゴシック" panose="020B0600070205080204" pitchFamily="34" charset="-128"/>
              </a:rPr>
              <a:t>System Recovery</a:t>
            </a:r>
            <a:r>
              <a:rPr lang="en-US" altLang="en-US" sz="1800" b="0" kern="0" dirty="0">
                <a:solidFill>
                  <a:schemeClr val="accent1"/>
                </a:solidFill>
                <a:ea typeface="ＭＳ Ｐゴシック" panose="020B0600070205080204" pitchFamily="34" charset="-128"/>
              </a:rPr>
              <a:t> refers to the use of </a:t>
            </a:r>
            <a:r>
              <a:rPr lang="en-US" altLang="en-US" sz="1800" kern="0" dirty="0">
                <a:solidFill>
                  <a:schemeClr val="accent1"/>
                </a:solidFill>
                <a:ea typeface="ＭＳ Ｐゴシック" panose="020B0600070205080204" pitchFamily="34" charset="-128"/>
              </a:rPr>
              <a:t>tools and techniques </a:t>
            </a:r>
            <a:r>
              <a:rPr lang="en-US" altLang="en-US" sz="1800" b="0" kern="0" dirty="0">
                <a:solidFill>
                  <a:schemeClr val="accent1"/>
                </a:solidFill>
                <a:ea typeface="ＭＳ Ｐゴシック" panose="020B0600070205080204" pitchFamily="34" charset="-128"/>
              </a:rPr>
              <a:t>to quickly restore service to as many affected customers as practical. </a:t>
            </a:r>
          </a:p>
          <a:p>
            <a:pPr>
              <a:defRPr/>
            </a:pPr>
            <a:endParaRPr lang="en-US" altLang="en-US" sz="1800" dirty="0">
              <a:solidFill>
                <a:schemeClr val="accent1"/>
              </a:solidFill>
              <a:ea typeface="ＭＳ Ｐゴシック" panose="020B0600070205080204" pitchFamily="34" charset="-128"/>
            </a:endParaRPr>
          </a:p>
          <a:p>
            <a:pPr>
              <a:defRPr/>
            </a:pPr>
            <a:r>
              <a:rPr lang="en-US" altLang="en-US" sz="1800" kern="0" dirty="0">
                <a:solidFill>
                  <a:schemeClr val="accent1"/>
                </a:solidFill>
                <a:ea typeface="ＭＳ Ｐゴシック" panose="020B0600070205080204" pitchFamily="34" charset="-128"/>
              </a:rPr>
              <a:t>Survivability</a:t>
            </a:r>
            <a:r>
              <a:rPr lang="en-US" altLang="en-US" sz="1800" b="0" kern="0" dirty="0">
                <a:solidFill>
                  <a:schemeClr val="accent1"/>
                </a:solidFill>
                <a:ea typeface="ＭＳ Ｐゴシック" panose="020B0600070205080204" pitchFamily="34" charset="-128"/>
              </a:rPr>
              <a:t> refers to </a:t>
            </a:r>
            <a:r>
              <a:rPr lang="en-US" sz="1800" kern="0" dirty="0">
                <a:solidFill>
                  <a:schemeClr val="accent1"/>
                </a:solidFill>
              </a:rPr>
              <a:t>enhanced system planning </a:t>
            </a:r>
            <a:r>
              <a:rPr lang="en-US" sz="1800" b="0" kern="0" dirty="0">
                <a:solidFill>
                  <a:schemeClr val="accent1"/>
                </a:solidFill>
              </a:rPr>
              <a:t>or</a:t>
            </a:r>
            <a:r>
              <a:rPr lang="en-US" sz="1800" kern="0" dirty="0">
                <a:solidFill>
                  <a:schemeClr val="accent1"/>
                </a:solidFill>
              </a:rPr>
              <a:t> </a:t>
            </a:r>
            <a:r>
              <a:rPr lang="en-US" altLang="en-US" sz="1800" kern="0" dirty="0">
                <a:solidFill>
                  <a:schemeClr val="accent1"/>
                </a:solidFill>
                <a:ea typeface="ＭＳ Ｐゴシック" panose="020B0600070205080204" pitchFamily="34" charset="-128"/>
              </a:rPr>
              <a:t>use of innovative technologies </a:t>
            </a:r>
            <a:r>
              <a:rPr lang="en-US" altLang="en-US" sz="1800" b="0" kern="0" dirty="0">
                <a:solidFill>
                  <a:schemeClr val="accent1"/>
                </a:solidFill>
                <a:ea typeface="ＭＳ Ｐゴシック" panose="020B0600070205080204" pitchFamily="34" charset="-128"/>
              </a:rPr>
              <a:t>to aid consumers, communities, and institutions in continuing some level of normal function without complete access to the grid. </a:t>
            </a:r>
          </a:p>
          <a:p>
            <a:pPr marL="0" indent="0" algn="ctr">
              <a:buFont typeface="Wingdings" panose="05000000000000000000" pitchFamily="2" charset="2"/>
              <a:buNone/>
              <a:defRPr/>
            </a:pPr>
            <a:endParaRPr lang="en-US" sz="1800" b="0" kern="0" dirty="0">
              <a:solidFill>
                <a:schemeClr val="accent1"/>
              </a:solidFill>
            </a:endParaRPr>
          </a:p>
          <a:p>
            <a:pPr marL="0" indent="0" algn="ctr">
              <a:buFont typeface="Wingdings" panose="05000000000000000000" pitchFamily="2" charset="2"/>
              <a:buNone/>
              <a:defRPr/>
            </a:pPr>
            <a:r>
              <a:rPr lang="en-US" altLang="en-US" sz="1800" u="sng" kern="0" dirty="0">
                <a:solidFill>
                  <a:schemeClr val="accent1"/>
                </a:solidFill>
                <a:ea typeface="ＭＳ Ｐゴシック" panose="020B0600070205080204" pitchFamily="34" charset="-128"/>
              </a:rPr>
              <a:t>Improving system resiliency requires advances in all three</a:t>
            </a:r>
            <a:endParaRPr lang="en-US" altLang="en-US" sz="1800" b="0" kern="0" dirty="0">
              <a:solidFill>
                <a:schemeClr val="accent1"/>
              </a:solidFill>
              <a:ea typeface="ＭＳ Ｐゴシック" panose="020B0600070205080204" pitchFamily="34" charset="-128"/>
            </a:endParaRPr>
          </a:p>
        </p:txBody>
      </p:sp>
    </p:spTree>
    <p:extLst>
      <p:ext uri="{BB962C8B-B14F-4D97-AF65-F5344CB8AC3E}">
        <p14:creationId xmlns:p14="http://schemas.microsoft.com/office/powerpoint/2010/main" val="27487015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93AEB1-0181-405A-B491-90A936CAED35}"/>
              </a:ext>
            </a:extLst>
          </p:cNvPr>
          <p:cNvSpPr>
            <a:spLocks noGrp="1"/>
          </p:cNvSpPr>
          <p:nvPr>
            <p:ph type="body" sz="quarter" idx="17"/>
          </p:nvPr>
        </p:nvSpPr>
        <p:spPr>
          <a:xfrm>
            <a:off x="469509" y="1176132"/>
            <a:ext cx="7977907" cy="6217087"/>
          </a:xfrm>
        </p:spPr>
        <p:txBody>
          <a:bodyPr/>
          <a:lstStyle/>
          <a:p>
            <a:pPr marL="213995" indent="-213995">
              <a:buFont typeface="Wingdings" panose="05000000000000000000" pitchFamily="2" charset="2"/>
              <a:buChar char="Ø"/>
            </a:pPr>
            <a:r>
              <a:rPr lang="en-US" b="0" dirty="0"/>
              <a:t>The impacts of climate change are expected to lead to </a:t>
            </a:r>
            <a:r>
              <a:rPr lang="en-US" dirty="0"/>
              <a:t>more frequent </a:t>
            </a:r>
            <a:r>
              <a:rPr lang="en-US" b="0" dirty="0"/>
              <a:t>and </a:t>
            </a:r>
            <a:r>
              <a:rPr lang="en-US" dirty="0"/>
              <a:t>severe weather </a:t>
            </a:r>
            <a:r>
              <a:rPr lang="en-US" b="0" dirty="0"/>
              <a:t>events, increasing the probability of power outages</a:t>
            </a:r>
            <a:endParaRPr lang="en-US"/>
          </a:p>
          <a:p>
            <a:pPr marL="213995" indent="-213995">
              <a:buFont typeface="Wingdings" panose="05000000000000000000" pitchFamily="2" charset="2"/>
              <a:buChar char="Ø"/>
            </a:pPr>
            <a:r>
              <a:rPr lang="en-US" b="0" dirty="0"/>
              <a:t>A resiliency plan driven by climate change must include both </a:t>
            </a:r>
            <a:r>
              <a:rPr lang="en-US" dirty="0"/>
              <a:t>mitigation</a:t>
            </a:r>
            <a:r>
              <a:rPr lang="en-US" b="0" dirty="0"/>
              <a:t> factors to reduce the impact of climate change, and </a:t>
            </a:r>
            <a:r>
              <a:rPr lang="en-US" dirty="0"/>
              <a:t>adaptation</a:t>
            </a:r>
            <a:r>
              <a:rPr lang="en-US" b="0" dirty="0"/>
              <a:t> factors to adjust to the impacts too late to change.  </a:t>
            </a:r>
            <a:endParaRPr lang="en-US" b="0" dirty="0">
              <a:cs typeface="Arial"/>
            </a:endParaRPr>
          </a:p>
          <a:p>
            <a:pPr marL="213995" indent="-213995">
              <a:buFont typeface="Wingdings" panose="05000000000000000000" pitchFamily="2" charset="2"/>
              <a:buChar char="Ø"/>
            </a:pPr>
            <a:r>
              <a:rPr lang="en-US" b="0" dirty="0"/>
              <a:t>While the clean energy transition will spearhead National Grid’s mitigation efforts, we have also developed </a:t>
            </a:r>
            <a:r>
              <a:rPr lang="en-US" dirty="0"/>
              <a:t>adaptation</a:t>
            </a:r>
            <a:r>
              <a:rPr lang="en-US" b="0" dirty="0"/>
              <a:t> plans to better protect our networks from severe weather.</a:t>
            </a:r>
            <a:endParaRPr lang="en-US" b="0" dirty="0">
              <a:cs typeface="Arial"/>
            </a:endParaRPr>
          </a:p>
          <a:p>
            <a:pPr marL="213995" indent="-213995">
              <a:buFont typeface="Wingdings" panose="05000000000000000000" pitchFamily="2" charset="2"/>
              <a:buChar char="Ø"/>
            </a:pPr>
            <a:r>
              <a:rPr lang="en-US" b="0" dirty="0"/>
              <a:t>Every employee knows that their top priority is to keep the lights on for our customers.</a:t>
            </a:r>
            <a:endParaRPr lang="en-US" b="0" dirty="0">
              <a:cs typeface="Arial"/>
            </a:endParaRPr>
          </a:p>
          <a:p>
            <a:pPr marL="213995" indent="-213995">
              <a:buFont typeface="Wingdings" panose="05000000000000000000" pitchFamily="2" charset="2"/>
              <a:buChar char="Ø"/>
            </a:pPr>
            <a:r>
              <a:rPr lang="en-US" dirty="0"/>
              <a:t>Adaptation</a:t>
            </a:r>
            <a:r>
              <a:rPr lang="en-US" b="0" dirty="0"/>
              <a:t> plans require a holistic approach that incorporates investments in resilient assets and work practices that maximize operation of the system.  </a:t>
            </a:r>
            <a:endParaRPr lang="en-US" b="0" dirty="0">
              <a:cs typeface="Arial"/>
            </a:endParaRPr>
          </a:p>
          <a:p>
            <a:pPr marL="213995" indent="-213995">
              <a:buFont typeface="Wingdings" panose="05000000000000000000" pitchFamily="2" charset="2"/>
              <a:buChar char="Ø"/>
            </a:pPr>
            <a:r>
              <a:rPr lang="en-US" b="0" dirty="0"/>
              <a:t>A resilient grid requires investments in an array of assets that focus on </a:t>
            </a:r>
            <a:r>
              <a:rPr lang="en-US" altLang="en-US" dirty="0">
                <a:ea typeface="ＭＳ Ｐゴシック" panose="020B0600070205080204" pitchFamily="34" charset="-128"/>
              </a:rPr>
              <a:t>Damage Prevention, System Recovery</a:t>
            </a:r>
            <a:r>
              <a:rPr lang="en-US" altLang="en-US" b="0" dirty="0">
                <a:ea typeface="ＭＳ Ｐゴシック" panose="020B0600070205080204" pitchFamily="34" charset="-128"/>
              </a:rPr>
              <a:t> and </a:t>
            </a:r>
            <a:r>
              <a:rPr lang="en-US" altLang="en-US" dirty="0">
                <a:ea typeface="ＭＳ Ｐゴシック" panose="020B0600070205080204" pitchFamily="34" charset="-128"/>
              </a:rPr>
              <a:t>Survivability</a:t>
            </a:r>
            <a:r>
              <a:rPr lang="en-US" altLang="en-US" b="0" dirty="0">
                <a:ea typeface="ＭＳ Ｐゴシック" panose="020B0600070205080204" pitchFamily="34" charset="-128"/>
              </a:rPr>
              <a:t>.</a:t>
            </a:r>
            <a:endParaRPr lang="en-US" altLang="en-US" b="0" dirty="0">
              <a:ea typeface="ＭＳ Ｐゴシック" panose="020B0600070205080204" pitchFamily="34" charset="-128"/>
              <a:cs typeface="Arial"/>
            </a:endParaRPr>
          </a:p>
          <a:p>
            <a:pPr marL="213995" indent="-213995">
              <a:buFont typeface="Wingdings" panose="05000000000000000000" pitchFamily="2" charset="2"/>
              <a:buChar char="Ø"/>
            </a:pPr>
            <a:endParaRPr lang="en-US" b="0" dirty="0">
              <a:cs typeface="Arial"/>
            </a:endParaRPr>
          </a:p>
          <a:p>
            <a:pPr marL="213995" indent="-213995">
              <a:buFont typeface="Wingdings" panose="05000000000000000000" pitchFamily="2" charset="2"/>
              <a:buChar char="Ø"/>
            </a:pPr>
            <a:endParaRPr lang="en-US" b="0" dirty="0">
              <a:cs typeface="Arial"/>
            </a:endParaRPr>
          </a:p>
          <a:p>
            <a:pPr marL="213995" indent="-213995">
              <a:buFont typeface="Wingdings" panose="05000000000000000000" pitchFamily="2" charset="2"/>
              <a:buChar char="Ø"/>
            </a:pPr>
            <a:endParaRPr lang="en-US" b="0" dirty="0">
              <a:cs typeface="Arial"/>
            </a:endParaRPr>
          </a:p>
        </p:txBody>
      </p:sp>
      <p:sp>
        <p:nvSpPr>
          <p:cNvPr id="7" name="Title 3">
            <a:extLst>
              <a:ext uri="{FF2B5EF4-FFF2-40B4-BE49-F238E27FC236}">
                <a16:creationId xmlns:a16="http://schemas.microsoft.com/office/drawing/2014/main" id="{AC5B3A21-DBA3-41F3-8348-1BF2331E73E3}"/>
              </a:ext>
            </a:extLst>
          </p:cNvPr>
          <p:cNvSpPr>
            <a:spLocks noGrp="1"/>
          </p:cNvSpPr>
          <p:nvPr>
            <p:ph type="title"/>
          </p:nvPr>
        </p:nvSpPr>
        <p:spPr>
          <a:xfrm>
            <a:off x="431800" y="361950"/>
            <a:ext cx="8280400" cy="368300"/>
          </a:xfrm>
        </p:spPr>
        <p:txBody>
          <a:bodyPr/>
          <a:lstStyle/>
          <a:p>
            <a:r>
              <a:rPr lang="en-US" dirty="0"/>
              <a:t>Climate Change Impacts</a:t>
            </a:r>
          </a:p>
        </p:txBody>
      </p:sp>
    </p:spTree>
    <p:extLst>
      <p:ext uri="{BB962C8B-B14F-4D97-AF65-F5344CB8AC3E}">
        <p14:creationId xmlns:p14="http://schemas.microsoft.com/office/powerpoint/2010/main" val="12648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36794-7080-4319-A962-31732E0C210C}"/>
              </a:ext>
            </a:extLst>
          </p:cNvPr>
          <p:cNvSpPr>
            <a:spLocks noGrp="1"/>
          </p:cNvSpPr>
          <p:nvPr>
            <p:ph type="body" sz="quarter" idx="16"/>
          </p:nvPr>
        </p:nvSpPr>
        <p:spPr>
          <a:xfrm>
            <a:off x="432000" y="1478466"/>
            <a:ext cx="8280202" cy="553998"/>
          </a:xfrm>
        </p:spPr>
        <p:txBody>
          <a:bodyPr/>
          <a:lstStyle/>
          <a:p>
            <a:br>
              <a:rPr lang="en-US" dirty="0"/>
            </a:br>
            <a:endParaRPr lang="en-US" dirty="0"/>
          </a:p>
        </p:txBody>
      </p:sp>
      <p:sp>
        <p:nvSpPr>
          <p:cNvPr id="3" name="Text Placeholder 2">
            <a:extLst>
              <a:ext uri="{FF2B5EF4-FFF2-40B4-BE49-F238E27FC236}">
                <a16:creationId xmlns:a16="http://schemas.microsoft.com/office/drawing/2014/main" id="{FD93AEB1-0181-405A-B491-90A936CAED35}"/>
              </a:ext>
            </a:extLst>
          </p:cNvPr>
          <p:cNvSpPr>
            <a:spLocks noGrp="1"/>
          </p:cNvSpPr>
          <p:nvPr>
            <p:ph type="body" sz="quarter" idx="17"/>
          </p:nvPr>
        </p:nvSpPr>
        <p:spPr>
          <a:xfrm>
            <a:off x="431798" y="1111540"/>
            <a:ext cx="7977907" cy="4493538"/>
          </a:xfrm>
        </p:spPr>
        <p:txBody>
          <a:bodyPr/>
          <a:lstStyle/>
          <a:p>
            <a:pPr marL="214313" indent="-214313">
              <a:buFont typeface="Wingdings" panose="05000000000000000000" pitchFamily="2" charset="2"/>
              <a:buChar char="Ø"/>
            </a:pPr>
            <a:r>
              <a:rPr lang="en-US" b="0" dirty="0"/>
              <a:t>National Grid’s </a:t>
            </a:r>
            <a:r>
              <a:rPr lang="en-US" dirty="0"/>
              <a:t>Damage Prevention </a:t>
            </a:r>
            <a:r>
              <a:rPr lang="en-US" b="0" dirty="0"/>
              <a:t>programs have been highlighted by robust investments in the </a:t>
            </a:r>
            <a:r>
              <a:rPr lang="en-US" dirty="0"/>
              <a:t>Inspections &amp; Maintenance</a:t>
            </a:r>
            <a:r>
              <a:rPr lang="en-US" b="0" dirty="0"/>
              <a:t> and </a:t>
            </a:r>
            <a:r>
              <a:rPr lang="en-US" dirty="0"/>
              <a:t>Vegetation Management </a:t>
            </a:r>
            <a:r>
              <a:rPr lang="en-US" b="0" dirty="0"/>
              <a:t>programs, spending </a:t>
            </a:r>
            <a:r>
              <a:rPr lang="en-US" dirty="0"/>
              <a:t>over $1B over the last decade. </a:t>
            </a:r>
          </a:p>
          <a:p>
            <a:pPr marL="214313" indent="-214313">
              <a:buFont typeface="Wingdings" panose="05000000000000000000" pitchFamily="2" charset="2"/>
              <a:buChar char="Ø"/>
            </a:pPr>
            <a:r>
              <a:rPr lang="en-US" b="0" dirty="0"/>
              <a:t>The Company continuously reviews and refines </a:t>
            </a:r>
            <a:r>
              <a:rPr lang="en-US" dirty="0"/>
              <a:t>Construction Standards</a:t>
            </a:r>
            <a:r>
              <a:rPr lang="en-US" b="0" dirty="0"/>
              <a:t>, including a new series of standards for </a:t>
            </a:r>
            <a:r>
              <a:rPr lang="en-US" dirty="0"/>
              <a:t>Storm Hardening</a:t>
            </a:r>
            <a:r>
              <a:rPr lang="en-US" b="0" dirty="0"/>
              <a:t>.</a:t>
            </a:r>
          </a:p>
          <a:p>
            <a:pPr marL="214313" indent="-214313">
              <a:buFont typeface="Wingdings" panose="05000000000000000000" pitchFamily="2" charset="2"/>
              <a:buChar char="Ø"/>
            </a:pPr>
            <a:r>
              <a:rPr lang="en-US" b="0" dirty="0"/>
              <a:t>Addressing </a:t>
            </a:r>
            <a:r>
              <a:rPr lang="en-US" dirty="0"/>
              <a:t>Asset Condition</a:t>
            </a:r>
            <a:r>
              <a:rPr lang="en-US" b="0" dirty="0"/>
              <a:t> issues for aging infrastructure also provides reliability benefits, as newer assets built to modern construction standards are typically stronger than assets installed in earlier eras.  In addition to planned work, the Company prioritizes restoring abnormal conditions logged in the </a:t>
            </a:r>
            <a:r>
              <a:rPr lang="en-US" dirty="0"/>
              <a:t>Release Report</a:t>
            </a:r>
            <a:r>
              <a:rPr lang="en-US" b="0" dirty="0"/>
              <a:t>.</a:t>
            </a:r>
          </a:p>
          <a:p>
            <a:pPr marL="214313" indent="-214313">
              <a:buFont typeface="Wingdings" panose="05000000000000000000" pitchFamily="2" charset="2"/>
              <a:buChar char="Ø"/>
            </a:pPr>
            <a:r>
              <a:rPr lang="en-US" b="0" dirty="0"/>
              <a:t>Additional </a:t>
            </a:r>
            <a:r>
              <a:rPr lang="en-US" dirty="0"/>
              <a:t>Damage Prevention </a:t>
            </a:r>
            <a:r>
              <a:rPr lang="en-US" b="0" dirty="0"/>
              <a:t>efforts focus on </a:t>
            </a:r>
            <a:r>
              <a:rPr lang="en-US" dirty="0"/>
              <a:t>Side Tap Fusing, CSP Transformers, </a:t>
            </a:r>
            <a:r>
              <a:rPr lang="en-US" dirty="0" err="1"/>
              <a:t>SubT</a:t>
            </a:r>
            <a:r>
              <a:rPr lang="en-US" dirty="0"/>
              <a:t> Insulators, Flood Mitigation, </a:t>
            </a:r>
            <a:r>
              <a:rPr lang="en-US" b="0" dirty="0"/>
              <a:t>and</a:t>
            </a:r>
            <a:r>
              <a:rPr lang="en-US" dirty="0"/>
              <a:t> Substation Perimeter Fences.  </a:t>
            </a:r>
          </a:p>
          <a:p>
            <a:pPr marL="214313" indent="-214313">
              <a:buFont typeface="Wingdings" panose="05000000000000000000" pitchFamily="2" charset="2"/>
              <a:buChar char="Ø"/>
            </a:pPr>
            <a:endParaRPr lang="en-US" b="0" dirty="0"/>
          </a:p>
        </p:txBody>
      </p:sp>
      <p:sp>
        <p:nvSpPr>
          <p:cNvPr id="4" name="Title 3">
            <a:extLst>
              <a:ext uri="{FF2B5EF4-FFF2-40B4-BE49-F238E27FC236}">
                <a16:creationId xmlns:a16="http://schemas.microsoft.com/office/drawing/2014/main" id="{C74D617A-75C3-44D3-ABB6-711AA36357ED}"/>
              </a:ext>
            </a:extLst>
          </p:cNvPr>
          <p:cNvSpPr>
            <a:spLocks noGrp="1"/>
          </p:cNvSpPr>
          <p:nvPr>
            <p:ph type="title"/>
          </p:nvPr>
        </p:nvSpPr>
        <p:spPr/>
        <p:txBody>
          <a:bodyPr/>
          <a:lstStyle/>
          <a:p>
            <a:r>
              <a:rPr lang="en-US" dirty="0"/>
              <a:t>Damage Prevention</a:t>
            </a:r>
          </a:p>
        </p:txBody>
      </p:sp>
    </p:spTree>
    <p:extLst>
      <p:ext uri="{BB962C8B-B14F-4D97-AF65-F5344CB8AC3E}">
        <p14:creationId xmlns:p14="http://schemas.microsoft.com/office/powerpoint/2010/main" val="143158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36794-7080-4319-A962-31732E0C210C}"/>
              </a:ext>
            </a:extLst>
          </p:cNvPr>
          <p:cNvSpPr>
            <a:spLocks noGrp="1"/>
          </p:cNvSpPr>
          <p:nvPr>
            <p:ph type="body" sz="quarter" idx="16"/>
          </p:nvPr>
        </p:nvSpPr>
        <p:spPr>
          <a:xfrm>
            <a:off x="432000" y="1478466"/>
            <a:ext cx="8280202" cy="553998"/>
          </a:xfrm>
        </p:spPr>
        <p:txBody>
          <a:bodyPr/>
          <a:lstStyle/>
          <a:p>
            <a:br>
              <a:rPr lang="en-US" dirty="0"/>
            </a:br>
            <a:endParaRPr lang="en-US" dirty="0"/>
          </a:p>
        </p:txBody>
      </p:sp>
      <p:sp>
        <p:nvSpPr>
          <p:cNvPr id="3" name="Text Placeholder 2">
            <a:extLst>
              <a:ext uri="{FF2B5EF4-FFF2-40B4-BE49-F238E27FC236}">
                <a16:creationId xmlns:a16="http://schemas.microsoft.com/office/drawing/2014/main" id="{FD93AEB1-0181-405A-B491-90A936CAED35}"/>
              </a:ext>
            </a:extLst>
          </p:cNvPr>
          <p:cNvSpPr>
            <a:spLocks noGrp="1"/>
          </p:cNvSpPr>
          <p:nvPr>
            <p:ph type="body" sz="quarter" idx="17"/>
          </p:nvPr>
        </p:nvSpPr>
        <p:spPr>
          <a:xfrm>
            <a:off x="431798" y="875870"/>
            <a:ext cx="7977907" cy="5324535"/>
          </a:xfrm>
        </p:spPr>
        <p:txBody>
          <a:bodyPr/>
          <a:lstStyle/>
          <a:p>
            <a:pPr marL="214313" indent="-214313">
              <a:buFont typeface="Wingdings" panose="05000000000000000000" pitchFamily="2" charset="2"/>
              <a:buChar char="Ø"/>
            </a:pPr>
            <a:r>
              <a:rPr lang="en-US" dirty="0"/>
              <a:t>System Recovery </a:t>
            </a:r>
            <a:r>
              <a:rPr lang="en-US" b="0" dirty="0"/>
              <a:t>starts with keeping a fleet of </a:t>
            </a:r>
            <a:r>
              <a:rPr lang="en-US" dirty="0"/>
              <a:t>trained line and forestry crews on standby</a:t>
            </a:r>
            <a:r>
              <a:rPr lang="en-US" b="0" dirty="0"/>
              <a:t> when inclement weather is forecasted.</a:t>
            </a:r>
          </a:p>
          <a:p>
            <a:pPr marL="214313" indent="-214313">
              <a:buFont typeface="Wingdings" panose="05000000000000000000" pitchFamily="2" charset="2"/>
              <a:buChar char="Ø"/>
            </a:pPr>
            <a:r>
              <a:rPr lang="en-US" b="0" dirty="0"/>
              <a:t>Strict adherence to a comprehensive </a:t>
            </a:r>
            <a:r>
              <a:rPr lang="en-US" dirty="0"/>
              <a:t>Emergency Response Plan </a:t>
            </a:r>
            <a:r>
              <a:rPr lang="en-US" b="0" dirty="0"/>
              <a:t>allows for clear lines of communication and decision-making at the lowest appropriate level.  </a:t>
            </a:r>
            <a:r>
              <a:rPr lang="en-US" dirty="0"/>
              <a:t>Mutual Aid Agreements </a:t>
            </a:r>
            <a:r>
              <a:rPr lang="en-US" b="0" dirty="0"/>
              <a:t>allow staffing to scale according to the event.  </a:t>
            </a:r>
          </a:p>
          <a:p>
            <a:pPr marL="214313" indent="-214313">
              <a:buFont typeface="Wingdings" panose="05000000000000000000" pitchFamily="2" charset="2"/>
              <a:buChar char="Ø"/>
            </a:pPr>
            <a:r>
              <a:rPr lang="en-US" b="0" dirty="0"/>
              <a:t>The Company has invested heavily in </a:t>
            </a:r>
            <a:r>
              <a:rPr lang="en-US" dirty="0"/>
              <a:t>automated devices </a:t>
            </a:r>
            <a:r>
              <a:rPr lang="en-US" b="0" dirty="0"/>
              <a:t>that can create a </a:t>
            </a:r>
            <a:r>
              <a:rPr lang="en-US" dirty="0"/>
              <a:t>self-healing grid </a:t>
            </a:r>
            <a:r>
              <a:rPr lang="en-US" b="0" dirty="0"/>
              <a:t>that can </a:t>
            </a:r>
            <a:r>
              <a:rPr lang="en-US" dirty="0"/>
              <a:t>isolate damage and reduce outages to momentary events</a:t>
            </a:r>
            <a:r>
              <a:rPr lang="en-US" b="0" dirty="0"/>
              <a:t>.  Programs include </a:t>
            </a:r>
            <a:r>
              <a:rPr lang="en-US" dirty="0"/>
              <a:t>FLISR </a:t>
            </a:r>
            <a:r>
              <a:rPr lang="en-US" b="0" dirty="0"/>
              <a:t>(Fault Location, Isolation, and Restoration), </a:t>
            </a:r>
            <a:r>
              <a:rPr lang="en-US" dirty="0" err="1"/>
              <a:t>SubT</a:t>
            </a:r>
            <a:r>
              <a:rPr lang="en-US" dirty="0"/>
              <a:t> Automation</a:t>
            </a:r>
            <a:r>
              <a:rPr lang="en-US" b="0" dirty="0"/>
              <a:t>, three-phase </a:t>
            </a:r>
            <a:r>
              <a:rPr lang="en-US" dirty="0"/>
              <a:t>Reclosers,</a:t>
            </a:r>
            <a:r>
              <a:rPr lang="en-US" b="0" dirty="0"/>
              <a:t> and single-phase </a:t>
            </a:r>
            <a:r>
              <a:rPr lang="en-US" dirty="0"/>
              <a:t>Cutout Mounted Reclosers</a:t>
            </a:r>
            <a:r>
              <a:rPr lang="en-US" b="0" dirty="0"/>
              <a:t>. </a:t>
            </a:r>
          </a:p>
          <a:p>
            <a:pPr marL="214313" indent="-214313">
              <a:buFont typeface="Wingdings" panose="05000000000000000000" pitchFamily="2" charset="2"/>
              <a:buChar char="Ø"/>
            </a:pPr>
            <a:r>
              <a:rPr lang="en-US" dirty="0"/>
              <a:t>Storm Hardening </a:t>
            </a:r>
            <a:r>
              <a:rPr lang="en-US" b="0" dirty="0"/>
              <a:t>projects include creation of </a:t>
            </a:r>
            <a:r>
              <a:rPr lang="en-US" dirty="0"/>
              <a:t>Feeder Ties</a:t>
            </a:r>
            <a:r>
              <a:rPr lang="en-US" b="0" dirty="0"/>
              <a:t>, which allow crews to isolate outages and restore customers faster.  </a:t>
            </a:r>
            <a:r>
              <a:rPr lang="en-US" dirty="0"/>
              <a:t>Mobile Transformer Fleets </a:t>
            </a:r>
            <a:r>
              <a:rPr lang="en-US" b="0" dirty="0"/>
              <a:t>and critical spare inventory bypass supply chain delays to allow for recovery during major events.  </a:t>
            </a:r>
            <a:endParaRPr lang="en-US" dirty="0"/>
          </a:p>
          <a:p>
            <a:pPr marL="214313" indent="-214313">
              <a:buFont typeface="Wingdings" panose="05000000000000000000" pitchFamily="2" charset="2"/>
              <a:buChar char="Ø"/>
            </a:pPr>
            <a:r>
              <a:rPr lang="en-US" dirty="0"/>
              <a:t>Transmission</a:t>
            </a:r>
            <a:r>
              <a:rPr lang="en-US" b="0" dirty="0"/>
              <a:t> resiliency programs include </a:t>
            </a:r>
            <a:r>
              <a:rPr lang="en-US" dirty="0"/>
              <a:t>Remote Control Line Switches, Additional Sources, and Line Split Breakers.</a:t>
            </a:r>
          </a:p>
        </p:txBody>
      </p:sp>
      <p:sp>
        <p:nvSpPr>
          <p:cNvPr id="4" name="Title 3">
            <a:extLst>
              <a:ext uri="{FF2B5EF4-FFF2-40B4-BE49-F238E27FC236}">
                <a16:creationId xmlns:a16="http://schemas.microsoft.com/office/drawing/2014/main" id="{C74D617A-75C3-44D3-ABB6-711AA36357ED}"/>
              </a:ext>
            </a:extLst>
          </p:cNvPr>
          <p:cNvSpPr>
            <a:spLocks noGrp="1"/>
          </p:cNvSpPr>
          <p:nvPr>
            <p:ph type="title"/>
          </p:nvPr>
        </p:nvSpPr>
        <p:spPr/>
        <p:txBody>
          <a:bodyPr/>
          <a:lstStyle/>
          <a:p>
            <a:r>
              <a:rPr lang="en-US" dirty="0"/>
              <a:t>System Recovery</a:t>
            </a:r>
          </a:p>
        </p:txBody>
      </p:sp>
    </p:spTree>
    <p:extLst>
      <p:ext uri="{BB962C8B-B14F-4D97-AF65-F5344CB8AC3E}">
        <p14:creationId xmlns:p14="http://schemas.microsoft.com/office/powerpoint/2010/main" val="352981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36794-7080-4319-A962-31732E0C210C}"/>
              </a:ext>
            </a:extLst>
          </p:cNvPr>
          <p:cNvSpPr>
            <a:spLocks noGrp="1"/>
          </p:cNvSpPr>
          <p:nvPr>
            <p:ph type="body" sz="quarter" idx="16"/>
          </p:nvPr>
        </p:nvSpPr>
        <p:spPr>
          <a:xfrm>
            <a:off x="432000" y="1478466"/>
            <a:ext cx="8280202" cy="553998"/>
          </a:xfrm>
        </p:spPr>
        <p:txBody>
          <a:bodyPr/>
          <a:lstStyle/>
          <a:p>
            <a:br>
              <a:rPr lang="en-US" dirty="0"/>
            </a:br>
            <a:endParaRPr lang="en-US" dirty="0"/>
          </a:p>
        </p:txBody>
      </p:sp>
      <p:sp>
        <p:nvSpPr>
          <p:cNvPr id="3" name="Text Placeholder 2">
            <a:extLst>
              <a:ext uri="{FF2B5EF4-FFF2-40B4-BE49-F238E27FC236}">
                <a16:creationId xmlns:a16="http://schemas.microsoft.com/office/drawing/2014/main" id="{FD93AEB1-0181-405A-B491-90A936CAED35}"/>
              </a:ext>
            </a:extLst>
          </p:cNvPr>
          <p:cNvSpPr>
            <a:spLocks noGrp="1"/>
          </p:cNvSpPr>
          <p:nvPr>
            <p:ph type="body" sz="quarter" idx="17"/>
          </p:nvPr>
        </p:nvSpPr>
        <p:spPr>
          <a:xfrm>
            <a:off x="431798" y="1130394"/>
            <a:ext cx="7977907" cy="4062651"/>
          </a:xfrm>
        </p:spPr>
        <p:txBody>
          <a:bodyPr/>
          <a:lstStyle/>
          <a:p>
            <a:pPr marL="214313" indent="-214313">
              <a:buFont typeface="Wingdings" panose="05000000000000000000" pitchFamily="2" charset="2"/>
              <a:buChar char="Ø"/>
            </a:pPr>
            <a:r>
              <a:rPr lang="en-US" dirty="0"/>
              <a:t>Survivability</a:t>
            </a:r>
            <a:r>
              <a:rPr lang="en-US" altLang="en-US" b="0" dirty="0">
                <a:ea typeface="ＭＳ Ｐゴシック" panose="020B0600070205080204" pitchFamily="34" charset="-128"/>
              </a:rPr>
              <a:t> refers to </a:t>
            </a:r>
            <a:r>
              <a:rPr lang="en-US" dirty="0"/>
              <a:t>enhanced system planning </a:t>
            </a:r>
            <a:r>
              <a:rPr lang="en-US" b="0" dirty="0"/>
              <a:t>or</a:t>
            </a:r>
            <a:r>
              <a:rPr lang="en-US" dirty="0"/>
              <a:t> </a:t>
            </a:r>
            <a:r>
              <a:rPr lang="en-US" altLang="en-US" dirty="0">
                <a:ea typeface="ＭＳ Ｐゴシック" panose="020B0600070205080204" pitchFamily="34" charset="-128"/>
              </a:rPr>
              <a:t>use of innovative technologies </a:t>
            </a:r>
            <a:r>
              <a:rPr lang="en-US" altLang="en-US" b="0" dirty="0">
                <a:ea typeface="ＭＳ Ｐゴシック" panose="020B0600070205080204" pitchFamily="34" charset="-128"/>
              </a:rPr>
              <a:t>to aid consumers, communities, and institutions in continuing some level of normal function without complete access to the grid. </a:t>
            </a:r>
          </a:p>
          <a:p>
            <a:pPr marL="214313" indent="-214313">
              <a:buFont typeface="Wingdings" panose="05000000000000000000" pitchFamily="2" charset="2"/>
              <a:buChar char="Ø"/>
            </a:pPr>
            <a:r>
              <a:rPr lang="en-US" b="0" dirty="0"/>
              <a:t>During a severe event, the </a:t>
            </a:r>
            <a:r>
              <a:rPr lang="en-US" dirty="0"/>
              <a:t>Damage Appraisal </a:t>
            </a:r>
            <a:r>
              <a:rPr lang="en-US" b="0" dirty="0"/>
              <a:t>team uses </a:t>
            </a:r>
            <a:r>
              <a:rPr lang="en-US" dirty="0"/>
              <a:t>iPads</a:t>
            </a:r>
            <a:r>
              <a:rPr lang="en-US" b="0" dirty="0"/>
              <a:t> to assess damage, including automated abilities to log GPS coordinates of damage, along with the ability to take pictures of damage and upload to a centralized database.</a:t>
            </a:r>
          </a:p>
          <a:p>
            <a:pPr marL="214313" indent="-214313">
              <a:buFont typeface="Wingdings" panose="05000000000000000000" pitchFamily="2" charset="2"/>
              <a:buChar char="Ø"/>
            </a:pPr>
            <a:r>
              <a:rPr lang="en-US" b="0" dirty="0"/>
              <a:t>Various monitoring devices, ranging from </a:t>
            </a:r>
            <a:r>
              <a:rPr lang="en-US" dirty="0"/>
              <a:t>RTUs</a:t>
            </a:r>
            <a:r>
              <a:rPr lang="en-US" b="0" dirty="0"/>
              <a:t> to </a:t>
            </a:r>
            <a:r>
              <a:rPr lang="en-US" dirty="0"/>
              <a:t>feeder monitors </a:t>
            </a:r>
            <a:r>
              <a:rPr lang="en-US" b="0" dirty="0"/>
              <a:t>to </a:t>
            </a:r>
            <a:r>
              <a:rPr lang="en-US" dirty="0"/>
              <a:t>line sensors</a:t>
            </a:r>
            <a:r>
              <a:rPr lang="en-US" b="0" dirty="0"/>
              <a:t>, provide operations and planning with data to better restore outages in real-time (and to inform how to avoid them in the future)</a:t>
            </a:r>
            <a:endParaRPr lang="en-US" b="0" dirty="0">
              <a:cs typeface="Arial"/>
            </a:endParaRPr>
          </a:p>
          <a:p>
            <a:pPr marL="214313" indent="-214313">
              <a:buFont typeface="Wingdings" panose="05000000000000000000" pitchFamily="2" charset="2"/>
              <a:buChar char="Ø"/>
            </a:pPr>
            <a:r>
              <a:rPr lang="en-US" b="0" dirty="0"/>
              <a:t>New </a:t>
            </a:r>
            <a:r>
              <a:rPr lang="en-US" dirty="0"/>
              <a:t>Energy Storage </a:t>
            </a:r>
            <a:r>
              <a:rPr lang="en-US" b="0" dirty="0"/>
              <a:t>products enhance resiliency and may pave the way for </a:t>
            </a:r>
            <a:r>
              <a:rPr lang="en-US" dirty="0"/>
              <a:t>Microgrids</a:t>
            </a:r>
            <a:r>
              <a:rPr lang="en-US" b="0" dirty="0"/>
              <a:t>, whether through company-owned assets or third-party </a:t>
            </a:r>
            <a:r>
              <a:rPr lang="en-US" dirty="0"/>
              <a:t>Non-Wires Alternatives</a:t>
            </a:r>
            <a:r>
              <a:rPr lang="en-US" b="0" dirty="0"/>
              <a:t>.  </a:t>
            </a:r>
          </a:p>
        </p:txBody>
      </p:sp>
      <p:sp>
        <p:nvSpPr>
          <p:cNvPr id="4" name="Title 3">
            <a:extLst>
              <a:ext uri="{FF2B5EF4-FFF2-40B4-BE49-F238E27FC236}">
                <a16:creationId xmlns:a16="http://schemas.microsoft.com/office/drawing/2014/main" id="{C74D617A-75C3-44D3-ABB6-711AA36357ED}"/>
              </a:ext>
            </a:extLst>
          </p:cNvPr>
          <p:cNvSpPr>
            <a:spLocks noGrp="1"/>
          </p:cNvSpPr>
          <p:nvPr>
            <p:ph type="title"/>
          </p:nvPr>
        </p:nvSpPr>
        <p:spPr/>
        <p:txBody>
          <a:bodyPr/>
          <a:lstStyle/>
          <a:p>
            <a:r>
              <a:rPr lang="en-US" dirty="0"/>
              <a:t>Survivability</a:t>
            </a:r>
          </a:p>
        </p:txBody>
      </p:sp>
    </p:spTree>
    <p:extLst>
      <p:ext uri="{BB962C8B-B14F-4D97-AF65-F5344CB8AC3E}">
        <p14:creationId xmlns:p14="http://schemas.microsoft.com/office/powerpoint/2010/main" val="371884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EB7CA9D-DF19-47D4-8FBC-D395B06A3516}"/>
              </a:ext>
            </a:extLst>
          </p:cNvPr>
          <p:cNvSpPr>
            <a:spLocks noGrp="1"/>
          </p:cNvSpPr>
          <p:nvPr>
            <p:ph type="title"/>
          </p:nvPr>
        </p:nvSpPr>
        <p:spPr>
          <a:xfrm>
            <a:off x="431800" y="361950"/>
            <a:ext cx="8280400" cy="368300"/>
          </a:xfrm>
        </p:spPr>
        <p:txBody>
          <a:bodyPr/>
          <a:lstStyle/>
          <a:p>
            <a:r>
              <a:rPr lang="en-US"/>
              <a:t>Resiliency Timeline / History</a:t>
            </a:r>
          </a:p>
        </p:txBody>
      </p:sp>
      <p:sp>
        <p:nvSpPr>
          <p:cNvPr id="5" name="Content Placeholder 1">
            <a:extLst>
              <a:ext uri="{FF2B5EF4-FFF2-40B4-BE49-F238E27FC236}">
                <a16:creationId xmlns:a16="http://schemas.microsoft.com/office/drawing/2014/main" id="{6D2A6040-B747-F147-839D-033CBEB4399D}"/>
              </a:ext>
            </a:extLst>
          </p:cNvPr>
          <p:cNvSpPr txBox="1">
            <a:spLocks noChangeArrowheads="1"/>
          </p:cNvSpPr>
          <p:nvPr/>
        </p:nvSpPr>
        <p:spPr>
          <a:xfrm>
            <a:off x="525462" y="857239"/>
            <a:ext cx="8093075" cy="5143521"/>
          </a:xfrm>
          <a:prstGeom prst="rect">
            <a:avLst/>
          </a:prstGeom>
        </p:spPr>
        <p:txBody>
          <a:bodyPr/>
          <a:lstStyle>
            <a:lvl1pPr marL="190500" indent="-190500" algn="l" rtl="0" eaLnBrk="0" fontAlgn="base" hangingPunct="0">
              <a:spcBef>
                <a:spcPct val="20000"/>
              </a:spcBef>
              <a:spcAft>
                <a:spcPct val="0"/>
              </a:spcAft>
              <a:buClr>
                <a:srgbClr val="0059B4"/>
              </a:buClr>
              <a:buFont typeface="Wingdings" panose="05000000000000000000" pitchFamily="2" charset="2"/>
              <a:buChar char="§"/>
              <a:defRPr sz="2400" b="1">
                <a:solidFill>
                  <a:srgbClr val="0079C1"/>
                </a:solidFill>
                <a:latin typeface="+mn-lt"/>
                <a:ea typeface="ＭＳ Ｐゴシック" pitchFamily="-105" charset="-128"/>
                <a:cs typeface="ＭＳ Ｐゴシック" pitchFamily="-105" charset="-128"/>
              </a:defRPr>
            </a:lvl1pPr>
            <a:lvl2pPr marL="571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2pPr>
            <a:lvl3pPr marL="952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3pPr>
            <a:lvl4pPr marL="1333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4pPr>
            <a:lvl5pPr marL="1714500" indent="-190500" algn="l" rtl="0" eaLnBrk="0" fontAlgn="base" hangingPunct="0">
              <a:spcBef>
                <a:spcPct val="20000"/>
              </a:spcBef>
              <a:spcAft>
                <a:spcPct val="0"/>
              </a:spcAft>
              <a:buClr>
                <a:srgbClr val="0059B4"/>
              </a:buClr>
              <a:buFont typeface="Wingdings" panose="05000000000000000000" pitchFamily="2" charset="2"/>
              <a:buChar char="§"/>
              <a:defRPr sz="2000">
                <a:solidFill>
                  <a:srgbClr val="0079C1"/>
                </a:solidFill>
                <a:latin typeface="+mn-lt"/>
                <a:ea typeface="ＭＳ Ｐゴシック" pitchFamily="-105" charset="-128"/>
                <a:cs typeface="ＭＳ Ｐゴシック"/>
              </a:defRPr>
            </a:lvl5pPr>
            <a:lvl6pPr marL="21717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6pPr>
            <a:lvl7pPr marL="26289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7pPr>
            <a:lvl8pPr marL="30861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8pPr>
            <a:lvl9pPr marL="3543300" indent="-190500" algn="l" rtl="0" fontAlgn="base">
              <a:spcBef>
                <a:spcPct val="20000"/>
              </a:spcBef>
              <a:spcAft>
                <a:spcPct val="0"/>
              </a:spcAft>
              <a:buClr>
                <a:srgbClr val="0059B4"/>
              </a:buClr>
              <a:buFont typeface="Wingdings" pitchFamily="-105" charset="2"/>
              <a:buChar char="§"/>
              <a:defRPr sz="2000">
                <a:solidFill>
                  <a:srgbClr val="0079C1"/>
                </a:solidFill>
                <a:latin typeface="+mn-lt"/>
                <a:ea typeface="ＭＳ Ｐゴシック" pitchFamily="-105" charset="-128"/>
              </a:defRPr>
            </a:lvl9pPr>
          </a:lstStyle>
          <a:p>
            <a:r>
              <a:rPr lang="en-US" altLang="en-US" sz="1600" b="0" dirty="0">
                <a:solidFill>
                  <a:schemeClr val="accent1"/>
                </a:solidFill>
                <a:ea typeface="ＭＳ Ｐゴシック" panose="020B0600070205080204" pitchFamily="34" charset="-128"/>
              </a:rPr>
              <a:t>Reliability / Targeted Storm Hardening / I&amp;M Part of Base CIP Plan</a:t>
            </a:r>
            <a:br>
              <a:rPr lang="en-US" altLang="en-US" sz="1600" b="0" dirty="0">
                <a:solidFill>
                  <a:schemeClr val="accent1"/>
                </a:solidFill>
                <a:ea typeface="ＭＳ Ｐゴシック" panose="020B0600070205080204" pitchFamily="34" charset="-128"/>
              </a:rPr>
            </a:br>
            <a:endParaRPr lang="en-US" altLang="en-US" sz="1600" b="0" kern="0" dirty="0">
              <a:solidFill>
                <a:schemeClr val="accent1"/>
              </a:solidFill>
              <a:ea typeface="ＭＳ Ｐゴシック" panose="020B0600070205080204" pitchFamily="34" charset="-128"/>
            </a:endParaRPr>
          </a:p>
          <a:p>
            <a:r>
              <a:rPr lang="en-US" altLang="en-US" sz="1600" b="0" kern="0" dirty="0">
                <a:solidFill>
                  <a:schemeClr val="accent1"/>
                </a:solidFill>
                <a:ea typeface="ＭＳ Ｐゴシック" panose="020B0600070205080204" pitchFamily="34" charset="-128"/>
              </a:rPr>
              <a:t>2017 Storm Hardening Information Request from PSC via Rate Case</a:t>
            </a:r>
          </a:p>
          <a:p>
            <a:endParaRPr lang="en-US" altLang="en-US" sz="1600" b="0" dirty="0">
              <a:solidFill>
                <a:schemeClr val="accent1"/>
              </a:solidFill>
              <a:ea typeface="ＭＳ Ｐゴシック" panose="020B0600070205080204" pitchFamily="34" charset="-128"/>
            </a:endParaRPr>
          </a:p>
          <a:p>
            <a:r>
              <a:rPr lang="en-US" altLang="en-US" sz="1600" b="0" kern="0" dirty="0">
                <a:solidFill>
                  <a:schemeClr val="accent1"/>
                </a:solidFill>
                <a:ea typeface="ＭＳ Ｐゴシック" panose="020B0600070205080204" pitchFamily="34" charset="-128"/>
              </a:rPr>
              <a:t>2018 Report on Hardening &amp; Resiliency Internal to NG</a:t>
            </a:r>
          </a:p>
          <a:p>
            <a:endParaRPr lang="en-US" altLang="en-US" sz="1600" b="0" dirty="0">
              <a:solidFill>
                <a:schemeClr val="accent1"/>
              </a:solidFill>
              <a:ea typeface="ＭＳ Ｐゴシック" panose="020B0600070205080204" pitchFamily="34" charset="-128"/>
            </a:endParaRPr>
          </a:p>
          <a:p>
            <a:r>
              <a:rPr lang="en-US" altLang="en-US" sz="1600" b="0" kern="0" dirty="0">
                <a:solidFill>
                  <a:schemeClr val="accent1"/>
                </a:solidFill>
                <a:ea typeface="ＭＳ Ｐゴシック" panose="020B0600070205080204" pitchFamily="34" charset="-128"/>
              </a:rPr>
              <a:t>2018 Climate Change &amp; Adaptation Plan NE </a:t>
            </a:r>
          </a:p>
          <a:p>
            <a:endParaRPr lang="en-US" altLang="en-US" sz="1600" b="0" dirty="0">
              <a:solidFill>
                <a:schemeClr val="accent1"/>
              </a:solidFill>
              <a:ea typeface="ＭＳ Ｐゴシック" panose="020B0600070205080204" pitchFamily="34" charset="-128"/>
            </a:endParaRPr>
          </a:p>
          <a:p>
            <a:r>
              <a:rPr lang="en-US" altLang="en-US" sz="1600" b="0" kern="0" dirty="0">
                <a:solidFill>
                  <a:schemeClr val="accent1"/>
                </a:solidFill>
                <a:ea typeface="ＭＳ Ｐゴシック" panose="020B0600070205080204" pitchFamily="34" charset="-128"/>
              </a:rPr>
              <a:t>01/2019 Resiliency Presentation to the NYPSC</a:t>
            </a:r>
          </a:p>
          <a:p>
            <a:endParaRPr lang="en-US" altLang="en-US" sz="1600" b="0" dirty="0">
              <a:solidFill>
                <a:schemeClr val="accent1"/>
              </a:solidFill>
              <a:ea typeface="ＭＳ Ｐゴシック" panose="020B0600070205080204" pitchFamily="34" charset="-128"/>
            </a:endParaRPr>
          </a:p>
          <a:p>
            <a:r>
              <a:rPr lang="en-US" altLang="en-US" sz="1600" b="0" kern="0" dirty="0">
                <a:solidFill>
                  <a:schemeClr val="accent1"/>
                </a:solidFill>
                <a:ea typeface="ＭＳ Ｐゴシック" panose="020B0600070205080204" pitchFamily="34" charset="-128"/>
              </a:rPr>
              <a:t>05/2019 Policy Board Brief Internal to NG</a:t>
            </a:r>
            <a:br>
              <a:rPr lang="en-US" altLang="en-US" sz="1600" b="0" kern="0" dirty="0">
                <a:solidFill>
                  <a:schemeClr val="accent1"/>
                </a:solidFill>
                <a:ea typeface="ＭＳ Ｐゴシック" panose="020B0600070205080204" pitchFamily="34" charset="-128"/>
              </a:rPr>
            </a:br>
            <a:endParaRPr lang="en-US" altLang="en-US" sz="1600" b="0" kern="0" dirty="0">
              <a:solidFill>
                <a:schemeClr val="accent1"/>
              </a:solidFill>
              <a:ea typeface="ＭＳ Ｐゴシック" panose="020B0600070205080204" pitchFamily="34" charset="-128"/>
            </a:endParaRPr>
          </a:p>
          <a:p>
            <a:r>
              <a:rPr lang="en-US" altLang="en-US" sz="1600" b="0" dirty="0">
                <a:solidFill>
                  <a:schemeClr val="accent1"/>
                </a:solidFill>
                <a:ea typeface="ＭＳ Ｐゴシック" panose="020B0600070205080204" pitchFamily="34" charset="-128"/>
              </a:rPr>
              <a:t>06/2019 Filing on Hardening &amp; Resilience to the PSC filing </a:t>
            </a:r>
          </a:p>
          <a:p>
            <a:endParaRPr lang="en-US" altLang="en-US" sz="1600" b="0" dirty="0">
              <a:solidFill>
                <a:schemeClr val="accent1"/>
              </a:solidFill>
              <a:ea typeface="ＭＳ Ｐゴシック" panose="020B0600070205080204" pitchFamily="34" charset="-128"/>
            </a:endParaRPr>
          </a:p>
          <a:p>
            <a:r>
              <a:rPr lang="en-US" altLang="en-US" sz="1600" b="0" dirty="0">
                <a:solidFill>
                  <a:schemeClr val="accent1"/>
                </a:solidFill>
                <a:ea typeface="ＭＳ Ｐゴシック" panose="020B0600070205080204" pitchFamily="34" charset="-128"/>
              </a:rPr>
              <a:t>10/2019 Resiliency Spending Rationale Presentation to PSC</a:t>
            </a:r>
          </a:p>
          <a:p>
            <a:endParaRPr lang="en-US" altLang="en-US" sz="1600" b="0" dirty="0">
              <a:solidFill>
                <a:schemeClr val="accent1"/>
              </a:solidFill>
              <a:ea typeface="ＭＳ Ｐゴシック" panose="020B0600070205080204" pitchFamily="34" charset="-128"/>
            </a:endParaRPr>
          </a:p>
          <a:p>
            <a:r>
              <a:rPr lang="en-US" altLang="en-US" sz="1600" b="0" dirty="0">
                <a:solidFill>
                  <a:schemeClr val="accent1"/>
                </a:solidFill>
                <a:ea typeface="ＭＳ Ｐゴシック" panose="020B0600070205080204" pitchFamily="34" charset="-128"/>
              </a:rPr>
              <a:t>2020  Rate Case Resiliency &amp; Associated Presentations</a:t>
            </a:r>
          </a:p>
          <a:p>
            <a:endParaRPr lang="en-US" altLang="en-US" sz="1600" b="0" kern="0" dirty="0">
              <a:solidFill>
                <a:schemeClr val="accent1"/>
              </a:solidFill>
              <a:ea typeface="ＭＳ Ｐゴシック" panose="020B0600070205080204" pitchFamily="34" charset="-128"/>
            </a:endParaRPr>
          </a:p>
          <a:p>
            <a:r>
              <a:rPr lang="en-US" altLang="en-US" sz="1600" b="0" dirty="0">
                <a:solidFill>
                  <a:schemeClr val="accent1"/>
                </a:solidFill>
                <a:ea typeface="ＭＳ Ｐゴシック" panose="020B0600070205080204" pitchFamily="34" charset="-128"/>
              </a:rPr>
              <a:t>03/2021 System Impact Compared to Texas outages Talking Points </a:t>
            </a:r>
            <a:endParaRPr lang="en-US" altLang="en-US" sz="1600" b="0" kern="0" dirty="0">
              <a:solidFill>
                <a:schemeClr val="accent1"/>
              </a:solidFill>
              <a:ea typeface="ＭＳ Ｐゴシック" panose="020B0600070205080204" pitchFamily="34" charset="-128"/>
            </a:endParaRPr>
          </a:p>
          <a:p>
            <a:endParaRPr lang="en-US" altLang="en-US" sz="1800" b="0" dirty="0">
              <a:solidFill>
                <a:schemeClr val="accent1"/>
              </a:solidFill>
              <a:ea typeface="ＭＳ Ｐゴシック" panose="020B0600070205080204" pitchFamily="34" charset="-128"/>
            </a:endParaRPr>
          </a:p>
          <a:p>
            <a:endParaRPr lang="en-US" altLang="en-US" sz="1800" b="0" kern="0" dirty="0">
              <a:solidFill>
                <a:schemeClr val="accent1"/>
              </a:solidFill>
              <a:ea typeface="ＭＳ Ｐゴシック" panose="020B0600070205080204" pitchFamily="34" charset="-128"/>
            </a:endParaRPr>
          </a:p>
          <a:p>
            <a:endParaRPr lang="en-US" altLang="en-US" sz="1800" b="0" dirty="0">
              <a:solidFill>
                <a:schemeClr val="accent1"/>
              </a:solidFill>
              <a:ea typeface="ＭＳ Ｐゴシック" panose="020B0600070205080204" pitchFamily="34" charset="-128"/>
            </a:endParaRPr>
          </a:p>
          <a:p>
            <a:endParaRPr lang="en-US" altLang="en-US" sz="1800" b="0" kern="0" dirty="0">
              <a:solidFill>
                <a:schemeClr val="accent1"/>
              </a:solidFill>
              <a:ea typeface="ＭＳ Ｐゴシック" panose="020B0600070205080204" pitchFamily="34" charset="-128"/>
            </a:endParaRPr>
          </a:p>
          <a:p>
            <a:endParaRPr lang="en-US" altLang="en-US" sz="1800" b="0" kern="0" dirty="0">
              <a:solidFill>
                <a:schemeClr val="accent1"/>
              </a:solidFill>
              <a:ea typeface="ＭＳ Ｐゴシック" panose="020B0600070205080204" pitchFamily="34" charset="-128"/>
            </a:endParaRPr>
          </a:p>
        </p:txBody>
      </p:sp>
      <p:pic>
        <p:nvPicPr>
          <p:cNvPr id="1026" name="Picture 2">
            <a:extLst>
              <a:ext uri="{FF2B5EF4-FFF2-40B4-BE49-F238E27FC236}">
                <a16:creationId xmlns:a16="http://schemas.microsoft.com/office/drawing/2014/main" id="{F59BCE1C-0685-4EAB-BB9A-D871C7A2C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934" y="1841307"/>
            <a:ext cx="2264266" cy="303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9878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E1F08-B96F-4116-B3CA-F9095F4CF921}"/>
              </a:ext>
            </a:extLst>
          </p:cNvPr>
          <p:cNvSpPr>
            <a:spLocks noGrp="1"/>
          </p:cNvSpPr>
          <p:nvPr>
            <p:ph type="title"/>
          </p:nvPr>
        </p:nvSpPr>
        <p:spPr>
          <a:xfrm>
            <a:off x="582613" y="327006"/>
            <a:ext cx="6732587" cy="954107"/>
          </a:xfrm>
        </p:spPr>
        <p:txBody>
          <a:bodyPr/>
          <a:lstStyle/>
          <a:p>
            <a:r>
              <a:rPr lang="en-US" sz="2400" dirty="0">
                <a:solidFill>
                  <a:srgbClr val="00148C"/>
                </a:solidFill>
                <a:ea typeface="ＭＳ Ｐゴシック"/>
                <a:cs typeface="+mj-cs"/>
              </a:rPr>
              <a:t>Resiliency Spending Rationale</a:t>
            </a:r>
            <a:r>
              <a:rPr lang="en-US" dirty="0"/>
              <a:t> </a:t>
            </a:r>
            <a:br>
              <a:rPr lang="en-US" dirty="0"/>
            </a:br>
            <a:endParaRPr lang="en-US" dirty="0">
              <a:highlight>
                <a:srgbClr val="00FF00"/>
              </a:highlight>
            </a:endParaRPr>
          </a:p>
        </p:txBody>
      </p:sp>
      <p:pic>
        <p:nvPicPr>
          <p:cNvPr id="18439" name="Picture 7" descr="C:\Users\fallsm\AppData\Local\Temp\HS6ClipImage_5da8a7dc.png">
            <a:extLst>
              <a:ext uri="{FF2B5EF4-FFF2-40B4-BE49-F238E27FC236}">
                <a16:creationId xmlns:a16="http://schemas.microsoft.com/office/drawing/2014/main" id="{505C0F8C-48B9-4343-9B4D-0759B081C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8438"/>
            <a:ext cx="9144000" cy="391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46399"/>
      </p:ext>
    </p:extLst>
  </p:cSld>
  <p:clrMapOvr>
    <a:masterClrMapping/>
  </p:clrMapOvr>
</p:sld>
</file>

<file path=ppt/theme/theme1.xml><?xml version="1.0" encoding="utf-8"?>
<a:theme xmlns:a="http://schemas.openxmlformats.org/drawingml/2006/main" name="NG_PPT_16x9_Generic_template-blue">
  <a:themeElements>
    <a:clrScheme name="Custom 3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55555A"/>
      </a:hlink>
      <a:folHlink>
        <a:srgbClr val="55555A"/>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9" id="{6F83E212-C96B-4417-8A4C-9A6F1EB3C03B}" vid="{A477BD99-D215-4916-AD5C-6D8A6393E954}"/>
    </a:ext>
  </a:extLst>
</a:theme>
</file>

<file path=ppt/theme/theme2.xml><?xml version="1.0" encoding="utf-8"?>
<a:theme xmlns:a="http://schemas.openxmlformats.org/drawingml/2006/main" name="National Grid presentation template July 2010">
  <a:themeElements>
    <a:clrScheme name="">
      <a:dk1>
        <a:srgbClr val="0079C1"/>
      </a:dk1>
      <a:lt1>
        <a:srgbClr val="FFFFFF"/>
      </a:lt1>
      <a:dk2>
        <a:srgbClr val="000000"/>
      </a:dk2>
      <a:lt2>
        <a:srgbClr val="C1CD23"/>
      </a:lt2>
      <a:accent1>
        <a:srgbClr val="DDDDDD"/>
      </a:accent1>
      <a:accent2>
        <a:srgbClr val="7AEA7A"/>
      </a:accent2>
      <a:accent3>
        <a:srgbClr val="FFFFFF"/>
      </a:accent3>
      <a:accent4>
        <a:srgbClr val="0066A4"/>
      </a:accent4>
      <a:accent5>
        <a:srgbClr val="EBEBEB"/>
      </a:accent5>
      <a:accent6>
        <a:srgbClr val="6ED46E"/>
      </a:accent6>
      <a:hlink>
        <a:srgbClr val="5F5F5F"/>
      </a:hlink>
      <a:folHlink>
        <a:srgbClr val="91919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a:ln>
              <a:noFill/>
            </a:ln>
            <a:solidFill>
              <a:srgbClr val="0079C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a:ln>
              <a:noFill/>
            </a:ln>
            <a:solidFill>
              <a:srgbClr val="0079C1"/>
            </a:solidFill>
            <a:effectLst/>
            <a:latin typeface="Arial" pitchFamily="-105" charset="0"/>
          </a:defRPr>
        </a:defPPr>
      </a:lstStyle>
    </a:lnDef>
  </a:objectDefaults>
  <a:extraClrSchemeLst>
    <a:extraClrScheme>
      <a:clrScheme name="Default Design 1">
        <a:dk1>
          <a:srgbClr val="0059B4"/>
        </a:dk1>
        <a:lt1>
          <a:srgbClr val="FFFFFF"/>
        </a:lt1>
        <a:dk2>
          <a:srgbClr val="0059B4"/>
        </a:dk2>
        <a:lt2>
          <a:srgbClr val="BDDEFF"/>
        </a:lt2>
        <a:accent1>
          <a:srgbClr val="399BFF"/>
        </a:accent1>
        <a:accent2>
          <a:srgbClr val="B2B2B2"/>
        </a:accent2>
        <a:accent3>
          <a:srgbClr val="FFFFFF"/>
        </a:accent3>
        <a:accent4>
          <a:srgbClr val="004B99"/>
        </a:accent4>
        <a:accent5>
          <a:srgbClr val="AECBFF"/>
        </a:accent5>
        <a:accent6>
          <a:srgbClr val="A1A1A1"/>
        </a:accent6>
        <a:hlink>
          <a:srgbClr val="0059B4"/>
        </a:hlink>
        <a:folHlink>
          <a:srgbClr val="7BBCFF"/>
        </a:folHlink>
      </a:clrScheme>
      <a:clrMap bg1="lt1" tx1="dk1" bg2="lt2" tx2="dk2" accent1="accent1" accent2="accent2" accent3="accent3" accent4="accent4" accent5="accent5" accent6="accent6" hlink="hlink" folHlink="folHlink"/>
    </a:extraClrScheme>
    <a:extraClrScheme>
      <a:clrScheme name="Default Design 1">
        <a:dk1>
          <a:srgbClr val="0059B4"/>
        </a:dk1>
        <a:lt1>
          <a:srgbClr val="FFFFFF"/>
        </a:lt1>
        <a:dk2>
          <a:srgbClr val="0059B4"/>
        </a:dk2>
        <a:lt2>
          <a:srgbClr val="BDDEFF"/>
        </a:lt2>
        <a:accent1>
          <a:srgbClr val="399BFF"/>
        </a:accent1>
        <a:accent2>
          <a:srgbClr val="B2B2B2"/>
        </a:accent2>
        <a:accent3>
          <a:srgbClr val="FFFFFF"/>
        </a:accent3>
        <a:accent4>
          <a:srgbClr val="004B99"/>
        </a:accent4>
        <a:accent5>
          <a:srgbClr val="AECBFF"/>
        </a:accent5>
        <a:accent6>
          <a:srgbClr val="A1A1A1"/>
        </a:accent6>
        <a:hlink>
          <a:srgbClr val="0059B4"/>
        </a:hlink>
        <a:folHlink>
          <a:srgbClr val="7BBCF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8F8F8"/>
        </a:lt2>
        <a:accent1>
          <a:srgbClr val="DDDDDD"/>
        </a:accent1>
        <a:accent2>
          <a:srgbClr val="7AEA7A"/>
        </a:accent2>
        <a:accent3>
          <a:srgbClr val="FFFFFF"/>
        </a:accent3>
        <a:accent4>
          <a:srgbClr val="000000"/>
        </a:accent4>
        <a:accent5>
          <a:srgbClr val="EBEBEB"/>
        </a:accent5>
        <a:accent6>
          <a:srgbClr val="6ED46E"/>
        </a:accent6>
        <a:hlink>
          <a:srgbClr val="5F5F5F"/>
        </a:hlink>
        <a:folHlink>
          <a:srgbClr val="919191"/>
        </a:folHlink>
      </a:clrScheme>
      <a:clrMap bg1="lt1" tx1="dk1" bg2="lt2" tx2="dk2" accent1="accent1" accent2="accent2" accent3="accent3" accent4="accent4" accent5="accent5" accent6="accent6" hlink="hlink" folHlink="folHlink"/>
    </a:extraClrScheme>
    <a:extraClrScheme>
      <a:clrScheme name="Default Design 3">
        <a:dk1>
          <a:srgbClr val="0079C1"/>
        </a:dk1>
        <a:lt1>
          <a:srgbClr val="FFFFFF"/>
        </a:lt1>
        <a:dk2>
          <a:srgbClr val="0079C1"/>
        </a:dk2>
        <a:lt2>
          <a:srgbClr val="C1CD23"/>
        </a:lt2>
        <a:accent1>
          <a:srgbClr val="F78E1E"/>
        </a:accent1>
        <a:accent2>
          <a:srgbClr val="EE3124"/>
        </a:accent2>
        <a:accent3>
          <a:srgbClr val="FFFFFF"/>
        </a:accent3>
        <a:accent4>
          <a:srgbClr val="0066A4"/>
        </a:accent4>
        <a:accent5>
          <a:srgbClr val="FAC6AB"/>
        </a:accent5>
        <a:accent6>
          <a:srgbClr val="D82B20"/>
        </a:accent6>
        <a:hlink>
          <a:srgbClr val="6A2C91"/>
        </a:hlink>
        <a:folHlink>
          <a:srgbClr val="47C3D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f3313f-a311-4d92-b29c-b3cfb1868cf8">
      <UserInfo>
        <DisplayName>Fuda, Domenico</DisplayName>
        <AccountId>15</AccountId>
        <AccountType/>
      </UserInfo>
      <UserInfo>
        <DisplayName>Stablewski, Kevin T.</DisplayName>
        <AccountId>76</AccountId>
        <AccountType/>
      </UserInfo>
      <UserInfo>
        <DisplayName>Barnett, Matthew T.</DisplayName>
        <AccountId>86</AccountId>
        <AccountType/>
      </UserInfo>
      <UserInfo>
        <DisplayName>Harbaugh, Mark A.</DisplayName>
        <AccountId>25</AccountId>
        <AccountType/>
      </UserInfo>
      <UserInfo>
        <DisplayName>Vaccaro, Thomas</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E1A5A33B347844B4ED484330DBE721" ma:contentTypeVersion="14" ma:contentTypeDescription="Create a new document." ma:contentTypeScope="" ma:versionID="e549b34c78940556e51a2bf27cfa648f">
  <xsd:schema xmlns:xsd="http://www.w3.org/2001/XMLSchema" xmlns:xs="http://www.w3.org/2001/XMLSchema" xmlns:p="http://schemas.microsoft.com/office/2006/metadata/properties" xmlns:ns3="8c7c00a5-eb39-49fd-b58c-147a0973ceb4" xmlns:ns4="7cf3313f-a311-4d92-b29c-b3cfb1868cf8" targetNamespace="http://schemas.microsoft.com/office/2006/metadata/properties" ma:root="true" ma:fieldsID="26f5292547018864b20733a21d7b2d47" ns3:_="" ns4:_="">
    <xsd:import namespace="8c7c00a5-eb39-49fd-b58c-147a0973ceb4"/>
    <xsd:import namespace="7cf3313f-a311-4d92-b29c-b3cfb1868c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Location" minOccurs="0"/>
                <xsd:element ref="ns3:MediaServiceAutoTag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7c00a5-eb39-49fd-b58c-147a0973ce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f3313f-a311-4d92-b29c-b3cfb1868c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90A6F1-52E2-48FC-8BF6-2F548184BEA3}">
  <ds:schemaRefs>
    <ds:schemaRef ds:uri="http://schemas.microsoft.com/office/infopath/2007/PartnerControls"/>
    <ds:schemaRef ds:uri="http://schemas.microsoft.com/office/2006/documentManagement/types"/>
    <ds:schemaRef ds:uri="http://schemas.microsoft.com/office/2006/metadata/properties"/>
    <ds:schemaRef ds:uri="7cf3313f-a311-4d92-b29c-b3cfb1868cf8"/>
    <ds:schemaRef ds:uri="http://purl.org/dc/terms/"/>
    <ds:schemaRef ds:uri="http://schemas.openxmlformats.org/package/2006/metadata/core-properties"/>
    <ds:schemaRef ds:uri="http://purl.org/dc/dcmitype/"/>
    <ds:schemaRef ds:uri="8c7c00a5-eb39-49fd-b58c-147a0973ceb4"/>
    <ds:schemaRef ds:uri="http://www.w3.org/XML/1998/namespace"/>
    <ds:schemaRef ds:uri="http://purl.org/dc/elements/1.1/"/>
  </ds:schemaRefs>
</ds:datastoreItem>
</file>

<file path=customXml/itemProps2.xml><?xml version="1.0" encoding="utf-8"?>
<ds:datastoreItem xmlns:ds="http://schemas.openxmlformats.org/officeDocument/2006/customXml" ds:itemID="{C8D1EE32-5CFF-409D-91BA-96A911A1F2CE}">
  <ds:schemaRefs>
    <ds:schemaRef ds:uri="http://schemas.microsoft.com/sharepoint/v3/contenttype/forms"/>
  </ds:schemaRefs>
</ds:datastoreItem>
</file>

<file path=customXml/itemProps3.xml><?xml version="1.0" encoding="utf-8"?>
<ds:datastoreItem xmlns:ds="http://schemas.openxmlformats.org/officeDocument/2006/customXml" ds:itemID="{680F6BAB-DCE1-4776-B322-4FEF05047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7c00a5-eb39-49fd-b58c-147a0973ceb4"/>
    <ds:schemaRef ds:uri="7cf3313f-a311-4d92-b29c-b3cfb1868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images 4x3_template_internal or external</Template>
  <TotalTime>1047</TotalTime>
  <Words>1354</Words>
  <Application>Microsoft Office PowerPoint</Application>
  <PresentationFormat>On-screen Show (4:3)</PresentationFormat>
  <Paragraphs>133</Paragraphs>
  <Slides>14</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Arno Pro</vt:lpstr>
      <vt:lpstr>Calibri</vt:lpstr>
      <vt:lpstr>Wingdings</vt:lpstr>
      <vt:lpstr>NG_PPT_16x9_Generic_template-blue</vt:lpstr>
      <vt:lpstr>National Grid presentation template July 2010</vt:lpstr>
      <vt:lpstr>National Grid NY Resiliency Overview </vt:lpstr>
      <vt:lpstr>Resiliency Definition</vt:lpstr>
      <vt:lpstr>Resiliency Definition</vt:lpstr>
      <vt:lpstr>Climate Change Impacts</vt:lpstr>
      <vt:lpstr>Damage Prevention</vt:lpstr>
      <vt:lpstr>System Recovery</vt:lpstr>
      <vt:lpstr>Survivability</vt:lpstr>
      <vt:lpstr>Resiliency Timeline / History</vt:lpstr>
      <vt:lpstr>Resiliency Spending Rationale  </vt:lpstr>
      <vt:lpstr>Phases of Electric System Reliability/ Resilience</vt:lpstr>
      <vt:lpstr>Restoration Curve Example</vt:lpstr>
      <vt:lpstr>Transmission Resiliency</vt:lpstr>
      <vt:lpstr>Distribution Resiliency</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dc:title>
  <dc:creator>Taraborelli, Lori</dc:creator>
  <cp:lastModifiedBy>Kirkpatrick, Casey S.</cp:lastModifiedBy>
  <cp:revision>18</cp:revision>
  <cp:lastPrinted>2020-02-26T12:58:17Z</cp:lastPrinted>
  <dcterms:created xsi:type="dcterms:W3CDTF">2019-05-31T16:56:20Z</dcterms:created>
  <dcterms:modified xsi:type="dcterms:W3CDTF">2022-10-14T18:20:05Z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0x01010027E1A5A33B347844B4ED484330DBE721</vt:lpwstr>
  </property>
</Properties>
</file>