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4" r:id="rId2"/>
    <p:sldId id="265" r:id="rId3"/>
    <p:sldId id="272" r:id="rId4"/>
    <p:sldId id="270" r:id="rId5"/>
    <p:sldId id="260" r:id="rId6"/>
    <p:sldId id="275" r:id="rId7"/>
    <p:sldId id="268" r:id="rId8"/>
    <p:sldId id="279" r:id="rId9"/>
    <p:sldId id="280" r:id="rId10"/>
    <p:sldId id="282" r:id="rId11"/>
    <p:sldId id="278" r:id="rId12"/>
    <p:sldId id="273" r:id="rId13"/>
    <p:sldId id="276"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65"/>
    <p:restoredTop sz="95859"/>
  </p:normalViewPr>
  <p:slideViewPr>
    <p:cSldViewPr snapToGrid="0" snapToObjects="1">
      <p:cViewPr varScale="1">
        <p:scale>
          <a:sx n="114" d="100"/>
          <a:sy n="114" d="100"/>
        </p:scale>
        <p:origin x="7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caswel\Documents\gaussian%20cur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dirty="0"/>
              <a:t>Normal Distribution (of log daily</a:t>
            </a:r>
            <a:r>
              <a:rPr lang="en-US" sz="1100" baseline="0" dirty="0"/>
              <a:t> SAIDI)</a:t>
            </a:r>
            <a:r>
              <a:rPr lang="en-US" sz="1100" dirty="0"/>
              <a:t> for Example</a:t>
            </a:r>
            <a:r>
              <a:rPr lang="en-US" sz="1100" baseline="0" dirty="0"/>
              <a:t> Utility</a:t>
            </a:r>
          </a:p>
          <a:p>
            <a:pPr>
              <a:defRPr sz="1100"/>
            </a:pPr>
            <a:r>
              <a:rPr lang="en-US" sz="1100" b="0" i="1" baseline="0" dirty="0"/>
              <a:t>based on </a:t>
            </a:r>
            <a:r>
              <a:rPr lang="el-GR" sz="1100" b="0" i="1" baseline="0" dirty="0"/>
              <a:t>α</a:t>
            </a:r>
            <a:r>
              <a:rPr lang="en-US" sz="1100" b="0" i="1" baseline="0" dirty="0"/>
              <a:t>=-1.42 and </a:t>
            </a:r>
            <a:r>
              <a:rPr lang="el-GR" sz="1100" b="0" i="1" baseline="0" dirty="0"/>
              <a:t>β</a:t>
            </a:r>
            <a:r>
              <a:rPr lang="en-US" sz="1100" b="0" i="1" baseline="0" dirty="0"/>
              <a:t>=1.43 (</a:t>
            </a:r>
            <a:r>
              <a:rPr lang="en-US" sz="1100" b="0" i="1" baseline="0" dirty="0" err="1"/>
              <a:t>tmed</a:t>
            </a:r>
            <a:r>
              <a:rPr lang="en-US" sz="1100" b="0" i="1" baseline="0" dirty="0"/>
              <a:t>=8.46 SAIDI) and </a:t>
            </a:r>
          </a:p>
          <a:p>
            <a:pPr>
              <a:defRPr sz="1100"/>
            </a:pPr>
            <a:r>
              <a:rPr lang="en-US" sz="1100" b="0" i="1" baseline="0" dirty="0"/>
              <a:t>55 years (</a:t>
            </a:r>
            <a:r>
              <a:rPr lang="en-US" sz="1100" b="0" i="1" baseline="0" dirty="0" err="1"/>
              <a:t>approx</a:t>
            </a:r>
            <a:r>
              <a:rPr lang="en-US" sz="1100" b="0" i="1" baseline="0" dirty="0"/>
              <a:t>) of random number generation</a:t>
            </a:r>
            <a:endParaRPr lang="en-US" sz="1100" b="0" i="1" dirty="0"/>
          </a:p>
        </c:rich>
      </c:tx>
      <c:overlay val="0"/>
    </c:title>
    <c:autoTitleDeleted val="0"/>
    <c:plotArea>
      <c:layout>
        <c:manualLayout>
          <c:layoutTarget val="inner"/>
          <c:xMode val="edge"/>
          <c:yMode val="edge"/>
          <c:x val="9.6701303832260679E-2"/>
          <c:y val="0.1615711943116207"/>
          <c:w val="0.88539053440241866"/>
          <c:h val="0.71220124241540472"/>
        </c:manualLayout>
      </c:layout>
      <c:areaChart>
        <c:grouping val="standard"/>
        <c:varyColors val="0"/>
        <c:ser>
          <c:idx val="1"/>
          <c:order val="0"/>
          <c:tx>
            <c:strRef>
              <c:f>'Sheet2 (2)'!$F$1</c:f>
              <c:strCache>
                <c:ptCount val="1"/>
                <c:pt idx="0">
                  <c:v>Reliability Days</c:v>
                </c:pt>
              </c:strCache>
            </c:strRef>
          </c:tx>
          <c:spPr>
            <a:solidFill>
              <a:schemeClr val="bg2">
                <a:lumMod val="60000"/>
                <a:lumOff val="4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cat>
            <c:numRef>
              <c:f>'Sheet2 (2)'!$C$2:$C$22</c:f>
              <c:numCache>
                <c:formatCode>General</c:formatCode>
                <c:ptCount val="21"/>
                <c:pt idx="0">
                  <c:v>-4.5</c:v>
                </c:pt>
                <c:pt idx="1">
                  <c:v>-4</c:v>
                </c:pt>
                <c:pt idx="2">
                  <c:v>-3.5</c:v>
                </c:pt>
                <c:pt idx="3">
                  <c:v>-3</c:v>
                </c:pt>
                <c:pt idx="4">
                  <c:v>-2.5</c:v>
                </c:pt>
                <c:pt idx="5">
                  <c:v>-2</c:v>
                </c:pt>
                <c:pt idx="6">
                  <c:v>-1.75</c:v>
                </c:pt>
                <c:pt idx="7">
                  <c:v>-1.5</c:v>
                </c:pt>
                <c:pt idx="8">
                  <c:v>-1</c:v>
                </c:pt>
                <c:pt idx="9">
                  <c:v>-0.5</c:v>
                </c:pt>
                <c:pt idx="10">
                  <c:v>0</c:v>
                </c:pt>
                <c:pt idx="11">
                  <c:v>0.5</c:v>
                </c:pt>
                <c:pt idx="12">
                  <c:v>1</c:v>
                </c:pt>
                <c:pt idx="13">
                  <c:v>1.5</c:v>
                </c:pt>
                <c:pt idx="14">
                  <c:v>1.75</c:v>
                </c:pt>
                <c:pt idx="15">
                  <c:v>2</c:v>
                </c:pt>
                <c:pt idx="16">
                  <c:v>2.5</c:v>
                </c:pt>
                <c:pt idx="17">
                  <c:v>3</c:v>
                </c:pt>
                <c:pt idx="18">
                  <c:v>3.5</c:v>
                </c:pt>
                <c:pt idx="19">
                  <c:v>4</c:v>
                </c:pt>
                <c:pt idx="20">
                  <c:v>4.5</c:v>
                </c:pt>
              </c:numCache>
            </c:numRef>
          </c:cat>
          <c:val>
            <c:numRef>
              <c:f>'Sheet2 (2)'!$F$2:$F$22</c:f>
              <c:numCache>
                <c:formatCode>General</c:formatCode>
                <c:ptCount val="21"/>
                <c:pt idx="0">
                  <c:v>1</c:v>
                </c:pt>
                <c:pt idx="1">
                  <c:v>0</c:v>
                </c:pt>
                <c:pt idx="2">
                  <c:v>4</c:v>
                </c:pt>
                <c:pt idx="3">
                  <c:v>20</c:v>
                </c:pt>
                <c:pt idx="4">
                  <c:v>83</c:v>
                </c:pt>
                <c:pt idx="5">
                  <c:v>335</c:v>
                </c:pt>
                <c:pt idx="6">
                  <c:v>334</c:v>
                </c:pt>
                <c:pt idx="7">
                  <c:v>469</c:v>
                </c:pt>
                <c:pt idx="8">
                  <c:v>1878</c:v>
                </c:pt>
                <c:pt idx="9">
                  <c:v>3067</c:v>
                </c:pt>
                <c:pt idx="10">
                  <c:v>3826</c:v>
                </c:pt>
                <c:pt idx="11">
                  <c:v>3792</c:v>
                </c:pt>
                <c:pt idx="12">
                  <c:v>3025</c:v>
                </c:pt>
                <c:pt idx="13">
                  <c:v>1830</c:v>
                </c:pt>
                <c:pt idx="14">
                  <c:v>526</c:v>
                </c:pt>
                <c:pt idx="15">
                  <c:v>373</c:v>
                </c:pt>
                <c:pt idx="16">
                  <c:v>307</c:v>
                </c:pt>
                <c:pt idx="17">
                  <c:v>105</c:v>
                </c:pt>
                <c:pt idx="18">
                  <c:v>21</c:v>
                </c:pt>
                <c:pt idx="19">
                  <c:v>3</c:v>
                </c:pt>
                <c:pt idx="20">
                  <c:v>1</c:v>
                </c:pt>
              </c:numCache>
            </c:numRef>
          </c:val>
          <c:extLst>
            <c:ext xmlns:c16="http://schemas.microsoft.com/office/drawing/2014/chart" uri="{C3380CC4-5D6E-409C-BE32-E72D297353CC}">
              <c16:uniqueId val="{00000000-6E10-4B79-B3C1-1DF91EE47616}"/>
            </c:ext>
          </c:extLst>
        </c:ser>
        <c:dLbls>
          <c:showLegendKey val="0"/>
          <c:showVal val="0"/>
          <c:showCatName val="0"/>
          <c:showSerName val="0"/>
          <c:showPercent val="0"/>
          <c:showBubbleSize val="0"/>
        </c:dLbls>
        <c:axId val="1724048784"/>
        <c:axId val="1724041712"/>
      </c:areaChart>
      <c:barChart>
        <c:barDir val="col"/>
        <c:grouping val="clustered"/>
        <c:varyColors val="0"/>
        <c:ser>
          <c:idx val="0"/>
          <c:order val="1"/>
          <c:tx>
            <c:strRef>
              <c:f>'Sheet2 (2)'!$G$1</c:f>
              <c:strCache>
                <c:ptCount val="1"/>
                <c:pt idx="0">
                  <c:v>Resilience Days</c:v>
                </c:pt>
              </c:strCache>
            </c:strRef>
          </c:tx>
          <c:spPr>
            <a:solidFill>
              <a:schemeClr val="bg2">
                <a:lumMod val="50000"/>
                <a:alpha val="54000"/>
              </a:schemeClr>
            </a:solidFill>
            <a:ln w="19050">
              <a:no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6E10-4B79-B3C1-1DF91EE47616}"/>
                </c:ext>
              </c:extLst>
            </c:dLbl>
            <c:dLbl>
              <c:idx val="3"/>
              <c:delete val="1"/>
              <c:extLst>
                <c:ext xmlns:c15="http://schemas.microsoft.com/office/drawing/2012/chart" uri="{CE6537A1-D6FC-4f65-9D91-7224C49458BB}"/>
                <c:ext xmlns:c16="http://schemas.microsoft.com/office/drawing/2014/chart" uri="{C3380CC4-5D6E-409C-BE32-E72D297353CC}">
                  <c16:uniqueId val="{00000002-6E10-4B79-B3C1-1DF91EE47616}"/>
                </c:ext>
              </c:extLst>
            </c:dLbl>
            <c:dLbl>
              <c:idx val="4"/>
              <c:delete val="1"/>
              <c:extLst>
                <c:ext xmlns:c15="http://schemas.microsoft.com/office/drawing/2012/chart" uri="{CE6537A1-D6FC-4f65-9D91-7224C49458BB}"/>
                <c:ext xmlns:c16="http://schemas.microsoft.com/office/drawing/2014/chart" uri="{C3380CC4-5D6E-409C-BE32-E72D297353CC}">
                  <c16:uniqueId val="{00000003-6E10-4B79-B3C1-1DF91EE47616}"/>
                </c:ext>
              </c:extLst>
            </c:dLbl>
            <c:dLbl>
              <c:idx val="5"/>
              <c:delete val="1"/>
              <c:extLst>
                <c:ext xmlns:c15="http://schemas.microsoft.com/office/drawing/2012/chart" uri="{CE6537A1-D6FC-4f65-9D91-7224C49458BB}"/>
                <c:ext xmlns:c16="http://schemas.microsoft.com/office/drawing/2014/chart" uri="{C3380CC4-5D6E-409C-BE32-E72D297353CC}">
                  <c16:uniqueId val="{00000004-6E10-4B79-B3C1-1DF91EE47616}"/>
                </c:ext>
              </c:extLst>
            </c:dLbl>
            <c:dLbl>
              <c:idx val="6"/>
              <c:delete val="1"/>
              <c:extLst>
                <c:ext xmlns:c15="http://schemas.microsoft.com/office/drawing/2012/chart" uri="{CE6537A1-D6FC-4f65-9D91-7224C49458BB}"/>
                <c:ext xmlns:c16="http://schemas.microsoft.com/office/drawing/2014/chart" uri="{C3380CC4-5D6E-409C-BE32-E72D297353CC}">
                  <c16:uniqueId val="{00000005-6E10-4B79-B3C1-1DF91EE47616}"/>
                </c:ext>
              </c:extLst>
            </c:dLbl>
            <c:dLbl>
              <c:idx val="7"/>
              <c:delete val="1"/>
              <c:extLst>
                <c:ext xmlns:c15="http://schemas.microsoft.com/office/drawing/2012/chart" uri="{CE6537A1-D6FC-4f65-9D91-7224C49458BB}"/>
                <c:ext xmlns:c16="http://schemas.microsoft.com/office/drawing/2014/chart" uri="{C3380CC4-5D6E-409C-BE32-E72D297353CC}">
                  <c16:uniqueId val="{00000006-6E10-4B79-B3C1-1DF91EE47616}"/>
                </c:ext>
              </c:extLst>
            </c:dLbl>
            <c:dLbl>
              <c:idx val="8"/>
              <c:delete val="1"/>
              <c:extLst>
                <c:ext xmlns:c15="http://schemas.microsoft.com/office/drawing/2012/chart" uri="{CE6537A1-D6FC-4f65-9D91-7224C49458BB}"/>
                <c:ext xmlns:c16="http://schemas.microsoft.com/office/drawing/2014/chart" uri="{C3380CC4-5D6E-409C-BE32-E72D297353CC}">
                  <c16:uniqueId val="{00000007-6E10-4B79-B3C1-1DF91EE47616}"/>
                </c:ext>
              </c:extLst>
            </c:dLbl>
            <c:dLbl>
              <c:idx val="9"/>
              <c:delete val="1"/>
              <c:extLst>
                <c:ext xmlns:c15="http://schemas.microsoft.com/office/drawing/2012/chart" uri="{CE6537A1-D6FC-4f65-9D91-7224C49458BB}"/>
                <c:ext xmlns:c16="http://schemas.microsoft.com/office/drawing/2014/chart" uri="{C3380CC4-5D6E-409C-BE32-E72D297353CC}">
                  <c16:uniqueId val="{00000008-6E10-4B79-B3C1-1DF91EE47616}"/>
                </c:ext>
              </c:extLst>
            </c:dLbl>
            <c:dLbl>
              <c:idx val="10"/>
              <c:delete val="1"/>
              <c:extLst>
                <c:ext xmlns:c15="http://schemas.microsoft.com/office/drawing/2012/chart" uri="{CE6537A1-D6FC-4f65-9D91-7224C49458BB}"/>
                <c:ext xmlns:c16="http://schemas.microsoft.com/office/drawing/2014/chart" uri="{C3380CC4-5D6E-409C-BE32-E72D297353CC}">
                  <c16:uniqueId val="{00000009-6E10-4B79-B3C1-1DF91EE47616}"/>
                </c:ext>
              </c:extLst>
            </c:dLbl>
            <c:dLbl>
              <c:idx val="11"/>
              <c:delete val="1"/>
              <c:extLst>
                <c:ext xmlns:c15="http://schemas.microsoft.com/office/drawing/2012/chart" uri="{CE6537A1-D6FC-4f65-9D91-7224C49458BB}"/>
                <c:ext xmlns:c16="http://schemas.microsoft.com/office/drawing/2014/chart" uri="{C3380CC4-5D6E-409C-BE32-E72D297353CC}">
                  <c16:uniqueId val="{0000000A-6E10-4B79-B3C1-1DF91EE47616}"/>
                </c:ext>
              </c:extLst>
            </c:dLbl>
            <c:dLbl>
              <c:idx val="12"/>
              <c:delete val="1"/>
              <c:extLst>
                <c:ext xmlns:c15="http://schemas.microsoft.com/office/drawing/2012/chart" uri="{CE6537A1-D6FC-4f65-9D91-7224C49458BB}"/>
                <c:ext xmlns:c16="http://schemas.microsoft.com/office/drawing/2014/chart" uri="{C3380CC4-5D6E-409C-BE32-E72D297353CC}">
                  <c16:uniqueId val="{0000000B-6E10-4B79-B3C1-1DF91EE4761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'Sheet2 (2)'!$C$2:$C$22</c:f>
              <c:numCache>
                <c:formatCode>General</c:formatCode>
                <c:ptCount val="21"/>
                <c:pt idx="0">
                  <c:v>-4.5</c:v>
                </c:pt>
                <c:pt idx="1">
                  <c:v>-4</c:v>
                </c:pt>
                <c:pt idx="2">
                  <c:v>-3.5</c:v>
                </c:pt>
                <c:pt idx="3">
                  <c:v>-3</c:v>
                </c:pt>
                <c:pt idx="4">
                  <c:v>-2.5</c:v>
                </c:pt>
                <c:pt idx="5">
                  <c:v>-2</c:v>
                </c:pt>
                <c:pt idx="6">
                  <c:v>-1.75</c:v>
                </c:pt>
                <c:pt idx="7">
                  <c:v>-1.5</c:v>
                </c:pt>
                <c:pt idx="8">
                  <c:v>-1</c:v>
                </c:pt>
                <c:pt idx="9">
                  <c:v>-0.5</c:v>
                </c:pt>
                <c:pt idx="10">
                  <c:v>0</c:v>
                </c:pt>
                <c:pt idx="11">
                  <c:v>0.5</c:v>
                </c:pt>
                <c:pt idx="12">
                  <c:v>1</c:v>
                </c:pt>
                <c:pt idx="13">
                  <c:v>1.5</c:v>
                </c:pt>
                <c:pt idx="14">
                  <c:v>1.75</c:v>
                </c:pt>
                <c:pt idx="15">
                  <c:v>2</c:v>
                </c:pt>
                <c:pt idx="16">
                  <c:v>2.5</c:v>
                </c:pt>
                <c:pt idx="17">
                  <c:v>3</c:v>
                </c:pt>
                <c:pt idx="18">
                  <c:v>3.5</c:v>
                </c:pt>
                <c:pt idx="19">
                  <c:v>4</c:v>
                </c:pt>
                <c:pt idx="20">
                  <c:v>4.5</c:v>
                </c:pt>
              </c:numCache>
            </c:numRef>
          </c:cat>
          <c:val>
            <c:numRef>
              <c:f>'Sheet2 (2)'!$G$2:$G$22</c:f>
              <c:numCache>
                <c:formatCode>General</c:formatCode>
                <c:ptCount val="21"/>
                <c:pt idx="2">
                  <c:v>0</c:v>
                </c:pt>
                <c:pt idx="3">
                  <c:v>0</c:v>
                </c:pt>
                <c:pt idx="4">
                  <c:v>0</c:v>
                </c:pt>
                <c:pt idx="5">
                  <c:v>0</c:v>
                </c:pt>
                <c:pt idx="6">
                  <c:v>0</c:v>
                </c:pt>
                <c:pt idx="7">
                  <c:v>0</c:v>
                </c:pt>
                <c:pt idx="8">
                  <c:v>0</c:v>
                </c:pt>
                <c:pt idx="9">
                  <c:v>0</c:v>
                </c:pt>
                <c:pt idx="10">
                  <c:v>0</c:v>
                </c:pt>
                <c:pt idx="11">
                  <c:v>0</c:v>
                </c:pt>
                <c:pt idx="12">
                  <c:v>0</c:v>
                </c:pt>
                <c:pt idx="13">
                  <c:v>1830</c:v>
                </c:pt>
                <c:pt idx="14">
                  <c:v>526</c:v>
                </c:pt>
                <c:pt idx="15">
                  <c:v>373</c:v>
                </c:pt>
                <c:pt idx="16">
                  <c:v>307</c:v>
                </c:pt>
                <c:pt idx="17">
                  <c:v>105</c:v>
                </c:pt>
                <c:pt idx="18">
                  <c:v>21</c:v>
                </c:pt>
                <c:pt idx="19">
                  <c:v>3</c:v>
                </c:pt>
                <c:pt idx="20">
                  <c:v>1</c:v>
                </c:pt>
              </c:numCache>
            </c:numRef>
          </c:val>
          <c:extLst>
            <c:ext xmlns:c16="http://schemas.microsoft.com/office/drawing/2014/chart" uri="{C3380CC4-5D6E-409C-BE32-E72D297353CC}">
              <c16:uniqueId val="{0000000C-6E10-4B79-B3C1-1DF91EE47616}"/>
            </c:ext>
          </c:extLst>
        </c:ser>
        <c:dLbls>
          <c:showLegendKey val="0"/>
          <c:showVal val="0"/>
          <c:showCatName val="0"/>
          <c:showSerName val="0"/>
          <c:showPercent val="0"/>
          <c:showBubbleSize val="0"/>
        </c:dLbls>
        <c:gapWidth val="0"/>
        <c:overlap val="84"/>
        <c:axId val="1724048784"/>
        <c:axId val="1724041712"/>
      </c:barChart>
      <c:catAx>
        <c:axId val="1724048784"/>
        <c:scaling>
          <c:orientation val="minMax"/>
        </c:scaling>
        <c:delete val="0"/>
        <c:axPos val="b"/>
        <c:majorGridlines>
          <c:spPr>
            <a:ln w="9525" cap="flat" cmpd="sng" algn="ctr">
              <a:solidFill>
                <a:schemeClr val="bg1"/>
              </a:solidFill>
              <a:round/>
            </a:ln>
            <a:effectLst/>
          </c:spPr>
        </c:majorGridlines>
        <c:title>
          <c:tx>
            <c:rich>
              <a:bodyPr/>
              <a:lstStyle/>
              <a:p>
                <a:pPr>
                  <a:defRPr/>
                </a:pPr>
                <a:r>
                  <a:rPr lang="en-US"/>
                  <a:t>Beta Coefficient</a:t>
                </a:r>
              </a:p>
            </c:rich>
          </c:tx>
          <c:overlay val="0"/>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041712"/>
        <c:crosses val="autoZero"/>
        <c:auto val="1"/>
        <c:lblAlgn val="ctr"/>
        <c:lblOffset val="100"/>
        <c:noMultiLvlLbl val="0"/>
      </c:catAx>
      <c:valAx>
        <c:axId val="1724041712"/>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724048784"/>
        <c:crosses val="autoZero"/>
        <c:crossBetween val="between"/>
      </c:valAx>
      <c:spPr>
        <a:solidFill>
          <a:schemeClr val="bg1">
            <a:lumMod val="85000"/>
          </a:schemeClr>
        </a:solidFill>
      </c:spPr>
    </c:plotArea>
    <c:legend>
      <c:legendPos val="r"/>
      <c:layout>
        <c:manualLayout>
          <c:xMode val="edge"/>
          <c:yMode val="edge"/>
          <c:x val="0.65365892256809033"/>
          <c:y val="0.22702834543675673"/>
          <c:w val="0.29153549735364942"/>
          <c:h val="7.4150670396450277E-2"/>
        </c:manualLayout>
      </c:layout>
      <c:overlay val="0"/>
    </c:legend>
    <c:plotVisOnly val="1"/>
    <c:dispBlanksAs val="gap"/>
    <c:showDLblsOverMax val="0"/>
    <c:extLst/>
  </c:chart>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E1CFA-861D-4827-BB93-C2D896CC376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C702A454-C875-42E0-A5BB-FCF361A5D1F9}">
      <dgm:prSet phldrT="[Text]"/>
      <dgm:spPr/>
      <dgm:t>
        <a:bodyPr/>
        <a:lstStyle/>
        <a:p>
          <a:r>
            <a:rPr lang="en-US" dirty="0"/>
            <a:t>Definition/Metrics (1366)</a:t>
          </a:r>
        </a:p>
      </dgm:t>
    </dgm:pt>
    <dgm:pt modelId="{C1CB94EB-6CE5-4026-9418-8F167A93AEEB}" type="parTrans" cxnId="{E13843E4-EBE7-4C21-9337-F5A3E856D5A6}">
      <dgm:prSet/>
      <dgm:spPr/>
      <dgm:t>
        <a:bodyPr/>
        <a:lstStyle/>
        <a:p>
          <a:endParaRPr lang="en-US"/>
        </a:p>
      </dgm:t>
    </dgm:pt>
    <dgm:pt modelId="{89B4A81B-8404-44CA-A55C-9D6094630FB7}" type="sibTrans" cxnId="{E13843E4-EBE7-4C21-9337-F5A3E856D5A6}">
      <dgm:prSet/>
      <dgm:spPr/>
      <dgm:t>
        <a:bodyPr/>
        <a:lstStyle/>
        <a:p>
          <a:endParaRPr lang="en-US"/>
        </a:p>
      </dgm:t>
    </dgm:pt>
    <dgm:pt modelId="{43CA9BDB-CDDE-4A8B-93CF-6C109F094374}">
      <dgm:prSet phldrT="[Text]"/>
      <dgm:spPr/>
      <dgm:t>
        <a:bodyPr/>
        <a:lstStyle/>
        <a:p>
          <a:r>
            <a:rPr lang="en-US" dirty="0"/>
            <a:t>Creation of Dataset</a:t>
          </a:r>
        </a:p>
      </dgm:t>
    </dgm:pt>
    <dgm:pt modelId="{9B82432A-0AE9-48BD-93BD-65BF22166167}" type="parTrans" cxnId="{F73702F7-F617-4B3B-A82C-D53FACCECD4A}">
      <dgm:prSet/>
      <dgm:spPr/>
      <dgm:t>
        <a:bodyPr/>
        <a:lstStyle/>
        <a:p>
          <a:endParaRPr lang="en-US"/>
        </a:p>
      </dgm:t>
    </dgm:pt>
    <dgm:pt modelId="{114548A2-5CB7-4348-ABED-CFE2B7D61044}" type="sibTrans" cxnId="{F73702F7-F617-4B3B-A82C-D53FACCECD4A}">
      <dgm:prSet/>
      <dgm:spPr/>
      <dgm:t>
        <a:bodyPr/>
        <a:lstStyle/>
        <a:p>
          <a:endParaRPr lang="en-US"/>
        </a:p>
      </dgm:t>
    </dgm:pt>
    <dgm:pt modelId="{E57DD7DC-1054-486C-9F9B-6FEB42363503}">
      <dgm:prSet phldrT="[Text]"/>
      <dgm:spPr/>
      <dgm:t>
        <a:bodyPr/>
        <a:lstStyle/>
        <a:p>
          <a:r>
            <a:rPr lang="en-US" dirty="0"/>
            <a:t>Application of metrics (1782)</a:t>
          </a:r>
        </a:p>
      </dgm:t>
    </dgm:pt>
    <dgm:pt modelId="{BDB4E399-6CCB-4097-BC14-19573881E09D}" type="parTrans" cxnId="{26B156EC-13D5-41BE-A439-1C6C2904A194}">
      <dgm:prSet/>
      <dgm:spPr/>
      <dgm:t>
        <a:bodyPr/>
        <a:lstStyle/>
        <a:p>
          <a:endParaRPr lang="en-US"/>
        </a:p>
      </dgm:t>
    </dgm:pt>
    <dgm:pt modelId="{BF887480-44DC-4A8B-81A7-7BF4FCC3172F}" type="sibTrans" cxnId="{26B156EC-13D5-41BE-A439-1C6C2904A194}">
      <dgm:prSet/>
      <dgm:spPr/>
      <dgm:t>
        <a:bodyPr/>
        <a:lstStyle/>
        <a:p>
          <a:endParaRPr lang="en-US"/>
        </a:p>
      </dgm:t>
    </dgm:pt>
    <dgm:pt modelId="{3FD4122D-43A9-4BE0-9877-2FF69A06110F}">
      <dgm:prSet phldrT="[Text]"/>
      <dgm:spPr/>
      <dgm:t>
        <a:bodyPr/>
        <a:lstStyle/>
        <a:p>
          <a:r>
            <a:rPr lang="en-US" dirty="0"/>
            <a:t>Utility Engineers</a:t>
          </a:r>
        </a:p>
      </dgm:t>
    </dgm:pt>
    <dgm:pt modelId="{4024D708-3D71-4AF0-B2EA-133E9C3DDDB3}" type="parTrans" cxnId="{E74A130C-2DC8-4649-804B-D7E59A1AB3B9}">
      <dgm:prSet/>
      <dgm:spPr/>
      <dgm:t>
        <a:bodyPr/>
        <a:lstStyle/>
        <a:p>
          <a:endParaRPr lang="en-US"/>
        </a:p>
      </dgm:t>
    </dgm:pt>
    <dgm:pt modelId="{33713AB5-B154-412C-8FC6-8A3BDCA1720B}" type="sibTrans" cxnId="{E74A130C-2DC8-4649-804B-D7E59A1AB3B9}">
      <dgm:prSet/>
      <dgm:spPr/>
      <dgm:t>
        <a:bodyPr/>
        <a:lstStyle/>
        <a:p>
          <a:endParaRPr lang="en-US"/>
        </a:p>
      </dgm:t>
    </dgm:pt>
    <dgm:pt modelId="{2A69E4AF-1EFA-4770-B208-4CCEEEB09AD1}">
      <dgm:prSet phldrT="[Text]"/>
      <dgm:spPr/>
      <dgm:t>
        <a:bodyPr/>
        <a:lstStyle/>
        <a:p>
          <a:r>
            <a:rPr lang="en-US" dirty="0"/>
            <a:t>SAIDI, SAIFI, CAIDI</a:t>
          </a:r>
        </a:p>
      </dgm:t>
    </dgm:pt>
    <dgm:pt modelId="{4A03AB33-370D-4558-846E-370CDC5CFD2E}" type="parTrans" cxnId="{7A2720D3-52AB-4091-8237-F78079775BAC}">
      <dgm:prSet/>
      <dgm:spPr/>
      <dgm:t>
        <a:bodyPr/>
        <a:lstStyle/>
        <a:p>
          <a:endParaRPr lang="en-US"/>
        </a:p>
      </dgm:t>
    </dgm:pt>
    <dgm:pt modelId="{6419A8D7-2586-41C7-96C1-A72D4F0E3B5B}" type="sibTrans" cxnId="{7A2720D3-52AB-4091-8237-F78079775BAC}">
      <dgm:prSet/>
      <dgm:spPr/>
      <dgm:t>
        <a:bodyPr/>
        <a:lstStyle/>
        <a:p>
          <a:endParaRPr lang="en-US"/>
        </a:p>
      </dgm:t>
    </dgm:pt>
    <dgm:pt modelId="{7FA7383A-1745-47E7-AC05-7FCBBBEBD2E3}">
      <dgm:prSet phldrT="[Text]"/>
      <dgm:spPr/>
      <dgm:t>
        <a:bodyPr/>
        <a:lstStyle/>
        <a:p>
          <a:r>
            <a:rPr lang="en-US" dirty="0"/>
            <a:t>Benchmarks Performed</a:t>
          </a:r>
        </a:p>
      </dgm:t>
    </dgm:pt>
    <dgm:pt modelId="{275E1457-6FC1-42B2-B035-101C543CAF70}" type="parTrans" cxnId="{FB0ACB12-18B7-44F2-BA5D-9FB46E720CA8}">
      <dgm:prSet/>
      <dgm:spPr/>
      <dgm:t>
        <a:bodyPr/>
        <a:lstStyle/>
        <a:p>
          <a:endParaRPr lang="en-US"/>
        </a:p>
      </dgm:t>
    </dgm:pt>
    <dgm:pt modelId="{28A44AD1-622B-4C70-8FEF-3A3B5486E36C}" type="sibTrans" cxnId="{FB0ACB12-18B7-44F2-BA5D-9FB46E720CA8}">
      <dgm:prSet/>
      <dgm:spPr/>
      <dgm:t>
        <a:bodyPr/>
        <a:lstStyle/>
        <a:p>
          <a:endParaRPr lang="en-US"/>
        </a:p>
      </dgm:t>
    </dgm:pt>
    <dgm:pt modelId="{E8F6E6F8-1BFA-4548-A876-B6A5F317770B}">
      <dgm:prSet phldrT="[Text]"/>
      <dgm:spPr/>
      <dgm:t>
        <a:bodyPr/>
        <a:lstStyle/>
        <a:p>
          <a:r>
            <a:rPr lang="en-US" dirty="0"/>
            <a:t>Analysis and Results Shared</a:t>
          </a:r>
        </a:p>
      </dgm:t>
    </dgm:pt>
    <dgm:pt modelId="{8EF4F640-4753-4F74-BCF8-ED12E8DE19F7}" type="parTrans" cxnId="{53A81E83-F5FA-4BF5-BCE2-D4024F320F33}">
      <dgm:prSet/>
      <dgm:spPr/>
      <dgm:t>
        <a:bodyPr/>
        <a:lstStyle/>
        <a:p>
          <a:endParaRPr lang="en-US"/>
        </a:p>
      </dgm:t>
    </dgm:pt>
    <dgm:pt modelId="{7635021B-F20B-4FDE-86B8-DBDBB97D3732}" type="sibTrans" cxnId="{53A81E83-F5FA-4BF5-BCE2-D4024F320F33}">
      <dgm:prSet/>
      <dgm:spPr/>
      <dgm:t>
        <a:bodyPr/>
        <a:lstStyle/>
        <a:p>
          <a:endParaRPr lang="en-US"/>
        </a:p>
      </dgm:t>
    </dgm:pt>
    <dgm:pt modelId="{AE93D199-4401-497D-A325-12DD3911DC4F}">
      <dgm:prSet phldrT="[Text]"/>
      <dgm:spPr/>
      <dgm:t>
        <a:bodyPr/>
        <a:lstStyle/>
        <a:p>
          <a:r>
            <a:rPr lang="en-US" dirty="0"/>
            <a:t>Usage of Metrics</a:t>
          </a:r>
        </a:p>
      </dgm:t>
    </dgm:pt>
    <dgm:pt modelId="{9B46A190-1591-4788-9577-69F30F9471FC}" type="parTrans" cxnId="{359815F8-1668-4E71-8799-AB917942E338}">
      <dgm:prSet/>
      <dgm:spPr/>
      <dgm:t>
        <a:bodyPr/>
        <a:lstStyle/>
        <a:p>
          <a:endParaRPr lang="en-US"/>
        </a:p>
      </dgm:t>
    </dgm:pt>
    <dgm:pt modelId="{0ED45D97-FA8B-436F-9814-B20BE53CB24C}" type="sibTrans" cxnId="{359815F8-1668-4E71-8799-AB917942E338}">
      <dgm:prSet/>
      <dgm:spPr/>
      <dgm:t>
        <a:bodyPr/>
        <a:lstStyle/>
        <a:p>
          <a:endParaRPr lang="en-US"/>
        </a:p>
      </dgm:t>
    </dgm:pt>
    <dgm:pt modelId="{E9989BE3-F369-4A76-B9ED-ADF4A94C4325}">
      <dgm:prSet phldrT="[Text]"/>
      <dgm:spPr/>
      <dgm:t>
        <a:bodyPr/>
        <a:lstStyle/>
        <a:p>
          <a:r>
            <a:rPr lang="en-US" dirty="0"/>
            <a:t>By companies, regulators, scientists</a:t>
          </a:r>
        </a:p>
      </dgm:t>
    </dgm:pt>
    <dgm:pt modelId="{562D2021-D4B6-4090-9E30-4BD42DEA1497}" type="parTrans" cxnId="{C1D363E4-D6B0-4772-B114-A2689AABCE38}">
      <dgm:prSet/>
      <dgm:spPr/>
      <dgm:t>
        <a:bodyPr/>
        <a:lstStyle/>
        <a:p>
          <a:endParaRPr lang="en-US"/>
        </a:p>
      </dgm:t>
    </dgm:pt>
    <dgm:pt modelId="{C7423CB4-4EDF-4847-A238-D35EE509DD2C}" type="sibTrans" cxnId="{C1D363E4-D6B0-4772-B114-A2689AABCE38}">
      <dgm:prSet/>
      <dgm:spPr/>
      <dgm:t>
        <a:bodyPr/>
        <a:lstStyle/>
        <a:p>
          <a:endParaRPr lang="en-US"/>
        </a:p>
      </dgm:t>
    </dgm:pt>
    <dgm:pt modelId="{F6EDBE6F-9A65-4B58-BF99-016720845670}">
      <dgm:prSet phldrT="[Text]"/>
      <dgm:spPr/>
      <dgm:t>
        <a:bodyPr/>
        <a:lstStyle/>
        <a:p>
          <a:r>
            <a:rPr lang="en-US" dirty="0"/>
            <a:t>Major Event  Threshold</a:t>
          </a:r>
        </a:p>
      </dgm:t>
    </dgm:pt>
    <dgm:pt modelId="{939B2670-DC1B-459F-B8D8-07EED5194692}" type="parTrans" cxnId="{06952DD8-B748-4DF8-BC3F-951A6D41A5C4}">
      <dgm:prSet/>
      <dgm:spPr/>
      <dgm:t>
        <a:bodyPr/>
        <a:lstStyle/>
        <a:p>
          <a:endParaRPr lang="en-US"/>
        </a:p>
      </dgm:t>
    </dgm:pt>
    <dgm:pt modelId="{DE8F8E72-F6F8-49B9-8822-F984E4E04398}" type="sibTrans" cxnId="{06952DD8-B748-4DF8-BC3F-951A6D41A5C4}">
      <dgm:prSet/>
      <dgm:spPr/>
      <dgm:t>
        <a:bodyPr/>
        <a:lstStyle/>
        <a:p>
          <a:endParaRPr lang="en-US"/>
        </a:p>
      </dgm:t>
    </dgm:pt>
    <dgm:pt modelId="{30E760BE-96EE-4790-9441-9C4CBA2E8164}">
      <dgm:prSet phldrT="[Text]"/>
      <dgm:spPr/>
      <dgm:t>
        <a:bodyPr/>
        <a:lstStyle/>
        <a:p>
          <a:r>
            <a:rPr lang="en-US" dirty="0"/>
            <a:t>“Source”, Planned, etc.</a:t>
          </a:r>
        </a:p>
      </dgm:t>
    </dgm:pt>
    <dgm:pt modelId="{8B2ADCB7-D735-4D2F-86A3-BACAEB500E65}" type="parTrans" cxnId="{B030548F-7105-4B9F-A9FD-97CB239C6EFF}">
      <dgm:prSet/>
      <dgm:spPr/>
      <dgm:t>
        <a:bodyPr/>
        <a:lstStyle/>
        <a:p>
          <a:endParaRPr lang="en-US"/>
        </a:p>
      </dgm:t>
    </dgm:pt>
    <dgm:pt modelId="{98F260F3-CE6C-4B59-933D-917D72AE40FE}" type="sibTrans" cxnId="{B030548F-7105-4B9F-A9FD-97CB239C6EFF}">
      <dgm:prSet/>
      <dgm:spPr/>
      <dgm:t>
        <a:bodyPr/>
        <a:lstStyle/>
        <a:p>
          <a:endParaRPr lang="en-US"/>
        </a:p>
      </dgm:t>
    </dgm:pt>
    <dgm:pt modelId="{7506934E-2DF1-4ADA-BDCD-7E912DC0A60B}" type="pres">
      <dgm:prSet presAssocID="{318E1CFA-861D-4827-BB93-C2D896CC3765}" presName="Name0" presStyleCnt="0">
        <dgm:presLayoutVars>
          <dgm:dir/>
          <dgm:animLvl val="lvl"/>
          <dgm:resizeHandles val="exact"/>
        </dgm:presLayoutVars>
      </dgm:prSet>
      <dgm:spPr/>
    </dgm:pt>
    <dgm:pt modelId="{2BD6A6AE-8360-4771-B43D-FB0F66E30A52}" type="pres">
      <dgm:prSet presAssocID="{318E1CFA-861D-4827-BB93-C2D896CC3765}" presName="tSp" presStyleCnt="0"/>
      <dgm:spPr/>
    </dgm:pt>
    <dgm:pt modelId="{FCC3D2A5-DC51-46AE-BCF9-625511CE6EF3}" type="pres">
      <dgm:prSet presAssocID="{318E1CFA-861D-4827-BB93-C2D896CC3765}" presName="bSp" presStyleCnt="0"/>
      <dgm:spPr/>
    </dgm:pt>
    <dgm:pt modelId="{774746F1-00F4-45AB-A5B7-09CA140A5A69}" type="pres">
      <dgm:prSet presAssocID="{318E1CFA-861D-4827-BB93-C2D896CC3765}" presName="process" presStyleCnt="0"/>
      <dgm:spPr/>
    </dgm:pt>
    <dgm:pt modelId="{4F38FBB0-14E9-40F4-87C4-3EBCB908FDD8}" type="pres">
      <dgm:prSet presAssocID="{C702A454-C875-42E0-A5BB-FCF361A5D1F9}" presName="composite1" presStyleCnt="0"/>
      <dgm:spPr/>
    </dgm:pt>
    <dgm:pt modelId="{3508F270-CDD6-49DA-B827-230943DE2421}" type="pres">
      <dgm:prSet presAssocID="{C702A454-C875-42E0-A5BB-FCF361A5D1F9}" presName="dummyNode1" presStyleLbl="node1" presStyleIdx="0" presStyleCnt="4"/>
      <dgm:spPr/>
    </dgm:pt>
    <dgm:pt modelId="{0D6F0002-EE0D-49D4-A623-F17662E8B2D5}" type="pres">
      <dgm:prSet presAssocID="{C702A454-C875-42E0-A5BB-FCF361A5D1F9}" presName="childNode1" presStyleLbl="bgAcc1" presStyleIdx="0" presStyleCnt="4">
        <dgm:presLayoutVars>
          <dgm:bulletEnabled val="1"/>
        </dgm:presLayoutVars>
      </dgm:prSet>
      <dgm:spPr/>
    </dgm:pt>
    <dgm:pt modelId="{141C2254-F98F-464C-B03C-D4FA8920678A}" type="pres">
      <dgm:prSet presAssocID="{C702A454-C875-42E0-A5BB-FCF361A5D1F9}" presName="childNode1tx" presStyleLbl="bgAcc1" presStyleIdx="0" presStyleCnt="4">
        <dgm:presLayoutVars>
          <dgm:bulletEnabled val="1"/>
        </dgm:presLayoutVars>
      </dgm:prSet>
      <dgm:spPr/>
    </dgm:pt>
    <dgm:pt modelId="{420E7F1C-0D29-4744-A534-CFF1DE1C21C7}" type="pres">
      <dgm:prSet presAssocID="{C702A454-C875-42E0-A5BB-FCF361A5D1F9}" presName="parentNode1" presStyleLbl="node1" presStyleIdx="0" presStyleCnt="4">
        <dgm:presLayoutVars>
          <dgm:chMax val="1"/>
          <dgm:bulletEnabled val="1"/>
        </dgm:presLayoutVars>
      </dgm:prSet>
      <dgm:spPr/>
    </dgm:pt>
    <dgm:pt modelId="{A76BCB7A-3DF9-4D8C-BBA0-5A606D75A689}" type="pres">
      <dgm:prSet presAssocID="{C702A454-C875-42E0-A5BB-FCF361A5D1F9}" presName="connSite1" presStyleCnt="0"/>
      <dgm:spPr/>
    </dgm:pt>
    <dgm:pt modelId="{6D67A400-17F5-4EC5-9A41-69FAF18A6268}" type="pres">
      <dgm:prSet presAssocID="{89B4A81B-8404-44CA-A55C-9D6094630FB7}" presName="Name9" presStyleLbl="sibTrans2D1" presStyleIdx="0" presStyleCnt="3"/>
      <dgm:spPr/>
    </dgm:pt>
    <dgm:pt modelId="{18DCABCC-41D1-4014-B19C-74B382B8437E}" type="pres">
      <dgm:prSet presAssocID="{43CA9BDB-CDDE-4A8B-93CF-6C109F094374}" presName="composite2" presStyleCnt="0"/>
      <dgm:spPr/>
    </dgm:pt>
    <dgm:pt modelId="{56126246-99DB-4FE8-93C8-494BD8E06C10}" type="pres">
      <dgm:prSet presAssocID="{43CA9BDB-CDDE-4A8B-93CF-6C109F094374}" presName="dummyNode2" presStyleLbl="node1" presStyleIdx="0" presStyleCnt="4"/>
      <dgm:spPr/>
    </dgm:pt>
    <dgm:pt modelId="{4CB64A2D-4418-4EE4-B454-5DF4577C7851}" type="pres">
      <dgm:prSet presAssocID="{43CA9BDB-CDDE-4A8B-93CF-6C109F094374}" presName="childNode2" presStyleLbl="bgAcc1" presStyleIdx="1" presStyleCnt="4">
        <dgm:presLayoutVars>
          <dgm:bulletEnabled val="1"/>
        </dgm:presLayoutVars>
      </dgm:prSet>
      <dgm:spPr/>
    </dgm:pt>
    <dgm:pt modelId="{B1282F7F-ACAC-47BE-B4D7-998D46621B32}" type="pres">
      <dgm:prSet presAssocID="{43CA9BDB-CDDE-4A8B-93CF-6C109F094374}" presName="childNode2tx" presStyleLbl="bgAcc1" presStyleIdx="1" presStyleCnt="4">
        <dgm:presLayoutVars>
          <dgm:bulletEnabled val="1"/>
        </dgm:presLayoutVars>
      </dgm:prSet>
      <dgm:spPr/>
    </dgm:pt>
    <dgm:pt modelId="{C0127937-99BA-4723-BFF7-9D4F27F39EB1}" type="pres">
      <dgm:prSet presAssocID="{43CA9BDB-CDDE-4A8B-93CF-6C109F094374}" presName="parentNode2" presStyleLbl="node1" presStyleIdx="1" presStyleCnt="4">
        <dgm:presLayoutVars>
          <dgm:chMax val="0"/>
          <dgm:bulletEnabled val="1"/>
        </dgm:presLayoutVars>
      </dgm:prSet>
      <dgm:spPr/>
    </dgm:pt>
    <dgm:pt modelId="{F3D81486-3199-4445-872B-C248EE7D0941}" type="pres">
      <dgm:prSet presAssocID="{43CA9BDB-CDDE-4A8B-93CF-6C109F094374}" presName="connSite2" presStyleCnt="0"/>
      <dgm:spPr/>
    </dgm:pt>
    <dgm:pt modelId="{1C21C1D1-AEBA-446D-B39D-B585D40EEB48}" type="pres">
      <dgm:prSet presAssocID="{114548A2-5CB7-4348-ABED-CFE2B7D61044}" presName="Name18" presStyleLbl="sibTrans2D1" presStyleIdx="1" presStyleCnt="3"/>
      <dgm:spPr/>
    </dgm:pt>
    <dgm:pt modelId="{283A1C5C-2DFE-43C1-8E7A-72E9E0281C26}" type="pres">
      <dgm:prSet presAssocID="{AE93D199-4401-497D-A325-12DD3911DC4F}" presName="composite1" presStyleCnt="0"/>
      <dgm:spPr/>
    </dgm:pt>
    <dgm:pt modelId="{8AFF8A74-BC56-4BDA-8B8B-03D9BF96932F}" type="pres">
      <dgm:prSet presAssocID="{AE93D199-4401-497D-A325-12DD3911DC4F}" presName="dummyNode1" presStyleLbl="node1" presStyleIdx="1" presStyleCnt="4"/>
      <dgm:spPr/>
    </dgm:pt>
    <dgm:pt modelId="{7933814E-5A98-41D1-BE21-F1B12AA66237}" type="pres">
      <dgm:prSet presAssocID="{AE93D199-4401-497D-A325-12DD3911DC4F}" presName="childNode1" presStyleLbl="bgAcc1" presStyleIdx="2" presStyleCnt="4">
        <dgm:presLayoutVars>
          <dgm:bulletEnabled val="1"/>
        </dgm:presLayoutVars>
      </dgm:prSet>
      <dgm:spPr/>
    </dgm:pt>
    <dgm:pt modelId="{66170D78-9ECC-40C1-8866-312324332601}" type="pres">
      <dgm:prSet presAssocID="{AE93D199-4401-497D-A325-12DD3911DC4F}" presName="childNode1tx" presStyleLbl="bgAcc1" presStyleIdx="2" presStyleCnt="4">
        <dgm:presLayoutVars>
          <dgm:bulletEnabled val="1"/>
        </dgm:presLayoutVars>
      </dgm:prSet>
      <dgm:spPr/>
    </dgm:pt>
    <dgm:pt modelId="{7AC69E13-D0C8-4BBD-9E17-8C95BF6C3C02}" type="pres">
      <dgm:prSet presAssocID="{AE93D199-4401-497D-A325-12DD3911DC4F}" presName="parentNode1" presStyleLbl="node1" presStyleIdx="2" presStyleCnt="4">
        <dgm:presLayoutVars>
          <dgm:chMax val="1"/>
          <dgm:bulletEnabled val="1"/>
        </dgm:presLayoutVars>
      </dgm:prSet>
      <dgm:spPr/>
    </dgm:pt>
    <dgm:pt modelId="{31C8B997-7C11-420E-8B5A-6BBE625335B4}" type="pres">
      <dgm:prSet presAssocID="{AE93D199-4401-497D-A325-12DD3911DC4F}" presName="connSite1" presStyleCnt="0"/>
      <dgm:spPr/>
    </dgm:pt>
    <dgm:pt modelId="{1963DCE9-3DB7-4396-B537-89D7AE4FB48B}" type="pres">
      <dgm:prSet presAssocID="{0ED45D97-FA8B-436F-9814-B20BE53CB24C}" presName="Name9" presStyleLbl="sibTrans2D1" presStyleIdx="2" presStyleCnt="3"/>
      <dgm:spPr/>
    </dgm:pt>
    <dgm:pt modelId="{16DB6664-257F-47A4-BDB3-DBCBE5AA60B1}" type="pres">
      <dgm:prSet presAssocID="{E57DD7DC-1054-486C-9F9B-6FEB42363503}" presName="composite2" presStyleCnt="0"/>
      <dgm:spPr/>
    </dgm:pt>
    <dgm:pt modelId="{B27CF162-AA6F-4432-8AE2-4F876CDAA48F}" type="pres">
      <dgm:prSet presAssocID="{E57DD7DC-1054-486C-9F9B-6FEB42363503}" presName="dummyNode2" presStyleLbl="node1" presStyleIdx="2" presStyleCnt="4"/>
      <dgm:spPr/>
    </dgm:pt>
    <dgm:pt modelId="{018D82D9-94B6-4762-8E5E-CA23A5734DA1}" type="pres">
      <dgm:prSet presAssocID="{E57DD7DC-1054-486C-9F9B-6FEB42363503}" presName="childNode2" presStyleLbl="bgAcc1" presStyleIdx="3" presStyleCnt="4">
        <dgm:presLayoutVars>
          <dgm:bulletEnabled val="1"/>
        </dgm:presLayoutVars>
      </dgm:prSet>
      <dgm:spPr/>
    </dgm:pt>
    <dgm:pt modelId="{2D5D25C2-687F-4D17-B387-1206AA6E334C}" type="pres">
      <dgm:prSet presAssocID="{E57DD7DC-1054-486C-9F9B-6FEB42363503}" presName="childNode2tx" presStyleLbl="bgAcc1" presStyleIdx="3" presStyleCnt="4">
        <dgm:presLayoutVars>
          <dgm:bulletEnabled val="1"/>
        </dgm:presLayoutVars>
      </dgm:prSet>
      <dgm:spPr/>
    </dgm:pt>
    <dgm:pt modelId="{0DB37C43-6400-4EC4-8935-EC2CAAC535C6}" type="pres">
      <dgm:prSet presAssocID="{E57DD7DC-1054-486C-9F9B-6FEB42363503}" presName="parentNode2" presStyleLbl="node1" presStyleIdx="3" presStyleCnt="4">
        <dgm:presLayoutVars>
          <dgm:chMax val="0"/>
          <dgm:bulletEnabled val="1"/>
        </dgm:presLayoutVars>
      </dgm:prSet>
      <dgm:spPr/>
    </dgm:pt>
    <dgm:pt modelId="{5E0C38F0-09EC-4775-A616-43F5E26CB8E8}" type="pres">
      <dgm:prSet presAssocID="{E57DD7DC-1054-486C-9F9B-6FEB42363503}" presName="connSite2" presStyleCnt="0"/>
      <dgm:spPr/>
    </dgm:pt>
  </dgm:ptLst>
  <dgm:cxnLst>
    <dgm:cxn modelId="{E74A130C-2DC8-4649-804B-D7E59A1AB3B9}" srcId="{E57DD7DC-1054-486C-9F9B-6FEB42363503}" destId="{3FD4122D-43A9-4BE0-9877-2FF69A06110F}" srcOrd="0" destOrd="0" parTransId="{4024D708-3D71-4AF0-B2EA-133E9C3DDDB3}" sibTransId="{33713AB5-B154-412C-8FC6-8A3BDCA1720B}"/>
    <dgm:cxn modelId="{13A09711-4DF7-49A8-972F-85AC72F8B9E3}" type="presOf" srcId="{E8F6E6F8-1BFA-4548-A876-B6A5F317770B}" destId="{B1282F7F-ACAC-47BE-B4D7-998D46621B32}" srcOrd="1" destOrd="1" presId="urn:microsoft.com/office/officeart/2005/8/layout/hProcess4"/>
    <dgm:cxn modelId="{64BDCD11-2A9E-4823-A52D-8FD88CD0CE85}" type="presOf" srcId="{114548A2-5CB7-4348-ABED-CFE2B7D61044}" destId="{1C21C1D1-AEBA-446D-B39D-B585D40EEB48}" srcOrd="0" destOrd="0" presId="urn:microsoft.com/office/officeart/2005/8/layout/hProcess4"/>
    <dgm:cxn modelId="{FB0ACB12-18B7-44F2-BA5D-9FB46E720CA8}" srcId="{43CA9BDB-CDDE-4A8B-93CF-6C109F094374}" destId="{7FA7383A-1745-47E7-AC05-7FCBBBEBD2E3}" srcOrd="0" destOrd="0" parTransId="{275E1457-6FC1-42B2-B035-101C543CAF70}" sibTransId="{28A44AD1-622B-4C70-8FEF-3A3B5486E36C}"/>
    <dgm:cxn modelId="{0766E913-8AC0-4C63-A35C-D532F1835051}" type="presOf" srcId="{2A69E4AF-1EFA-4770-B208-4CCEEEB09AD1}" destId="{141C2254-F98F-464C-B03C-D4FA8920678A}" srcOrd="1" destOrd="0" presId="urn:microsoft.com/office/officeart/2005/8/layout/hProcess4"/>
    <dgm:cxn modelId="{0DF6E81E-B520-4002-B6E5-C921B8DE25CB}" type="presOf" srcId="{3FD4122D-43A9-4BE0-9877-2FF69A06110F}" destId="{018D82D9-94B6-4762-8E5E-CA23A5734DA1}" srcOrd="0" destOrd="0" presId="urn:microsoft.com/office/officeart/2005/8/layout/hProcess4"/>
    <dgm:cxn modelId="{DF6B471F-AA2E-4E09-ACEE-26459AC48CA8}" type="presOf" srcId="{2A69E4AF-1EFA-4770-B208-4CCEEEB09AD1}" destId="{0D6F0002-EE0D-49D4-A623-F17662E8B2D5}" srcOrd="0" destOrd="0" presId="urn:microsoft.com/office/officeart/2005/8/layout/hProcess4"/>
    <dgm:cxn modelId="{2812542A-361A-4651-8DE3-4A0E0606EDE2}" type="presOf" srcId="{318E1CFA-861D-4827-BB93-C2D896CC3765}" destId="{7506934E-2DF1-4ADA-BDCD-7E912DC0A60B}" srcOrd="0" destOrd="0" presId="urn:microsoft.com/office/officeart/2005/8/layout/hProcess4"/>
    <dgm:cxn modelId="{917D4330-E441-47BF-92EF-114D032F7ACC}" type="presOf" srcId="{F6EDBE6F-9A65-4B58-BF99-016720845670}" destId="{141C2254-F98F-464C-B03C-D4FA8920678A}" srcOrd="1" destOrd="1" presId="urn:microsoft.com/office/officeart/2005/8/layout/hProcess4"/>
    <dgm:cxn modelId="{025D7A30-59AD-43BE-9D85-3360A4E1F81B}" type="presOf" srcId="{43CA9BDB-CDDE-4A8B-93CF-6C109F094374}" destId="{C0127937-99BA-4723-BFF7-9D4F27F39EB1}" srcOrd="0" destOrd="0" presId="urn:microsoft.com/office/officeart/2005/8/layout/hProcess4"/>
    <dgm:cxn modelId="{98B6824D-5CEE-4E93-B640-1096E163793E}" type="presOf" srcId="{89B4A81B-8404-44CA-A55C-9D6094630FB7}" destId="{6D67A400-17F5-4EC5-9A41-69FAF18A6268}" srcOrd="0" destOrd="0" presId="urn:microsoft.com/office/officeart/2005/8/layout/hProcess4"/>
    <dgm:cxn modelId="{169EAA74-EA4C-4831-B1DF-456C7EDC8524}" type="presOf" srcId="{3FD4122D-43A9-4BE0-9877-2FF69A06110F}" destId="{2D5D25C2-687F-4D17-B387-1206AA6E334C}" srcOrd="1" destOrd="0" presId="urn:microsoft.com/office/officeart/2005/8/layout/hProcess4"/>
    <dgm:cxn modelId="{95BB435A-CA2A-4E66-B589-EBE2EC3691FD}" type="presOf" srcId="{AE93D199-4401-497D-A325-12DD3911DC4F}" destId="{7AC69E13-D0C8-4BBD-9E17-8C95BF6C3C02}" srcOrd="0" destOrd="0" presId="urn:microsoft.com/office/officeart/2005/8/layout/hProcess4"/>
    <dgm:cxn modelId="{53A81E83-F5FA-4BF5-BCE2-D4024F320F33}" srcId="{43CA9BDB-CDDE-4A8B-93CF-6C109F094374}" destId="{E8F6E6F8-1BFA-4548-A876-B6A5F317770B}" srcOrd="1" destOrd="0" parTransId="{8EF4F640-4753-4F74-BCF8-ED12E8DE19F7}" sibTransId="{7635021B-F20B-4FDE-86B8-DBDBB97D3732}"/>
    <dgm:cxn modelId="{5003688D-6C56-4D1C-A5FC-0F362585FD86}" type="presOf" srcId="{E8F6E6F8-1BFA-4548-A876-B6A5F317770B}" destId="{4CB64A2D-4418-4EE4-B454-5DF4577C7851}" srcOrd="0" destOrd="1" presId="urn:microsoft.com/office/officeart/2005/8/layout/hProcess4"/>
    <dgm:cxn modelId="{B030548F-7105-4B9F-A9FD-97CB239C6EFF}" srcId="{43CA9BDB-CDDE-4A8B-93CF-6C109F094374}" destId="{30E760BE-96EE-4790-9441-9C4CBA2E8164}" srcOrd="2" destOrd="0" parTransId="{8B2ADCB7-D735-4D2F-86A3-BACAEB500E65}" sibTransId="{98F260F3-CE6C-4B59-933D-917D72AE40FE}"/>
    <dgm:cxn modelId="{EBA39790-1E58-46DC-B048-B8B6A7B13CF7}" type="presOf" srcId="{C702A454-C875-42E0-A5BB-FCF361A5D1F9}" destId="{420E7F1C-0D29-4744-A534-CFF1DE1C21C7}" srcOrd="0" destOrd="0" presId="urn:microsoft.com/office/officeart/2005/8/layout/hProcess4"/>
    <dgm:cxn modelId="{50C0F5AD-646E-446B-819D-9BAD3D4453E4}" type="presOf" srcId="{E57DD7DC-1054-486C-9F9B-6FEB42363503}" destId="{0DB37C43-6400-4EC4-8935-EC2CAAC535C6}" srcOrd="0" destOrd="0" presId="urn:microsoft.com/office/officeart/2005/8/layout/hProcess4"/>
    <dgm:cxn modelId="{1AB416AF-44B2-4F11-8870-EC854960B955}" type="presOf" srcId="{E9989BE3-F369-4A76-B9ED-ADF4A94C4325}" destId="{7933814E-5A98-41D1-BE21-F1B12AA66237}" srcOrd="0" destOrd="0" presId="urn:microsoft.com/office/officeart/2005/8/layout/hProcess4"/>
    <dgm:cxn modelId="{BA0647CA-D714-4147-A8B4-22A9FEAAB60C}" type="presOf" srcId="{30E760BE-96EE-4790-9441-9C4CBA2E8164}" destId="{B1282F7F-ACAC-47BE-B4D7-998D46621B32}" srcOrd="1" destOrd="2" presId="urn:microsoft.com/office/officeart/2005/8/layout/hProcess4"/>
    <dgm:cxn modelId="{476E18CC-0B10-4B81-B53E-52226239A524}" type="presOf" srcId="{F6EDBE6F-9A65-4B58-BF99-016720845670}" destId="{0D6F0002-EE0D-49D4-A623-F17662E8B2D5}" srcOrd="0" destOrd="1" presId="urn:microsoft.com/office/officeart/2005/8/layout/hProcess4"/>
    <dgm:cxn modelId="{8554F9D1-6447-448E-AC82-FB6809380FB2}" type="presOf" srcId="{7FA7383A-1745-47E7-AC05-7FCBBBEBD2E3}" destId="{B1282F7F-ACAC-47BE-B4D7-998D46621B32}" srcOrd="1" destOrd="0" presId="urn:microsoft.com/office/officeart/2005/8/layout/hProcess4"/>
    <dgm:cxn modelId="{7A2720D3-52AB-4091-8237-F78079775BAC}" srcId="{C702A454-C875-42E0-A5BB-FCF361A5D1F9}" destId="{2A69E4AF-1EFA-4770-B208-4CCEEEB09AD1}" srcOrd="0" destOrd="0" parTransId="{4A03AB33-370D-4558-846E-370CDC5CFD2E}" sibTransId="{6419A8D7-2586-41C7-96C1-A72D4F0E3B5B}"/>
    <dgm:cxn modelId="{83C495D3-2A5E-4546-9E5F-9CDC1B05FA79}" type="presOf" srcId="{0ED45D97-FA8B-436F-9814-B20BE53CB24C}" destId="{1963DCE9-3DB7-4396-B537-89D7AE4FB48B}" srcOrd="0" destOrd="0" presId="urn:microsoft.com/office/officeart/2005/8/layout/hProcess4"/>
    <dgm:cxn modelId="{7589DFD4-507E-49CF-91FF-58AB5748F015}" type="presOf" srcId="{E9989BE3-F369-4A76-B9ED-ADF4A94C4325}" destId="{66170D78-9ECC-40C1-8866-312324332601}" srcOrd="1" destOrd="0" presId="urn:microsoft.com/office/officeart/2005/8/layout/hProcess4"/>
    <dgm:cxn modelId="{06952DD8-B748-4DF8-BC3F-951A6D41A5C4}" srcId="{C702A454-C875-42E0-A5BB-FCF361A5D1F9}" destId="{F6EDBE6F-9A65-4B58-BF99-016720845670}" srcOrd="1" destOrd="0" parTransId="{939B2670-DC1B-459F-B8D8-07EED5194692}" sibTransId="{DE8F8E72-F6F8-49B9-8822-F984E4E04398}"/>
    <dgm:cxn modelId="{A2D1C6DD-880E-4C52-B654-C0F6FFD4CF80}" type="presOf" srcId="{30E760BE-96EE-4790-9441-9C4CBA2E8164}" destId="{4CB64A2D-4418-4EE4-B454-5DF4577C7851}" srcOrd="0" destOrd="2" presId="urn:microsoft.com/office/officeart/2005/8/layout/hProcess4"/>
    <dgm:cxn modelId="{E13843E4-EBE7-4C21-9337-F5A3E856D5A6}" srcId="{318E1CFA-861D-4827-BB93-C2D896CC3765}" destId="{C702A454-C875-42E0-A5BB-FCF361A5D1F9}" srcOrd="0" destOrd="0" parTransId="{C1CB94EB-6CE5-4026-9418-8F167A93AEEB}" sibTransId="{89B4A81B-8404-44CA-A55C-9D6094630FB7}"/>
    <dgm:cxn modelId="{C1D363E4-D6B0-4772-B114-A2689AABCE38}" srcId="{AE93D199-4401-497D-A325-12DD3911DC4F}" destId="{E9989BE3-F369-4A76-B9ED-ADF4A94C4325}" srcOrd="0" destOrd="0" parTransId="{562D2021-D4B6-4090-9E30-4BD42DEA1497}" sibTransId="{C7423CB4-4EDF-4847-A238-D35EE509DD2C}"/>
    <dgm:cxn modelId="{26B156EC-13D5-41BE-A439-1C6C2904A194}" srcId="{318E1CFA-861D-4827-BB93-C2D896CC3765}" destId="{E57DD7DC-1054-486C-9F9B-6FEB42363503}" srcOrd="3" destOrd="0" parTransId="{BDB4E399-6CCB-4097-BC14-19573881E09D}" sibTransId="{BF887480-44DC-4A8B-81A7-7BF4FCC3172F}"/>
    <dgm:cxn modelId="{F73702F7-F617-4B3B-A82C-D53FACCECD4A}" srcId="{318E1CFA-861D-4827-BB93-C2D896CC3765}" destId="{43CA9BDB-CDDE-4A8B-93CF-6C109F094374}" srcOrd="1" destOrd="0" parTransId="{9B82432A-0AE9-48BD-93BD-65BF22166167}" sibTransId="{114548A2-5CB7-4348-ABED-CFE2B7D61044}"/>
    <dgm:cxn modelId="{359815F8-1668-4E71-8799-AB917942E338}" srcId="{318E1CFA-861D-4827-BB93-C2D896CC3765}" destId="{AE93D199-4401-497D-A325-12DD3911DC4F}" srcOrd="2" destOrd="0" parTransId="{9B46A190-1591-4788-9577-69F30F9471FC}" sibTransId="{0ED45D97-FA8B-436F-9814-B20BE53CB24C}"/>
    <dgm:cxn modelId="{DB19CEFA-4242-4438-92C5-9150EDD1DB3F}" type="presOf" srcId="{7FA7383A-1745-47E7-AC05-7FCBBBEBD2E3}" destId="{4CB64A2D-4418-4EE4-B454-5DF4577C7851}" srcOrd="0" destOrd="0" presId="urn:microsoft.com/office/officeart/2005/8/layout/hProcess4"/>
    <dgm:cxn modelId="{05F3AB8D-CDB8-4AE1-8D10-8057F91D3FD8}" type="presParOf" srcId="{7506934E-2DF1-4ADA-BDCD-7E912DC0A60B}" destId="{2BD6A6AE-8360-4771-B43D-FB0F66E30A52}" srcOrd="0" destOrd="0" presId="urn:microsoft.com/office/officeart/2005/8/layout/hProcess4"/>
    <dgm:cxn modelId="{1295BCFE-3CB9-4DA9-9E1B-CE9524CB4933}" type="presParOf" srcId="{7506934E-2DF1-4ADA-BDCD-7E912DC0A60B}" destId="{FCC3D2A5-DC51-46AE-BCF9-625511CE6EF3}" srcOrd="1" destOrd="0" presId="urn:microsoft.com/office/officeart/2005/8/layout/hProcess4"/>
    <dgm:cxn modelId="{5AA87197-1F5E-4C24-B229-0ACD9C9C34F7}" type="presParOf" srcId="{7506934E-2DF1-4ADA-BDCD-7E912DC0A60B}" destId="{774746F1-00F4-45AB-A5B7-09CA140A5A69}" srcOrd="2" destOrd="0" presId="urn:microsoft.com/office/officeart/2005/8/layout/hProcess4"/>
    <dgm:cxn modelId="{DD0E6032-BE88-446A-84EF-DBF7AC1E5AFD}" type="presParOf" srcId="{774746F1-00F4-45AB-A5B7-09CA140A5A69}" destId="{4F38FBB0-14E9-40F4-87C4-3EBCB908FDD8}" srcOrd="0" destOrd="0" presId="urn:microsoft.com/office/officeart/2005/8/layout/hProcess4"/>
    <dgm:cxn modelId="{EC547183-A7FD-460A-9560-8EB7C1A09EC5}" type="presParOf" srcId="{4F38FBB0-14E9-40F4-87C4-3EBCB908FDD8}" destId="{3508F270-CDD6-49DA-B827-230943DE2421}" srcOrd="0" destOrd="0" presId="urn:microsoft.com/office/officeart/2005/8/layout/hProcess4"/>
    <dgm:cxn modelId="{1A398684-664C-45A7-8ED8-4193D2978809}" type="presParOf" srcId="{4F38FBB0-14E9-40F4-87C4-3EBCB908FDD8}" destId="{0D6F0002-EE0D-49D4-A623-F17662E8B2D5}" srcOrd="1" destOrd="0" presId="urn:microsoft.com/office/officeart/2005/8/layout/hProcess4"/>
    <dgm:cxn modelId="{EF7F2024-B7C2-41B2-93B0-2E70EB649016}" type="presParOf" srcId="{4F38FBB0-14E9-40F4-87C4-3EBCB908FDD8}" destId="{141C2254-F98F-464C-B03C-D4FA8920678A}" srcOrd="2" destOrd="0" presId="urn:microsoft.com/office/officeart/2005/8/layout/hProcess4"/>
    <dgm:cxn modelId="{C7C0C359-57E4-4A60-A120-9C6441BAA0E9}" type="presParOf" srcId="{4F38FBB0-14E9-40F4-87C4-3EBCB908FDD8}" destId="{420E7F1C-0D29-4744-A534-CFF1DE1C21C7}" srcOrd="3" destOrd="0" presId="urn:microsoft.com/office/officeart/2005/8/layout/hProcess4"/>
    <dgm:cxn modelId="{EAC5DE32-7979-4043-88F6-BAF6825AE060}" type="presParOf" srcId="{4F38FBB0-14E9-40F4-87C4-3EBCB908FDD8}" destId="{A76BCB7A-3DF9-4D8C-BBA0-5A606D75A689}" srcOrd="4" destOrd="0" presId="urn:microsoft.com/office/officeart/2005/8/layout/hProcess4"/>
    <dgm:cxn modelId="{446E1CCD-636C-4DDF-9D74-AAAE5B1BB034}" type="presParOf" srcId="{774746F1-00F4-45AB-A5B7-09CA140A5A69}" destId="{6D67A400-17F5-4EC5-9A41-69FAF18A6268}" srcOrd="1" destOrd="0" presId="urn:microsoft.com/office/officeart/2005/8/layout/hProcess4"/>
    <dgm:cxn modelId="{F8141417-36C4-4721-833F-9E59F324A6BC}" type="presParOf" srcId="{774746F1-00F4-45AB-A5B7-09CA140A5A69}" destId="{18DCABCC-41D1-4014-B19C-74B382B8437E}" srcOrd="2" destOrd="0" presId="urn:microsoft.com/office/officeart/2005/8/layout/hProcess4"/>
    <dgm:cxn modelId="{22D1095F-B6D3-4CF7-9804-B88A4BD28BF0}" type="presParOf" srcId="{18DCABCC-41D1-4014-B19C-74B382B8437E}" destId="{56126246-99DB-4FE8-93C8-494BD8E06C10}" srcOrd="0" destOrd="0" presId="urn:microsoft.com/office/officeart/2005/8/layout/hProcess4"/>
    <dgm:cxn modelId="{820960FE-2DAD-4EBA-8BDC-E34FA75CCB5B}" type="presParOf" srcId="{18DCABCC-41D1-4014-B19C-74B382B8437E}" destId="{4CB64A2D-4418-4EE4-B454-5DF4577C7851}" srcOrd="1" destOrd="0" presId="urn:microsoft.com/office/officeart/2005/8/layout/hProcess4"/>
    <dgm:cxn modelId="{9AED38FD-36CB-4A0C-B019-2CE9267C7D50}" type="presParOf" srcId="{18DCABCC-41D1-4014-B19C-74B382B8437E}" destId="{B1282F7F-ACAC-47BE-B4D7-998D46621B32}" srcOrd="2" destOrd="0" presId="urn:microsoft.com/office/officeart/2005/8/layout/hProcess4"/>
    <dgm:cxn modelId="{4313ECAF-4400-4BD8-9FB3-F8BFE08B5B26}" type="presParOf" srcId="{18DCABCC-41D1-4014-B19C-74B382B8437E}" destId="{C0127937-99BA-4723-BFF7-9D4F27F39EB1}" srcOrd="3" destOrd="0" presId="urn:microsoft.com/office/officeart/2005/8/layout/hProcess4"/>
    <dgm:cxn modelId="{1586CC89-8B78-41EA-B683-C3673ABF5174}" type="presParOf" srcId="{18DCABCC-41D1-4014-B19C-74B382B8437E}" destId="{F3D81486-3199-4445-872B-C248EE7D0941}" srcOrd="4" destOrd="0" presId="urn:microsoft.com/office/officeart/2005/8/layout/hProcess4"/>
    <dgm:cxn modelId="{309EBEAA-11F7-4C6B-BD96-50537E8CA092}" type="presParOf" srcId="{774746F1-00F4-45AB-A5B7-09CA140A5A69}" destId="{1C21C1D1-AEBA-446D-B39D-B585D40EEB48}" srcOrd="3" destOrd="0" presId="urn:microsoft.com/office/officeart/2005/8/layout/hProcess4"/>
    <dgm:cxn modelId="{7F8D9CBE-7AB2-4A4C-8EEE-16835E2A1E4D}" type="presParOf" srcId="{774746F1-00F4-45AB-A5B7-09CA140A5A69}" destId="{283A1C5C-2DFE-43C1-8E7A-72E9E0281C26}" srcOrd="4" destOrd="0" presId="urn:microsoft.com/office/officeart/2005/8/layout/hProcess4"/>
    <dgm:cxn modelId="{2E18663C-E3EB-4DA5-8972-631633FAB809}" type="presParOf" srcId="{283A1C5C-2DFE-43C1-8E7A-72E9E0281C26}" destId="{8AFF8A74-BC56-4BDA-8B8B-03D9BF96932F}" srcOrd="0" destOrd="0" presId="urn:microsoft.com/office/officeart/2005/8/layout/hProcess4"/>
    <dgm:cxn modelId="{A78F8F2B-DCA1-46E4-BADE-53759921C619}" type="presParOf" srcId="{283A1C5C-2DFE-43C1-8E7A-72E9E0281C26}" destId="{7933814E-5A98-41D1-BE21-F1B12AA66237}" srcOrd="1" destOrd="0" presId="urn:microsoft.com/office/officeart/2005/8/layout/hProcess4"/>
    <dgm:cxn modelId="{30598832-0F69-4F8D-9A21-72D8C440C79B}" type="presParOf" srcId="{283A1C5C-2DFE-43C1-8E7A-72E9E0281C26}" destId="{66170D78-9ECC-40C1-8866-312324332601}" srcOrd="2" destOrd="0" presId="urn:microsoft.com/office/officeart/2005/8/layout/hProcess4"/>
    <dgm:cxn modelId="{EFD8138C-B4D3-4F9E-9542-966D5311B1C0}" type="presParOf" srcId="{283A1C5C-2DFE-43C1-8E7A-72E9E0281C26}" destId="{7AC69E13-D0C8-4BBD-9E17-8C95BF6C3C02}" srcOrd="3" destOrd="0" presId="urn:microsoft.com/office/officeart/2005/8/layout/hProcess4"/>
    <dgm:cxn modelId="{9B22217E-3A3C-49CA-8581-3B27FC44D45A}" type="presParOf" srcId="{283A1C5C-2DFE-43C1-8E7A-72E9E0281C26}" destId="{31C8B997-7C11-420E-8B5A-6BBE625335B4}" srcOrd="4" destOrd="0" presId="urn:microsoft.com/office/officeart/2005/8/layout/hProcess4"/>
    <dgm:cxn modelId="{377D5883-B7FA-4505-8AE0-587CDF7949A0}" type="presParOf" srcId="{774746F1-00F4-45AB-A5B7-09CA140A5A69}" destId="{1963DCE9-3DB7-4396-B537-89D7AE4FB48B}" srcOrd="5" destOrd="0" presId="urn:microsoft.com/office/officeart/2005/8/layout/hProcess4"/>
    <dgm:cxn modelId="{2FFB5F0D-9AA1-4BAE-965B-47620757FF31}" type="presParOf" srcId="{774746F1-00F4-45AB-A5B7-09CA140A5A69}" destId="{16DB6664-257F-47A4-BDB3-DBCBE5AA60B1}" srcOrd="6" destOrd="0" presId="urn:microsoft.com/office/officeart/2005/8/layout/hProcess4"/>
    <dgm:cxn modelId="{30AEE665-20B1-4EE0-A0AC-00EB2B6BE5A0}" type="presParOf" srcId="{16DB6664-257F-47A4-BDB3-DBCBE5AA60B1}" destId="{B27CF162-AA6F-4432-8AE2-4F876CDAA48F}" srcOrd="0" destOrd="0" presId="urn:microsoft.com/office/officeart/2005/8/layout/hProcess4"/>
    <dgm:cxn modelId="{2975EF90-F591-4C44-9796-29AE25019188}" type="presParOf" srcId="{16DB6664-257F-47A4-BDB3-DBCBE5AA60B1}" destId="{018D82D9-94B6-4762-8E5E-CA23A5734DA1}" srcOrd="1" destOrd="0" presId="urn:microsoft.com/office/officeart/2005/8/layout/hProcess4"/>
    <dgm:cxn modelId="{BE24E47E-CDB6-4FD0-ABF0-20FEAD54BACC}" type="presParOf" srcId="{16DB6664-257F-47A4-BDB3-DBCBE5AA60B1}" destId="{2D5D25C2-687F-4D17-B387-1206AA6E334C}" srcOrd="2" destOrd="0" presId="urn:microsoft.com/office/officeart/2005/8/layout/hProcess4"/>
    <dgm:cxn modelId="{B19D6B4A-66D2-4A7B-BB94-1C20D06B74DA}" type="presParOf" srcId="{16DB6664-257F-47A4-BDB3-DBCBE5AA60B1}" destId="{0DB37C43-6400-4EC4-8935-EC2CAAC535C6}" srcOrd="3" destOrd="0" presId="urn:microsoft.com/office/officeart/2005/8/layout/hProcess4"/>
    <dgm:cxn modelId="{F0AF6016-47B7-4418-A805-C8DBD6D9364A}" type="presParOf" srcId="{16DB6664-257F-47A4-BDB3-DBCBE5AA60B1}" destId="{5E0C38F0-09EC-4775-A616-43F5E26CB8E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1B607F-970A-4990-91FB-EBC4C1E1273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AA6E7B9-C503-430A-8F50-7BF39B7AD338}">
      <dgm:prSet phldrT="[Text]"/>
      <dgm:spPr/>
      <dgm:t>
        <a:bodyPr/>
        <a:lstStyle/>
        <a:p>
          <a:r>
            <a:rPr lang="en-US" dirty="0"/>
            <a:t>Consider input from all sectors; industry, regulators, scientists</a:t>
          </a:r>
        </a:p>
      </dgm:t>
    </dgm:pt>
    <dgm:pt modelId="{2B31D431-CA71-495D-AAB9-4F84CF5958A6}" type="parTrans" cxnId="{F88E3207-534F-4044-8A80-EA14A0DE2954}">
      <dgm:prSet/>
      <dgm:spPr/>
      <dgm:t>
        <a:bodyPr/>
        <a:lstStyle/>
        <a:p>
          <a:endParaRPr lang="en-US"/>
        </a:p>
      </dgm:t>
    </dgm:pt>
    <dgm:pt modelId="{7AA05E7B-1550-4944-BA59-41C173A81EDC}" type="sibTrans" cxnId="{F88E3207-534F-4044-8A80-EA14A0DE2954}">
      <dgm:prSet/>
      <dgm:spPr/>
      <dgm:t>
        <a:bodyPr/>
        <a:lstStyle/>
        <a:p>
          <a:endParaRPr lang="en-US"/>
        </a:p>
      </dgm:t>
    </dgm:pt>
    <dgm:pt modelId="{AB895CC9-FB70-4203-8B09-8003ADD620D4}">
      <dgm:prSet phldrT="[Text]"/>
      <dgm:spPr/>
      <dgm:t>
        <a:bodyPr/>
        <a:lstStyle/>
        <a:p>
          <a:r>
            <a:rPr lang="en-US" dirty="0"/>
            <a:t>Do not specify resilience goals; build a framework for measuring as is and enabling performance goals as appropriate</a:t>
          </a:r>
        </a:p>
      </dgm:t>
    </dgm:pt>
    <dgm:pt modelId="{A47EFF95-99AD-4F68-A25E-79497F161746}" type="parTrans" cxnId="{67A24B27-3FD0-4A00-B8BC-CD4AF2C1D198}">
      <dgm:prSet/>
      <dgm:spPr/>
      <dgm:t>
        <a:bodyPr/>
        <a:lstStyle/>
        <a:p>
          <a:endParaRPr lang="en-US"/>
        </a:p>
      </dgm:t>
    </dgm:pt>
    <dgm:pt modelId="{C7B86A7C-8CE2-41F1-953A-6912F8D0B62F}" type="sibTrans" cxnId="{67A24B27-3FD0-4A00-B8BC-CD4AF2C1D198}">
      <dgm:prSet/>
      <dgm:spPr/>
      <dgm:t>
        <a:bodyPr/>
        <a:lstStyle/>
        <a:p>
          <a:endParaRPr lang="en-US"/>
        </a:p>
      </dgm:t>
    </dgm:pt>
    <dgm:pt modelId="{3A74C1D7-1777-431F-A5B9-3C1A80935712}">
      <dgm:prSet phldrT="[Text]"/>
      <dgm:spPr/>
      <dgm:t>
        <a:bodyPr/>
        <a:lstStyle/>
        <a:p>
          <a:r>
            <a:rPr lang="en-US" dirty="0"/>
            <a:t>Be vendor and technology agnostic; resiliency goals should enable flexing of various methods to achieve the desired outcome </a:t>
          </a:r>
        </a:p>
      </dgm:t>
    </dgm:pt>
    <dgm:pt modelId="{FF47275A-B7D1-4568-8505-EBDF373CC33B}" type="parTrans" cxnId="{E5504910-B3B0-4764-8C3D-C640E9F11813}">
      <dgm:prSet/>
      <dgm:spPr/>
      <dgm:t>
        <a:bodyPr/>
        <a:lstStyle/>
        <a:p>
          <a:endParaRPr lang="en-US"/>
        </a:p>
      </dgm:t>
    </dgm:pt>
    <dgm:pt modelId="{ABE9F327-E406-40D5-8135-161D32290B8D}" type="sibTrans" cxnId="{E5504910-B3B0-4764-8C3D-C640E9F11813}">
      <dgm:prSet/>
      <dgm:spPr/>
      <dgm:t>
        <a:bodyPr/>
        <a:lstStyle/>
        <a:p>
          <a:endParaRPr lang="en-US"/>
        </a:p>
      </dgm:t>
    </dgm:pt>
    <dgm:pt modelId="{CA1192C0-B0A5-46A3-B754-503B64712309}">
      <dgm:prSet phldrT="[Text]"/>
      <dgm:spPr/>
      <dgm:t>
        <a:bodyPr/>
        <a:lstStyle/>
        <a:p>
          <a:r>
            <a:rPr lang="en-US" dirty="0"/>
            <a:t>While improved resiliency is a target, what is good for one system may not be appropriate for another; not plug and play for how to solve!</a:t>
          </a:r>
        </a:p>
      </dgm:t>
    </dgm:pt>
    <dgm:pt modelId="{0F0EB848-FE9B-43CA-94BF-5F29C19D8FD1}" type="parTrans" cxnId="{ACCA7D6F-9423-4CF3-BD7C-20FC5E7052AA}">
      <dgm:prSet/>
      <dgm:spPr/>
      <dgm:t>
        <a:bodyPr/>
        <a:lstStyle/>
        <a:p>
          <a:endParaRPr lang="en-US"/>
        </a:p>
      </dgm:t>
    </dgm:pt>
    <dgm:pt modelId="{76410732-D764-404E-BB3B-80AD170025F9}" type="sibTrans" cxnId="{ACCA7D6F-9423-4CF3-BD7C-20FC5E7052AA}">
      <dgm:prSet/>
      <dgm:spPr/>
      <dgm:t>
        <a:bodyPr/>
        <a:lstStyle/>
        <a:p>
          <a:endParaRPr lang="en-US"/>
        </a:p>
      </dgm:t>
    </dgm:pt>
    <dgm:pt modelId="{D7CB6929-A698-419C-8985-2EBE54BB533B}">
      <dgm:prSet phldrT="[Text]"/>
      <dgm:spPr/>
      <dgm:t>
        <a:bodyPr/>
        <a:lstStyle/>
        <a:p>
          <a:r>
            <a:rPr lang="en-US" dirty="0"/>
            <a:t>Provide benchmarking structure, possibly done independently</a:t>
          </a:r>
        </a:p>
      </dgm:t>
    </dgm:pt>
    <dgm:pt modelId="{8342386C-546F-4C3B-8C6C-7F5F494A835D}" type="parTrans" cxnId="{D9496E77-9E73-4E59-A8A8-5B2641F4715E}">
      <dgm:prSet/>
      <dgm:spPr/>
      <dgm:t>
        <a:bodyPr/>
        <a:lstStyle/>
        <a:p>
          <a:endParaRPr lang="en-US"/>
        </a:p>
      </dgm:t>
    </dgm:pt>
    <dgm:pt modelId="{AFDC91D0-8614-4DC1-9171-20EDBD28A813}" type="sibTrans" cxnId="{D9496E77-9E73-4E59-A8A8-5B2641F4715E}">
      <dgm:prSet/>
      <dgm:spPr/>
      <dgm:t>
        <a:bodyPr/>
        <a:lstStyle/>
        <a:p>
          <a:endParaRPr lang="en-US"/>
        </a:p>
      </dgm:t>
    </dgm:pt>
    <dgm:pt modelId="{1ED8D72E-1E5F-47E3-A754-24950CADB7E8}" type="pres">
      <dgm:prSet presAssocID="{EF1B607F-970A-4990-91FB-EBC4C1E1273B}" presName="cycle" presStyleCnt="0">
        <dgm:presLayoutVars>
          <dgm:dir/>
          <dgm:resizeHandles val="exact"/>
        </dgm:presLayoutVars>
      </dgm:prSet>
      <dgm:spPr/>
    </dgm:pt>
    <dgm:pt modelId="{64B070CC-0A0A-430C-A477-CBE5F718CFF1}" type="pres">
      <dgm:prSet presAssocID="{0AA6E7B9-C503-430A-8F50-7BF39B7AD338}" presName="dummy" presStyleCnt="0"/>
      <dgm:spPr/>
    </dgm:pt>
    <dgm:pt modelId="{1E6131A7-1120-44FB-95D7-CDC7DE0C5D97}" type="pres">
      <dgm:prSet presAssocID="{0AA6E7B9-C503-430A-8F50-7BF39B7AD338}" presName="node" presStyleLbl="revTx" presStyleIdx="0" presStyleCnt="5">
        <dgm:presLayoutVars>
          <dgm:bulletEnabled val="1"/>
        </dgm:presLayoutVars>
      </dgm:prSet>
      <dgm:spPr/>
    </dgm:pt>
    <dgm:pt modelId="{63BB3CD3-3F3C-4F60-99C8-A604C07EC63B}" type="pres">
      <dgm:prSet presAssocID="{7AA05E7B-1550-4944-BA59-41C173A81EDC}" presName="sibTrans" presStyleLbl="node1" presStyleIdx="0" presStyleCnt="5"/>
      <dgm:spPr/>
    </dgm:pt>
    <dgm:pt modelId="{60956116-9DEE-413B-83AF-EEA4BA5D9D1F}" type="pres">
      <dgm:prSet presAssocID="{AB895CC9-FB70-4203-8B09-8003ADD620D4}" presName="dummy" presStyleCnt="0"/>
      <dgm:spPr/>
    </dgm:pt>
    <dgm:pt modelId="{211833B5-9C50-4B63-9E61-73B19B98DB0B}" type="pres">
      <dgm:prSet presAssocID="{AB895CC9-FB70-4203-8B09-8003ADD620D4}" presName="node" presStyleLbl="revTx" presStyleIdx="1" presStyleCnt="5">
        <dgm:presLayoutVars>
          <dgm:bulletEnabled val="1"/>
        </dgm:presLayoutVars>
      </dgm:prSet>
      <dgm:spPr/>
    </dgm:pt>
    <dgm:pt modelId="{64CD46F5-2448-4E85-8C06-0122B7D386FA}" type="pres">
      <dgm:prSet presAssocID="{C7B86A7C-8CE2-41F1-953A-6912F8D0B62F}" presName="sibTrans" presStyleLbl="node1" presStyleIdx="1" presStyleCnt="5"/>
      <dgm:spPr/>
    </dgm:pt>
    <dgm:pt modelId="{A6842D52-C375-4AD1-A4F1-AE9119E1DD16}" type="pres">
      <dgm:prSet presAssocID="{3A74C1D7-1777-431F-A5B9-3C1A80935712}" presName="dummy" presStyleCnt="0"/>
      <dgm:spPr/>
    </dgm:pt>
    <dgm:pt modelId="{2AC7EC5D-D2B0-4F09-B3FF-7C1E0349A06B}" type="pres">
      <dgm:prSet presAssocID="{3A74C1D7-1777-431F-A5B9-3C1A80935712}" presName="node" presStyleLbl="revTx" presStyleIdx="2" presStyleCnt="5">
        <dgm:presLayoutVars>
          <dgm:bulletEnabled val="1"/>
        </dgm:presLayoutVars>
      </dgm:prSet>
      <dgm:spPr/>
    </dgm:pt>
    <dgm:pt modelId="{E9F49BA9-6078-4A93-AFD7-A181F538EECC}" type="pres">
      <dgm:prSet presAssocID="{ABE9F327-E406-40D5-8135-161D32290B8D}" presName="sibTrans" presStyleLbl="node1" presStyleIdx="2" presStyleCnt="5"/>
      <dgm:spPr/>
    </dgm:pt>
    <dgm:pt modelId="{9FD3D454-38F7-47AE-97D3-BE9E6588C196}" type="pres">
      <dgm:prSet presAssocID="{CA1192C0-B0A5-46A3-B754-503B64712309}" presName="dummy" presStyleCnt="0"/>
      <dgm:spPr/>
    </dgm:pt>
    <dgm:pt modelId="{C83E65F9-F5ED-4D83-86F9-8DBC3941FD83}" type="pres">
      <dgm:prSet presAssocID="{CA1192C0-B0A5-46A3-B754-503B64712309}" presName="node" presStyleLbl="revTx" presStyleIdx="3" presStyleCnt="5">
        <dgm:presLayoutVars>
          <dgm:bulletEnabled val="1"/>
        </dgm:presLayoutVars>
      </dgm:prSet>
      <dgm:spPr/>
    </dgm:pt>
    <dgm:pt modelId="{CE0D235A-131E-42B4-BA04-2986C6E4A958}" type="pres">
      <dgm:prSet presAssocID="{76410732-D764-404E-BB3B-80AD170025F9}" presName="sibTrans" presStyleLbl="node1" presStyleIdx="3" presStyleCnt="5"/>
      <dgm:spPr/>
    </dgm:pt>
    <dgm:pt modelId="{B5F3DEAF-CE4D-48FE-8C92-6BFE9DE020F3}" type="pres">
      <dgm:prSet presAssocID="{D7CB6929-A698-419C-8985-2EBE54BB533B}" presName="dummy" presStyleCnt="0"/>
      <dgm:spPr/>
    </dgm:pt>
    <dgm:pt modelId="{6D040023-E21A-47A8-ABA1-A14E714E2101}" type="pres">
      <dgm:prSet presAssocID="{D7CB6929-A698-419C-8985-2EBE54BB533B}" presName="node" presStyleLbl="revTx" presStyleIdx="4" presStyleCnt="5">
        <dgm:presLayoutVars>
          <dgm:bulletEnabled val="1"/>
        </dgm:presLayoutVars>
      </dgm:prSet>
      <dgm:spPr/>
    </dgm:pt>
    <dgm:pt modelId="{3E5DD102-D98F-458F-92E4-36C2AA06CD0E}" type="pres">
      <dgm:prSet presAssocID="{AFDC91D0-8614-4DC1-9171-20EDBD28A813}" presName="sibTrans" presStyleLbl="node1" presStyleIdx="4" presStyleCnt="5"/>
      <dgm:spPr/>
    </dgm:pt>
  </dgm:ptLst>
  <dgm:cxnLst>
    <dgm:cxn modelId="{F88E3207-534F-4044-8A80-EA14A0DE2954}" srcId="{EF1B607F-970A-4990-91FB-EBC4C1E1273B}" destId="{0AA6E7B9-C503-430A-8F50-7BF39B7AD338}" srcOrd="0" destOrd="0" parTransId="{2B31D431-CA71-495D-AAB9-4F84CF5958A6}" sibTransId="{7AA05E7B-1550-4944-BA59-41C173A81EDC}"/>
    <dgm:cxn modelId="{E5504910-B3B0-4764-8C3D-C640E9F11813}" srcId="{EF1B607F-970A-4990-91FB-EBC4C1E1273B}" destId="{3A74C1D7-1777-431F-A5B9-3C1A80935712}" srcOrd="2" destOrd="0" parTransId="{FF47275A-B7D1-4568-8505-EBDF373CC33B}" sibTransId="{ABE9F327-E406-40D5-8135-161D32290B8D}"/>
    <dgm:cxn modelId="{56534B1C-503F-452B-9864-F098472E2797}" type="presOf" srcId="{ABE9F327-E406-40D5-8135-161D32290B8D}" destId="{E9F49BA9-6078-4A93-AFD7-A181F538EECC}" srcOrd="0" destOrd="0" presId="urn:microsoft.com/office/officeart/2005/8/layout/cycle1"/>
    <dgm:cxn modelId="{67A24B27-3FD0-4A00-B8BC-CD4AF2C1D198}" srcId="{EF1B607F-970A-4990-91FB-EBC4C1E1273B}" destId="{AB895CC9-FB70-4203-8B09-8003ADD620D4}" srcOrd="1" destOrd="0" parTransId="{A47EFF95-99AD-4F68-A25E-79497F161746}" sibTransId="{C7B86A7C-8CE2-41F1-953A-6912F8D0B62F}"/>
    <dgm:cxn modelId="{8FD8E12E-B6A3-4383-B5BF-D454377ADED3}" type="presOf" srcId="{EF1B607F-970A-4990-91FB-EBC4C1E1273B}" destId="{1ED8D72E-1E5F-47E3-A754-24950CADB7E8}" srcOrd="0" destOrd="0" presId="urn:microsoft.com/office/officeart/2005/8/layout/cycle1"/>
    <dgm:cxn modelId="{846B235C-E4B4-4443-A7C2-3E1D8079F88B}" type="presOf" srcId="{D7CB6929-A698-419C-8985-2EBE54BB533B}" destId="{6D040023-E21A-47A8-ABA1-A14E714E2101}" srcOrd="0" destOrd="0" presId="urn:microsoft.com/office/officeart/2005/8/layout/cycle1"/>
    <dgm:cxn modelId="{ACCA7D6F-9423-4CF3-BD7C-20FC5E7052AA}" srcId="{EF1B607F-970A-4990-91FB-EBC4C1E1273B}" destId="{CA1192C0-B0A5-46A3-B754-503B64712309}" srcOrd="3" destOrd="0" parTransId="{0F0EB848-FE9B-43CA-94BF-5F29C19D8FD1}" sibTransId="{76410732-D764-404E-BB3B-80AD170025F9}"/>
    <dgm:cxn modelId="{96A0C671-17A8-4790-BA5C-7331B594B80F}" type="presOf" srcId="{0AA6E7B9-C503-430A-8F50-7BF39B7AD338}" destId="{1E6131A7-1120-44FB-95D7-CDC7DE0C5D97}" srcOrd="0" destOrd="0" presId="urn:microsoft.com/office/officeart/2005/8/layout/cycle1"/>
    <dgm:cxn modelId="{44779955-1838-4B37-BB8F-56F441084C9E}" type="presOf" srcId="{AB895CC9-FB70-4203-8B09-8003ADD620D4}" destId="{211833B5-9C50-4B63-9E61-73B19B98DB0B}" srcOrd="0" destOrd="0" presId="urn:microsoft.com/office/officeart/2005/8/layout/cycle1"/>
    <dgm:cxn modelId="{D9496E77-9E73-4E59-A8A8-5B2641F4715E}" srcId="{EF1B607F-970A-4990-91FB-EBC4C1E1273B}" destId="{D7CB6929-A698-419C-8985-2EBE54BB533B}" srcOrd="4" destOrd="0" parTransId="{8342386C-546F-4C3B-8C6C-7F5F494A835D}" sibTransId="{AFDC91D0-8614-4DC1-9171-20EDBD28A813}"/>
    <dgm:cxn modelId="{9FFC0488-99B2-48E4-9FD5-BCC5D6A5CDCB}" type="presOf" srcId="{3A74C1D7-1777-431F-A5B9-3C1A80935712}" destId="{2AC7EC5D-D2B0-4F09-B3FF-7C1E0349A06B}" srcOrd="0" destOrd="0" presId="urn:microsoft.com/office/officeart/2005/8/layout/cycle1"/>
    <dgm:cxn modelId="{C225A989-D66D-4331-A64F-E18526DCF3E0}" type="presOf" srcId="{AFDC91D0-8614-4DC1-9171-20EDBD28A813}" destId="{3E5DD102-D98F-458F-92E4-36C2AA06CD0E}" srcOrd="0" destOrd="0" presId="urn:microsoft.com/office/officeart/2005/8/layout/cycle1"/>
    <dgm:cxn modelId="{8C39D389-FDDF-4E5F-90D7-BF6C347D803E}" type="presOf" srcId="{C7B86A7C-8CE2-41F1-953A-6912F8D0B62F}" destId="{64CD46F5-2448-4E85-8C06-0122B7D386FA}" srcOrd="0" destOrd="0" presId="urn:microsoft.com/office/officeart/2005/8/layout/cycle1"/>
    <dgm:cxn modelId="{A33ADA92-67DD-402F-9A5F-0F8EE9EB0243}" type="presOf" srcId="{7AA05E7B-1550-4944-BA59-41C173A81EDC}" destId="{63BB3CD3-3F3C-4F60-99C8-A604C07EC63B}" srcOrd="0" destOrd="0" presId="urn:microsoft.com/office/officeart/2005/8/layout/cycle1"/>
    <dgm:cxn modelId="{E949EABC-FD05-4998-8ABE-67C10EB34093}" type="presOf" srcId="{CA1192C0-B0A5-46A3-B754-503B64712309}" destId="{C83E65F9-F5ED-4D83-86F9-8DBC3941FD83}" srcOrd="0" destOrd="0" presId="urn:microsoft.com/office/officeart/2005/8/layout/cycle1"/>
    <dgm:cxn modelId="{B83FFDFC-3D1E-47F2-B6AC-F9B5404BE39E}" type="presOf" srcId="{76410732-D764-404E-BB3B-80AD170025F9}" destId="{CE0D235A-131E-42B4-BA04-2986C6E4A958}" srcOrd="0" destOrd="0" presId="urn:microsoft.com/office/officeart/2005/8/layout/cycle1"/>
    <dgm:cxn modelId="{87A62706-2A6C-4E0A-BEEC-527E24063326}" type="presParOf" srcId="{1ED8D72E-1E5F-47E3-A754-24950CADB7E8}" destId="{64B070CC-0A0A-430C-A477-CBE5F718CFF1}" srcOrd="0" destOrd="0" presId="urn:microsoft.com/office/officeart/2005/8/layout/cycle1"/>
    <dgm:cxn modelId="{A3A74826-BB78-41BF-8A05-EF95106C5A62}" type="presParOf" srcId="{1ED8D72E-1E5F-47E3-A754-24950CADB7E8}" destId="{1E6131A7-1120-44FB-95D7-CDC7DE0C5D97}" srcOrd="1" destOrd="0" presId="urn:microsoft.com/office/officeart/2005/8/layout/cycle1"/>
    <dgm:cxn modelId="{8DD6CA55-D72A-43CC-A03C-8CBFD70693D1}" type="presParOf" srcId="{1ED8D72E-1E5F-47E3-A754-24950CADB7E8}" destId="{63BB3CD3-3F3C-4F60-99C8-A604C07EC63B}" srcOrd="2" destOrd="0" presId="urn:microsoft.com/office/officeart/2005/8/layout/cycle1"/>
    <dgm:cxn modelId="{7F87DC4B-92C0-4FD3-848E-4F68886B0A46}" type="presParOf" srcId="{1ED8D72E-1E5F-47E3-A754-24950CADB7E8}" destId="{60956116-9DEE-413B-83AF-EEA4BA5D9D1F}" srcOrd="3" destOrd="0" presId="urn:microsoft.com/office/officeart/2005/8/layout/cycle1"/>
    <dgm:cxn modelId="{631F2D37-D2FE-4F4E-BE2A-DD07376A04E1}" type="presParOf" srcId="{1ED8D72E-1E5F-47E3-A754-24950CADB7E8}" destId="{211833B5-9C50-4B63-9E61-73B19B98DB0B}" srcOrd="4" destOrd="0" presId="urn:microsoft.com/office/officeart/2005/8/layout/cycle1"/>
    <dgm:cxn modelId="{E8346418-75C0-4793-9B89-C16B9D748C5B}" type="presParOf" srcId="{1ED8D72E-1E5F-47E3-A754-24950CADB7E8}" destId="{64CD46F5-2448-4E85-8C06-0122B7D386FA}" srcOrd="5" destOrd="0" presId="urn:microsoft.com/office/officeart/2005/8/layout/cycle1"/>
    <dgm:cxn modelId="{2E339796-80D1-459E-B03D-5D572D10972C}" type="presParOf" srcId="{1ED8D72E-1E5F-47E3-A754-24950CADB7E8}" destId="{A6842D52-C375-4AD1-A4F1-AE9119E1DD16}" srcOrd="6" destOrd="0" presId="urn:microsoft.com/office/officeart/2005/8/layout/cycle1"/>
    <dgm:cxn modelId="{C46BAAD2-666D-444E-9C6A-3585BD79DB81}" type="presParOf" srcId="{1ED8D72E-1E5F-47E3-A754-24950CADB7E8}" destId="{2AC7EC5D-D2B0-4F09-B3FF-7C1E0349A06B}" srcOrd="7" destOrd="0" presId="urn:microsoft.com/office/officeart/2005/8/layout/cycle1"/>
    <dgm:cxn modelId="{6AC3FECD-C6C7-42E0-AB17-973CD43D1374}" type="presParOf" srcId="{1ED8D72E-1E5F-47E3-A754-24950CADB7E8}" destId="{E9F49BA9-6078-4A93-AFD7-A181F538EECC}" srcOrd="8" destOrd="0" presId="urn:microsoft.com/office/officeart/2005/8/layout/cycle1"/>
    <dgm:cxn modelId="{B6037C31-655D-4D5A-B3C0-67BBF6AB1CE4}" type="presParOf" srcId="{1ED8D72E-1E5F-47E3-A754-24950CADB7E8}" destId="{9FD3D454-38F7-47AE-97D3-BE9E6588C196}" srcOrd="9" destOrd="0" presId="urn:microsoft.com/office/officeart/2005/8/layout/cycle1"/>
    <dgm:cxn modelId="{A6E2E817-B1EC-492A-B6C0-179DCB238144}" type="presParOf" srcId="{1ED8D72E-1E5F-47E3-A754-24950CADB7E8}" destId="{C83E65F9-F5ED-4D83-86F9-8DBC3941FD83}" srcOrd="10" destOrd="0" presId="urn:microsoft.com/office/officeart/2005/8/layout/cycle1"/>
    <dgm:cxn modelId="{EEF368A4-525D-461A-B241-3ECE56686B2B}" type="presParOf" srcId="{1ED8D72E-1E5F-47E3-A754-24950CADB7E8}" destId="{CE0D235A-131E-42B4-BA04-2986C6E4A958}" srcOrd="11" destOrd="0" presId="urn:microsoft.com/office/officeart/2005/8/layout/cycle1"/>
    <dgm:cxn modelId="{C4FFB370-71E6-46A9-96F8-E53B297B7269}" type="presParOf" srcId="{1ED8D72E-1E5F-47E3-A754-24950CADB7E8}" destId="{B5F3DEAF-CE4D-48FE-8C92-6BFE9DE020F3}" srcOrd="12" destOrd="0" presId="urn:microsoft.com/office/officeart/2005/8/layout/cycle1"/>
    <dgm:cxn modelId="{53BD053D-0143-4C14-892C-AE8EF65C2732}" type="presParOf" srcId="{1ED8D72E-1E5F-47E3-A754-24950CADB7E8}" destId="{6D040023-E21A-47A8-ABA1-A14E714E2101}" srcOrd="13" destOrd="0" presId="urn:microsoft.com/office/officeart/2005/8/layout/cycle1"/>
    <dgm:cxn modelId="{2FBA7F3B-D678-4002-A4C8-AFA5A1112A3E}" type="presParOf" srcId="{1ED8D72E-1E5F-47E3-A754-24950CADB7E8}" destId="{3E5DD102-D98F-458F-92E4-36C2AA06CD0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F0002-EE0D-49D4-A623-F17662E8B2D5}">
      <dsp:nvSpPr>
        <dsp:cNvPr id="0" name=""/>
        <dsp:cNvSpPr/>
      </dsp:nvSpPr>
      <dsp:spPr>
        <a:xfrm>
          <a:off x="1090157" y="455358"/>
          <a:ext cx="1060878" cy="8750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US" sz="700" kern="1200" dirty="0"/>
            <a:t>SAIDI, SAIFI, CAIDI</a:t>
          </a:r>
        </a:p>
        <a:p>
          <a:pPr marL="57150" lvl="1" indent="-57150" algn="l" defTabSz="311150">
            <a:lnSpc>
              <a:spcPct val="90000"/>
            </a:lnSpc>
            <a:spcBef>
              <a:spcPct val="0"/>
            </a:spcBef>
            <a:spcAft>
              <a:spcPct val="15000"/>
            </a:spcAft>
            <a:buChar char="•"/>
          </a:pPr>
          <a:r>
            <a:rPr lang="en-US" sz="700" kern="1200" dirty="0"/>
            <a:t>Major Event  Threshold</a:t>
          </a:r>
        </a:p>
      </dsp:txBody>
      <dsp:txXfrm>
        <a:off x="1110293" y="475494"/>
        <a:ext cx="1020606" cy="647230"/>
      </dsp:txXfrm>
    </dsp:sp>
    <dsp:sp modelId="{6D67A400-17F5-4EC5-9A41-69FAF18A6268}">
      <dsp:nvSpPr>
        <dsp:cNvPr id="0" name=""/>
        <dsp:cNvSpPr/>
      </dsp:nvSpPr>
      <dsp:spPr>
        <a:xfrm>
          <a:off x="1616807" y="414013"/>
          <a:ext cx="1538896" cy="1538896"/>
        </a:xfrm>
        <a:prstGeom prst="leftCircularArrow">
          <a:avLst>
            <a:gd name="adj1" fmla="val 5535"/>
            <a:gd name="adj2" fmla="val 722017"/>
            <a:gd name="adj3" fmla="val 2497527"/>
            <a:gd name="adj4" fmla="val 9024489"/>
            <a:gd name="adj5" fmla="val 64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0E7F1C-0D29-4744-A534-CFF1DE1C21C7}">
      <dsp:nvSpPr>
        <dsp:cNvPr id="0" name=""/>
        <dsp:cNvSpPr/>
      </dsp:nvSpPr>
      <dsp:spPr>
        <a:xfrm>
          <a:off x="1325908" y="1142860"/>
          <a:ext cx="943003" cy="3750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Definition/Metrics (1366)</a:t>
          </a:r>
        </a:p>
      </dsp:txBody>
      <dsp:txXfrm>
        <a:off x="1336891" y="1153843"/>
        <a:ext cx="921037" cy="353035"/>
      </dsp:txXfrm>
    </dsp:sp>
    <dsp:sp modelId="{4CB64A2D-4418-4EE4-B454-5DF4577C7851}">
      <dsp:nvSpPr>
        <dsp:cNvPr id="0" name=""/>
        <dsp:cNvSpPr/>
      </dsp:nvSpPr>
      <dsp:spPr>
        <a:xfrm>
          <a:off x="2674518" y="455358"/>
          <a:ext cx="1060878" cy="8750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US" sz="700" kern="1200" dirty="0"/>
            <a:t>Benchmarks Performed</a:t>
          </a:r>
        </a:p>
        <a:p>
          <a:pPr marL="57150" lvl="1" indent="-57150" algn="l" defTabSz="311150">
            <a:lnSpc>
              <a:spcPct val="90000"/>
            </a:lnSpc>
            <a:spcBef>
              <a:spcPct val="0"/>
            </a:spcBef>
            <a:spcAft>
              <a:spcPct val="15000"/>
            </a:spcAft>
            <a:buChar char="•"/>
          </a:pPr>
          <a:r>
            <a:rPr lang="en-US" sz="700" kern="1200" dirty="0"/>
            <a:t>Analysis and Results Shared</a:t>
          </a:r>
        </a:p>
        <a:p>
          <a:pPr marL="57150" lvl="1" indent="-57150" algn="l" defTabSz="311150">
            <a:lnSpc>
              <a:spcPct val="90000"/>
            </a:lnSpc>
            <a:spcBef>
              <a:spcPct val="0"/>
            </a:spcBef>
            <a:spcAft>
              <a:spcPct val="15000"/>
            </a:spcAft>
            <a:buChar char="•"/>
          </a:pPr>
          <a:r>
            <a:rPr lang="en-US" sz="700" kern="1200" dirty="0"/>
            <a:t>“Source”, Planned, etc.</a:t>
          </a:r>
        </a:p>
      </dsp:txBody>
      <dsp:txXfrm>
        <a:off x="2694654" y="662995"/>
        <a:ext cx="1020606" cy="647230"/>
      </dsp:txXfrm>
    </dsp:sp>
    <dsp:sp modelId="{1C21C1D1-AEBA-446D-B39D-B585D40EEB48}">
      <dsp:nvSpPr>
        <dsp:cNvPr id="0" name=""/>
        <dsp:cNvSpPr/>
      </dsp:nvSpPr>
      <dsp:spPr>
        <a:xfrm>
          <a:off x="3192327" y="-201498"/>
          <a:ext cx="1674453" cy="1674453"/>
        </a:xfrm>
        <a:prstGeom prst="circularArrow">
          <a:avLst>
            <a:gd name="adj1" fmla="val 5087"/>
            <a:gd name="adj2" fmla="val 656115"/>
            <a:gd name="adj3" fmla="val 19168375"/>
            <a:gd name="adj4" fmla="val 12575511"/>
            <a:gd name="adj5" fmla="val 59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127937-99BA-4723-BFF7-9D4F27F39EB1}">
      <dsp:nvSpPr>
        <dsp:cNvPr id="0" name=""/>
        <dsp:cNvSpPr/>
      </dsp:nvSpPr>
      <dsp:spPr>
        <a:xfrm>
          <a:off x="2910269" y="267858"/>
          <a:ext cx="943003" cy="3750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Creation of Dataset</a:t>
          </a:r>
        </a:p>
      </dsp:txBody>
      <dsp:txXfrm>
        <a:off x="2921252" y="278841"/>
        <a:ext cx="921037" cy="353035"/>
      </dsp:txXfrm>
    </dsp:sp>
    <dsp:sp modelId="{7933814E-5A98-41D1-BE21-F1B12AA66237}">
      <dsp:nvSpPr>
        <dsp:cNvPr id="0" name=""/>
        <dsp:cNvSpPr/>
      </dsp:nvSpPr>
      <dsp:spPr>
        <a:xfrm>
          <a:off x="4258880" y="455358"/>
          <a:ext cx="1060878" cy="8750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US" sz="700" kern="1200" dirty="0"/>
            <a:t>By companies, regulators, scientists</a:t>
          </a:r>
        </a:p>
      </dsp:txBody>
      <dsp:txXfrm>
        <a:off x="4279016" y="475494"/>
        <a:ext cx="1020606" cy="647230"/>
      </dsp:txXfrm>
    </dsp:sp>
    <dsp:sp modelId="{1963DCE9-3DB7-4396-B537-89D7AE4FB48B}">
      <dsp:nvSpPr>
        <dsp:cNvPr id="0" name=""/>
        <dsp:cNvSpPr/>
      </dsp:nvSpPr>
      <dsp:spPr>
        <a:xfrm>
          <a:off x="4785529" y="414013"/>
          <a:ext cx="1538896" cy="1538896"/>
        </a:xfrm>
        <a:prstGeom prst="leftCircularArrow">
          <a:avLst>
            <a:gd name="adj1" fmla="val 5535"/>
            <a:gd name="adj2" fmla="val 722017"/>
            <a:gd name="adj3" fmla="val 2497527"/>
            <a:gd name="adj4" fmla="val 9024489"/>
            <a:gd name="adj5" fmla="val 64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C69E13-D0C8-4BBD-9E17-8C95BF6C3C02}">
      <dsp:nvSpPr>
        <dsp:cNvPr id="0" name=""/>
        <dsp:cNvSpPr/>
      </dsp:nvSpPr>
      <dsp:spPr>
        <a:xfrm>
          <a:off x="4494631" y="1142860"/>
          <a:ext cx="943003" cy="3750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Usage of Metrics</a:t>
          </a:r>
        </a:p>
      </dsp:txBody>
      <dsp:txXfrm>
        <a:off x="4505614" y="1153843"/>
        <a:ext cx="921037" cy="353035"/>
      </dsp:txXfrm>
    </dsp:sp>
    <dsp:sp modelId="{018D82D9-94B6-4762-8E5E-CA23A5734DA1}">
      <dsp:nvSpPr>
        <dsp:cNvPr id="0" name=""/>
        <dsp:cNvSpPr/>
      </dsp:nvSpPr>
      <dsp:spPr>
        <a:xfrm>
          <a:off x="5843241" y="455358"/>
          <a:ext cx="1060878" cy="8750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n-US" sz="700" kern="1200" dirty="0"/>
            <a:t>Utility Engineers</a:t>
          </a:r>
        </a:p>
      </dsp:txBody>
      <dsp:txXfrm>
        <a:off x="5863377" y="662995"/>
        <a:ext cx="1020606" cy="647230"/>
      </dsp:txXfrm>
    </dsp:sp>
    <dsp:sp modelId="{0DB37C43-6400-4EC4-8935-EC2CAAC535C6}">
      <dsp:nvSpPr>
        <dsp:cNvPr id="0" name=""/>
        <dsp:cNvSpPr/>
      </dsp:nvSpPr>
      <dsp:spPr>
        <a:xfrm>
          <a:off x="6078992" y="267858"/>
          <a:ext cx="943003" cy="3750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Application of metrics (1782)</a:t>
          </a:r>
        </a:p>
      </dsp:txBody>
      <dsp:txXfrm>
        <a:off x="6089975" y="278841"/>
        <a:ext cx="921037" cy="353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131A7-1120-44FB-95D7-CDC7DE0C5D97}">
      <dsp:nvSpPr>
        <dsp:cNvPr id="0" name=""/>
        <dsp:cNvSpPr/>
      </dsp:nvSpPr>
      <dsp:spPr>
        <a:xfrm>
          <a:off x="470466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Consider input from all sectors; industry, regulators, scientists</a:t>
          </a:r>
        </a:p>
      </dsp:txBody>
      <dsp:txXfrm>
        <a:off x="4704665" y="39140"/>
        <a:ext cx="1341437" cy="1341437"/>
      </dsp:txXfrm>
    </dsp:sp>
    <dsp:sp modelId="{63BB3CD3-3F3C-4F60-99C8-A604C07EC63B}">
      <dsp:nvSpPr>
        <dsp:cNvPr id="0" name=""/>
        <dsp:cNvSpPr/>
      </dsp:nvSpPr>
      <dsp:spPr>
        <a:xfrm>
          <a:off x="1549560"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1833B5-9C50-4B63-9E61-73B19B98DB0B}">
      <dsp:nvSpPr>
        <dsp:cNvPr id="0" name=""/>
        <dsp:cNvSpPr/>
      </dsp:nvSpPr>
      <dsp:spPr>
        <a:xfrm>
          <a:off x="5515145"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Do not specify resilience goals; build a framework for measuring as is and enabling performance goals as appropriate</a:t>
          </a:r>
        </a:p>
      </dsp:txBody>
      <dsp:txXfrm>
        <a:off x="5515145" y="2533541"/>
        <a:ext cx="1341437" cy="1341437"/>
      </dsp:txXfrm>
    </dsp:sp>
    <dsp:sp modelId="{64CD46F5-2448-4E85-8C06-0122B7D386FA}">
      <dsp:nvSpPr>
        <dsp:cNvPr id="0" name=""/>
        <dsp:cNvSpPr/>
      </dsp:nvSpPr>
      <dsp:spPr>
        <a:xfrm>
          <a:off x="1549560" y="385"/>
          <a:ext cx="5028878" cy="502887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7EC5D-D2B0-4F09-B3FF-7C1E0349A06B}">
      <dsp:nvSpPr>
        <dsp:cNvPr id="0" name=""/>
        <dsp:cNvSpPr/>
      </dsp:nvSpPr>
      <dsp:spPr>
        <a:xfrm>
          <a:off x="3393281"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Be vendor and technology agnostic; resiliency goals should enable flexing of various methods to achieve the desired outcome </a:t>
          </a:r>
        </a:p>
      </dsp:txBody>
      <dsp:txXfrm>
        <a:off x="3393281" y="4075166"/>
        <a:ext cx="1341437" cy="1341437"/>
      </dsp:txXfrm>
    </dsp:sp>
    <dsp:sp modelId="{E9F49BA9-6078-4A93-AFD7-A181F538EECC}">
      <dsp:nvSpPr>
        <dsp:cNvPr id="0" name=""/>
        <dsp:cNvSpPr/>
      </dsp:nvSpPr>
      <dsp:spPr>
        <a:xfrm>
          <a:off x="1549560" y="385"/>
          <a:ext cx="5028878" cy="502887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E65F9-F5ED-4D83-86F9-8DBC3941FD83}">
      <dsp:nvSpPr>
        <dsp:cNvPr id="0" name=""/>
        <dsp:cNvSpPr/>
      </dsp:nvSpPr>
      <dsp:spPr>
        <a:xfrm>
          <a:off x="1271416"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While improved resiliency is a target, what is good for one system may not be appropriate for another; not plug and play for how to solve!</a:t>
          </a:r>
        </a:p>
      </dsp:txBody>
      <dsp:txXfrm>
        <a:off x="1271416" y="2533541"/>
        <a:ext cx="1341437" cy="1341437"/>
      </dsp:txXfrm>
    </dsp:sp>
    <dsp:sp modelId="{CE0D235A-131E-42B4-BA04-2986C6E4A958}">
      <dsp:nvSpPr>
        <dsp:cNvPr id="0" name=""/>
        <dsp:cNvSpPr/>
      </dsp:nvSpPr>
      <dsp:spPr>
        <a:xfrm>
          <a:off x="1549560"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040023-E21A-47A8-ABA1-A14E714E2101}">
      <dsp:nvSpPr>
        <dsp:cNvPr id="0" name=""/>
        <dsp:cNvSpPr/>
      </dsp:nvSpPr>
      <dsp:spPr>
        <a:xfrm>
          <a:off x="2081896"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Provide benchmarking structure, possibly done independently</a:t>
          </a:r>
        </a:p>
      </dsp:txBody>
      <dsp:txXfrm>
        <a:off x="2081896" y="39140"/>
        <a:ext cx="1341437" cy="1341437"/>
      </dsp:txXfrm>
    </dsp:sp>
    <dsp:sp modelId="{3E5DD102-D98F-458F-92E4-36C2AA06CD0E}">
      <dsp:nvSpPr>
        <dsp:cNvPr id="0" name=""/>
        <dsp:cNvSpPr/>
      </dsp:nvSpPr>
      <dsp:spPr>
        <a:xfrm>
          <a:off x="1549560" y="385"/>
          <a:ext cx="5028878" cy="5028878"/>
        </a:xfrm>
        <a:prstGeom prst="circularArrow">
          <a:avLst>
            <a:gd name="adj1" fmla="val 5202"/>
            <a:gd name="adj2" fmla="val 336015"/>
            <a:gd name="adj3" fmla="val 16865256"/>
            <a:gd name="adj4" fmla="val 1519872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FF58A-ED0F-DC46-A709-B9EB600FFFC1}" type="datetimeFigureOut">
              <a:rPr lang="en-US" smtClean="0"/>
              <a:t>7/16/2022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09AA1-113C-9F40-9E98-63D20E56E086}" type="slidenum">
              <a:rPr lang="en-US" smtClean="0"/>
              <a:t>‹#›</a:t>
            </a:fld>
            <a:endParaRPr lang="en-US"/>
          </a:p>
        </p:txBody>
      </p:sp>
    </p:spTree>
    <p:extLst>
      <p:ext uri="{BB962C8B-B14F-4D97-AF65-F5344CB8AC3E}">
        <p14:creationId xmlns:p14="http://schemas.microsoft.com/office/powerpoint/2010/main" val="1733415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B3E7A28-EBA2-2F49-A53B-F21DE5820336}"/>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45" name="Text Placeholder 44">
            <a:extLst>
              <a:ext uri="{FF2B5EF4-FFF2-40B4-BE49-F238E27FC236}">
                <a16:creationId xmlns:a16="http://schemas.microsoft.com/office/drawing/2014/main" id="{68987586-439B-D646-B8CF-77BC252525ED}"/>
              </a:ext>
            </a:extLst>
          </p:cNvPr>
          <p:cNvSpPr>
            <a:spLocks noGrp="1"/>
          </p:cNvSpPr>
          <p:nvPr>
            <p:ph type="body" sz="quarter" idx="13" hasCustomPrompt="1"/>
          </p:nvPr>
        </p:nvSpPr>
        <p:spPr>
          <a:xfrm>
            <a:off x="2299999" y="3949700"/>
            <a:ext cx="9410989" cy="841375"/>
          </a:xfrm>
        </p:spPr>
        <p:txBody>
          <a:bodyPr>
            <a:normAutofit/>
          </a:bodyPr>
          <a:lstStyle>
            <a:lvl1pPr>
              <a:defRPr sz="3700" baseline="0">
                <a:solidFill>
                  <a:schemeClr val="bg1"/>
                </a:solidFill>
              </a:defRPr>
            </a:lvl1pPr>
          </a:lstStyle>
          <a:p>
            <a:pPr lvl="0"/>
            <a:r>
              <a:rPr lang="en-US" dirty="0"/>
              <a:t>Description</a:t>
            </a:r>
          </a:p>
        </p:txBody>
      </p:sp>
      <p:sp>
        <p:nvSpPr>
          <p:cNvPr id="46" name="Text Placeholder 44">
            <a:extLst>
              <a:ext uri="{FF2B5EF4-FFF2-40B4-BE49-F238E27FC236}">
                <a16:creationId xmlns:a16="http://schemas.microsoft.com/office/drawing/2014/main" id="{2FFD41F1-D00C-554B-903A-2CB6FEFC95C1}"/>
              </a:ext>
            </a:extLst>
          </p:cNvPr>
          <p:cNvSpPr>
            <a:spLocks noGrp="1"/>
          </p:cNvSpPr>
          <p:nvPr>
            <p:ph type="body" sz="quarter" idx="14" hasCustomPrompt="1"/>
          </p:nvPr>
        </p:nvSpPr>
        <p:spPr>
          <a:xfrm>
            <a:off x="2299999" y="5761529"/>
            <a:ext cx="9410989" cy="583217"/>
          </a:xfrm>
        </p:spPr>
        <p:txBody>
          <a:bodyPr>
            <a:normAutofit/>
          </a:bodyPr>
          <a:lstStyle>
            <a:lvl1pPr>
              <a:defRPr sz="2800" baseline="0">
                <a:solidFill>
                  <a:schemeClr val="bg1"/>
                </a:solidFill>
              </a:defRPr>
            </a:lvl1pPr>
          </a:lstStyle>
          <a:p>
            <a:pPr lvl="0"/>
            <a:r>
              <a:rPr lang="en-US" dirty="0"/>
              <a:t>Additional Content</a:t>
            </a:r>
          </a:p>
        </p:txBody>
      </p:sp>
      <p:sp>
        <p:nvSpPr>
          <p:cNvPr id="47" name="Text Placeholder 12">
            <a:extLst>
              <a:ext uri="{FF2B5EF4-FFF2-40B4-BE49-F238E27FC236}">
                <a16:creationId xmlns:a16="http://schemas.microsoft.com/office/drawing/2014/main" id="{B4D9FA1B-431F-F045-9126-9501085BC707}"/>
              </a:ext>
            </a:extLst>
          </p:cNvPr>
          <p:cNvSpPr>
            <a:spLocks noGrp="1"/>
          </p:cNvSpPr>
          <p:nvPr>
            <p:ph type="body" sz="quarter" idx="15" hasCustomPrompt="1"/>
          </p:nvPr>
        </p:nvSpPr>
        <p:spPr>
          <a:xfrm>
            <a:off x="2299999" y="2826497"/>
            <a:ext cx="9410989" cy="760332"/>
          </a:xfrm>
        </p:spPr>
        <p:txBody>
          <a:bodyPr>
            <a:noAutofit/>
          </a:bodyPr>
          <a:lstStyle>
            <a:lvl1pPr algn="r">
              <a:lnSpc>
                <a:spcPct val="80000"/>
              </a:lnSpc>
              <a:defRPr sz="6000" b="1" i="0" baseline="0">
                <a:latin typeface="Calibri" panose="020F0502020204030204" pitchFamily="34" charset="0"/>
              </a:defRPr>
            </a:lvl1pPr>
          </a:lstStyle>
          <a:p>
            <a:pPr lvl="0"/>
            <a:r>
              <a:rPr lang="en-US" dirty="0"/>
              <a:t>Presentation Title</a:t>
            </a:r>
          </a:p>
        </p:txBody>
      </p:sp>
    </p:spTree>
    <p:extLst>
      <p:ext uri="{BB962C8B-B14F-4D97-AF65-F5344CB8AC3E}">
        <p14:creationId xmlns:p14="http://schemas.microsoft.com/office/powerpoint/2010/main" val="282980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Lef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09732B70-332F-0544-BCE8-E1AAC38E7AD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606247" y="1898248"/>
            <a:ext cx="6099356" cy="1863524"/>
          </a:xfrm>
        </p:spPr>
        <p:txBody>
          <a:bodyPr>
            <a:noAutofit/>
          </a:bodyPr>
          <a:lstStyle>
            <a:lvl1pPr algn="l">
              <a:lnSpc>
                <a:spcPct val="80000"/>
              </a:lnSpc>
              <a:defRPr sz="8000" b="1" i="0" baseline="0">
                <a:latin typeface="Calibri" panose="020F0502020204030204" pitchFamily="34" charset="0"/>
              </a:defRPr>
            </a:lvl1pPr>
          </a:lstStyle>
          <a:p>
            <a:pPr lvl="0"/>
            <a:r>
              <a:rPr lang="en-US" dirty="0"/>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606425" y="3969835"/>
            <a:ext cx="6099175" cy="960438"/>
          </a:xfrm>
        </p:spPr>
        <p:txBody>
          <a:bodyPr/>
          <a:lstStyle>
            <a:lvl1pPr algn="l">
              <a:defRPr sz="4000" b="1" i="0" baseline="0">
                <a:solidFill>
                  <a:schemeClr val="bg1"/>
                </a:solidFill>
                <a:latin typeface="Calibri" panose="020F0502020204030204" pitchFamily="34" charset="0"/>
              </a:defRPr>
            </a:lvl1pPr>
          </a:lstStyle>
          <a:p>
            <a:pPr lvl="0"/>
            <a:r>
              <a:rPr lang="en-US" dirty="0"/>
              <a:t>Subhead</a:t>
            </a:r>
          </a:p>
        </p:txBody>
      </p:sp>
    </p:spTree>
    <p:extLst>
      <p:ext uri="{BB962C8B-B14F-4D97-AF65-F5344CB8AC3E}">
        <p14:creationId xmlns:p14="http://schemas.microsoft.com/office/powerpoint/2010/main" val="135559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Centered">
    <p:spTree>
      <p:nvGrpSpPr>
        <p:cNvPr id="1" name=""/>
        <p:cNvGrpSpPr/>
        <p:nvPr/>
      </p:nvGrpSpPr>
      <p:grpSpPr>
        <a:xfrm>
          <a:off x="0" y="0"/>
          <a:ext cx="0" cy="0"/>
          <a:chOff x="0" y="0"/>
          <a:chExt cx="0" cy="0"/>
        </a:xfrm>
      </p:grpSpPr>
      <p:pic>
        <p:nvPicPr>
          <p:cNvPr id="3" name="Picture 2" descr="A picture containing text, whiteboard&#10;&#10;Description automatically generated">
            <a:extLst>
              <a:ext uri="{FF2B5EF4-FFF2-40B4-BE49-F238E27FC236}">
                <a16:creationId xmlns:a16="http://schemas.microsoft.com/office/drawing/2014/main" id="{EDE819F8-50DF-3048-914D-4E729909DB90}"/>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3141103" y="1796969"/>
            <a:ext cx="6099356" cy="1863524"/>
          </a:xfrm>
        </p:spPr>
        <p:txBody>
          <a:bodyPr>
            <a:noAutofit/>
          </a:bodyPr>
          <a:lstStyle>
            <a:lvl1pPr algn="ctr">
              <a:lnSpc>
                <a:spcPct val="80000"/>
              </a:lnSpc>
              <a:defRPr sz="8000" b="1" i="0" baseline="0">
                <a:latin typeface="Calibri" panose="020F0502020204030204" pitchFamily="34" charset="0"/>
              </a:defRPr>
            </a:lvl1pPr>
          </a:lstStyle>
          <a:p>
            <a:pPr lvl="0"/>
            <a:r>
              <a:rPr lang="en-US" dirty="0"/>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3141281" y="4653413"/>
            <a:ext cx="6099175" cy="960438"/>
          </a:xfrm>
        </p:spPr>
        <p:txBody>
          <a:bodyPr/>
          <a:lstStyle>
            <a:lvl1pPr algn="ctr">
              <a:defRPr sz="4000" b="1" i="0" baseline="0">
                <a:solidFill>
                  <a:schemeClr val="tx1"/>
                </a:solidFill>
                <a:latin typeface="Calibri" panose="020F0502020204030204" pitchFamily="34" charset="0"/>
              </a:defRPr>
            </a:lvl1pPr>
          </a:lstStyle>
          <a:p>
            <a:pPr lvl="0"/>
            <a:r>
              <a:rPr lang="en-US" dirty="0"/>
              <a:t>Subhead</a:t>
            </a:r>
          </a:p>
        </p:txBody>
      </p:sp>
      <p:cxnSp>
        <p:nvCxnSpPr>
          <p:cNvPr id="12" name="Straight Connector 11">
            <a:extLst>
              <a:ext uri="{FF2B5EF4-FFF2-40B4-BE49-F238E27FC236}">
                <a16:creationId xmlns:a16="http://schemas.microsoft.com/office/drawing/2014/main" id="{3274014D-421D-4042-8820-A9F5D543F3B9}"/>
              </a:ext>
            </a:extLst>
          </p:cNvPr>
          <p:cNvCxnSpPr/>
          <p:nvPr userDrawn="1"/>
        </p:nvCxnSpPr>
        <p:spPr>
          <a:xfrm>
            <a:off x="3132234" y="4170179"/>
            <a:ext cx="604992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78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vider Bottom Left_Flattened Backgroun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8EA882E-3E7B-AB40-9D94-975D147C27AF}"/>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769278" y="2859468"/>
            <a:ext cx="6099356" cy="1863524"/>
          </a:xfrm>
        </p:spPr>
        <p:txBody>
          <a:bodyPr>
            <a:noAutofit/>
          </a:bodyPr>
          <a:lstStyle>
            <a:lvl1pPr algn="l">
              <a:lnSpc>
                <a:spcPct val="80000"/>
              </a:lnSpc>
              <a:defRPr sz="8000" b="1" i="0" baseline="0">
                <a:latin typeface="Calibri" panose="020F0502020204030204" pitchFamily="34" charset="0"/>
              </a:defRPr>
            </a:lvl1pPr>
          </a:lstStyle>
          <a:p>
            <a:pPr lvl="0"/>
            <a:r>
              <a:rPr lang="en-US" dirty="0"/>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769278" y="5536148"/>
            <a:ext cx="6099175" cy="960438"/>
          </a:xfrm>
        </p:spPr>
        <p:txBody>
          <a:bodyPr/>
          <a:lstStyle>
            <a:lvl1pPr algn="l">
              <a:defRPr sz="4000" b="1" i="0" baseline="0">
                <a:solidFill>
                  <a:srgbClr val="00843D"/>
                </a:solidFill>
                <a:latin typeface="Calibri" panose="020F0502020204030204" pitchFamily="34" charset="0"/>
              </a:defRPr>
            </a:lvl1pPr>
          </a:lstStyle>
          <a:p>
            <a:pPr lvl="0"/>
            <a:r>
              <a:rPr lang="en-US" dirty="0"/>
              <a:t>Subhead</a:t>
            </a:r>
          </a:p>
        </p:txBody>
      </p:sp>
      <p:cxnSp>
        <p:nvCxnSpPr>
          <p:cNvPr id="8" name="Straight Connector 7">
            <a:extLst>
              <a:ext uri="{FF2B5EF4-FFF2-40B4-BE49-F238E27FC236}">
                <a16:creationId xmlns:a16="http://schemas.microsoft.com/office/drawing/2014/main" id="{2EEB9923-9B85-5F49-998B-F9F396E39C6D}"/>
              </a:ext>
            </a:extLst>
          </p:cNvPr>
          <p:cNvCxnSpPr/>
          <p:nvPr userDrawn="1"/>
        </p:nvCxnSpPr>
        <p:spPr>
          <a:xfrm>
            <a:off x="818707" y="5174733"/>
            <a:ext cx="6049927" cy="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62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Righ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7ECB2591-C49C-CC46-9996-2C015ECF103F}"/>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4" name="Text Placeholder 12">
            <a:extLst>
              <a:ext uri="{FF2B5EF4-FFF2-40B4-BE49-F238E27FC236}">
                <a16:creationId xmlns:a16="http://schemas.microsoft.com/office/drawing/2014/main" id="{74A6D3D3-72F6-6945-BCF2-6F546B0A391A}"/>
              </a:ext>
            </a:extLst>
          </p:cNvPr>
          <p:cNvSpPr>
            <a:spLocks noGrp="1"/>
          </p:cNvSpPr>
          <p:nvPr>
            <p:ph type="body" sz="quarter" idx="12" hasCustomPrompt="1"/>
          </p:nvPr>
        </p:nvSpPr>
        <p:spPr>
          <a:xfrm>
            <a:off x="4994043" y="2685356"/>
            <a:ext cx="6099356" cy="1863524"/>
          </a:xfrm>
        </p:spPr>
        <p:txBody>
          <a:bodyPr>
            <a:noAutofit/>
          </a:bodyPr>
          <a:lstStyle>
            <a:lvl1pPr algn="r">
              <a:lnSpc>
                <a:spcPct val="80000"/>
              </a:lnSpc>
              <a:defRPr sz="8000" b="1" i="0" baseline="0">
                <a:latin typeface="Calibri" panose="020F0502020204030204" pitchFamily="34" charset="0"/>
              </a:defRPr>
            </a:lvl1pPr>
          </a:lstStyle>
          <a:p>
            <a:pPr lvl="0"/>
            <a:r>
              <a:rPr lang="en-US" dirty="0"/>
              <a:t>DIVIDER SLIDE TITLE</a:t>
            </a:r>
          </a:p>
        </p:txBody>
      </p:sp>
      <p:sp>
        <p:nvSpPr>
          <p:cNvPr id="16" name="Text Placeholder 14">
            <a:extLst>
              <a:ext uri="{FF2B5EF4-FFF2-40B4-BE49-F238E27FC236}">
                <a16:creationId xmlns:a16="http://schemas.microsoft.com/office/drawing/2014/main" id="{8F951190-30B5-EC4F-86E2-6697F9F98CF7}"/>
              </a:ext>
            </a:extLst>
          </p:cNvPr>
          <p:cNvSpPr>
            <a:spLocks noGrp="1"/>
          </p:cNvSpPr>
          <p:nvPr>
            <p:ph type="body" sz="quarter" idx="13" hasCustomPrompt="1"/>
          </p:nvPr>
        </p:nvSpPr>
        <p:spPr>
          <a:xfrm>
            <a:off x="4984573" y="4694844"/>
            <a:ext cx="6099175" cy="960438"/>
          </a:xfrm>
        </p:spPr>
        <p:txBody>
          <a:bodyPr/>
          <a:lstStyle>
            <a:lvl1pPr algn="r">
              <a:defRPr sz="4000" b="1" i="0" baseline="0">
                <a:solidFill>
                  <a:schemeClr val="tx1"/>
                </a:solidFill>
                <a:latin typeface="Calibri" panose="020F0502020204030204" pitchFamily="34" charset="0"/>
              </a:defRPr>
            </a:lvl1pPr>
          </a:lstStyle>
          <a:p>
            <a:pPr lvl="0"/>
            <a:r>
              <a:rPr lang="en-US" dirty="0"/>
              <a:t>Subhead</a:t>
            </a:r>
          </a:p>
        </p:txBody>
      </p:sp>
    </p:spTree>
    <p:extLst>
      <p:ext uri="{BB962C8B-B14F-4D97-AF65-F5344CB8AC3E}">
        <p14:creationId xmlns:p14="http://schemas.microsoft.com/office/powerpoint/2010/main" val="67328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pic>
        <p:nvPicPr>
          <p:cNvPr id="13" name="Picture 12" descr="Shape&#10;&#10;Description automatically generated with low confidence">
            <a:extLst>
              <a:ext uri="{FF2B5EF4-FFF2-40B4-BE49-F238E27FC236}">
                <a16:creationId xmlns:a16="http://schemas.microsoft.com/office/drawing/2014/main" id="{76C854A0-985B-FB4B-AE4B-D28DD3D054C9}"/>
              </a:ext>
            </a:extLst>
          </p:cNvPr>
          <p:cNvPicPr>
            <a:picLocks noChangeAspect="1"/>
          </p:cNvPicPr>
          <p:nvPr userDrawn="1"/>
        </p:nvPicPr>
        <p:blipFill>
          <a:blip r:embed="rId2"/>
          <a:stretch>
            <a:fillRect/>
          </a:stretch>
        </p:blipFill>
        <p:spPr>
          <a:xfrm>
            <a:off x="6350" y="190500"/>
            <a:ext cx="12179300" cy="6667500"/>
          </a:xfrm>
          <a:prstGeom prst="rect">
            <a:avLst/>
          </a:prstGeom>
        </p:spPr>
      </p:pic>
      <p:sp>
        <p:nvSpPr>
          <p:cNvPr id="16" name="TextBox 15">
            <a:extLst>
              <a:ext uri="{FF2B5EF4-FFF2-40B4-BE49-F238E27FC236}">
                <a16:creationId xmlns:a16="http://schemas.microsoft.com/office/drawing/2014/main" id="{B67C8A01-5F5F-B149-AE08-54CAB7A23BEE}"/>
              </a:ext>
            </a:extLst>
          </p:cNvPr>
          <p:cNvSpPr txBox="1"/>
          <p:nvPr userDrawn="1"/>
        </p:nvSpPr>
        <p:spPr>
          <a:xfrm>
            <a:off x="-949124" y="145841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7" name="TextBox 16">
            <a:extLst>
              <a:ext uri="{FF2B5EF4-FFF2-40B4-BE49-F238E27FC236}">
                <a16:creationId xmlns:a16="http://schemas.microsoft.com/office/drawing/2014/main" id="{9DE4A180-36C6-214C-AFE1-F88469C12CBA}"/>
              </a:ext>
            </a:extLst>
          </p:cNvPr>
          <p:cNvSpPr txBox="1"/>
          <p:nvPr userDrawn="1"/>
        </p:nvSpPr>
        <p:spPr>
          <a:xfrm>
            <a:off x="-1215342" y="163203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9" name="Text Placeholder 18">
            <a:extLst>
              <a:ext uri="{FF2B5EF4-FFF2-40B4-BE49-F238E27FC236}">
                <a16:creationId xmlns:a16="http://schemas.microsoft.com/office/drawing/2014/main" id="{043EAD14-4644-F340-8380-F40C21199F0A}"/>
              </a:ext>
            </a:extLst>
          </p:cNvPr>
          <p:cNvSpPr>
            <a:spLocks noGrp="1"/>
          </p:cNvSpPr>
          <p:nvPr>
            <p:ph type="body" sz="quarter" idx="10" hasCustomPrompt="1"/>
          </p:nvPr>
        </p:nvSpPr>
        <p:spPr>
          <a:xfrm>
            <a:off x="838200" y="466725"/>
            <a:ext cx="7542213" cy="666750"/>
          </a:xfrm>
        </p:spPr>
        <p:txBody>
          <a:bodyPr>
            <a:noAutofit/>
          </a:bodyPr>
          <a:lstStyle>
            <a:lvl1pPr algn="l">
              <a:defRPr sz="4000" b="1" i="0" baseline="0">
                <a:solidFill>
                  <a:srgbClr val="00843D"/>
                </a:solidFill>
                <a:latin typeface="Calibri" panose="020F0502020204030204" pitchFamily="34" charset="0"/>
              </a:defRPr>
            </a:lvl1pPr>
          </a:lstStyle>
          <a:p>
            <a:pPr lvl="0"/>
            <a:r>
              <a:rPr lang="en-US" dirty="0"/>
              <a:t>Slide Title</a:t>
            </a:r>
          </a:p>
        </p:txBody>
      </p:sp>
      <p:sp>
        <p:nvSpPr>
          <p:cNvPr id="20" name="Text Placeholder 18">
            <a:extLst>
              <a:ext uri="{FF2B5EF4-FFF2-40B4-BE49-F238E27FC236}">
                <a16:creationId xmlns:a16="http://schemas.microsoft.com/office/drawing/2014/main" id="{7AAC3C3D-E080-A045-B266-E3C073342BCE}"/>
              </a:ext>
            </a:extLst>
          </p:cNvPr>
          <p:cNvSpPr>
            <a:spLocks noGrp="1"/>
          </p:cNvSpPr>
          <p:nvPr>
            <p:ph type="body" sz="quarter" idx="11" hasCustomPrompt="1"/>
          </p:nvPr>
        </p:nvSpPr>
        <p:spPr>
          <a:xfrm>
            <a:off x="838200" y="1207505"/>
            <a:ext cx="10515600" cy="666750"/>
          </a:xfrm>
        </p:spPr>
        <p:txBody>
          <a:bodyPr>
            <a:noAutofit/>
          </a:bodyPr>
          <a:lstStyle>
            <a:lvl1pPr algn="l">
              <a:defRPr sz="3600" b="1" i="0" baseline="0">
                <a:solidFill>
                  <a:schemeClr val="tx1"/>
                </a:solidFill>
                <a:latin typeface="Calibri" panose="020F0502020204030204" pitchFamily="34" charset="0"/>
              </a:defRPr>
            </a:lvl1pPr>
          </a:lstStyle>
          <a:p>
            <a:pPr lvl="0"/>
            <a:r>
              <a:rPr lang="en-US" dirty="0"/>
              <a:t>Headline</a:t>
            </a:r>
          </a:p>
        </p:txBody>
      </p:sp>
      <p:sp>
        <p:nvSpPr>
          <p:cNvPr id="22" name="Text Placeholder 21">
            <a:extLst>
              <a:ext uri="{FF2B5EF4-FFF2-40B4-BE49-F238E27FC236}">
                <a16:creationId xmlns:a16="http://schemas.microsoft.com/office/drawing/2014/main" id="{7FC61832-0E5F-FD40-8B98-9692C42A5770}"/>
              </a:ext>
            </a:extLst>
          </p:cNvPr>
          <p:cNvSpPr>
            <a:spLocks noGrp="1"/>
          </p:cNvSpPr>
          <p:nvPr>
            <p:ph type="body" sz="quarter" idx="12" hasCustomPrompt="1"/>
          </p:nvPr>
        </p:nvSpPr>
        <p:spPr>
          <a:xfrm>
            <a:off x="838199" y="2664566"/>
            <a:ext cx="10515599" cy="3512395"/>
          </a:xfrm>
        </p:spPr>
        <p:txBody>
          <a:bodyPr/>
          <a:lstStyle>
            <a:lvl1pPr marL="514350" indent="-514350" algn="l">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Insert body copy</a:t>
            </a:r>
          </a:p>
          <a:p>
            <a:pPr lvl="0"/>
            <a:r>
              <a:rPr lang="en-US" dirty="0"/>
              <a:t>Insert body copy</a:t>
            </a:r>
          </a:p>
          <a:p>
            <a:pPr lvl="0"/>
            <a:r>
              <a:rPr lang="en-US" dirty="0"/>
              <a:t>Insert body copy</a:t>
            </a:r>
          </a:p>
        </p:txBody>
      </p:sp>
    </p:spTree>
    <p:extLst>
      <p:ext uri="{BB962C8B-B14F-4D97-AF65-F5344CB8AC3E}">
        <p14:creationId xmlns:p14="http://schemas.microsoft.com/office/powerpoint/2010/main" val="105818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3" name="Picture 12" descr="Shape&#10;&#10;Description automatically generated with low confidence">
            <a:extLst>
              <a:ext uri="{FF2B5EF4-FFF2-40B4-BE49-F238E27FC236}">
                <a16:creationId xmlns:a16="http://schemas.microsoft.com/office/drawing/2014/main" id="{4F6D4F6A-D3FC-2149-83D5-614B95663E4C}"/>
              </a:ext>
            </a:extLst>
          </p:cNvPr>
          <p:cNvPicPr>
            <a:picLocks noChangeAspect="1"/>
          </p:cNvPicPr>
          <p:nvPr userDrawn="1"/>
        </p:nvPicPr>
        <p:blipFill>
          <a:blip r:embed="rId2"/>
          <a:stretch>
            <a:fillRect/>
          </a:stretch>
        </p:blipFill>
        <p:spPr>
          <a:xfrm>
            <a:off x="6350" y="190500"/>
            <a:ext cx="12179300" cy="6667500"/>
          </a:xfrm>
          <a:prstGeom prst="rect">
            <a:avLst/>
          </a:prstGeom>
        </p:spPr>
      </p:pic>
      <p:sp>
        <p:nvSpPr>
          <p:cNvPr id="16" name="TextBox 15">
            <a:extLst>
              <a:ext uri="{FF2B5EF4-FFF2-40B4-BE49-F238E27FC236}">
                <a16:creationId xmlns:a16="http://schemas.microsoft.com/office/drawing/2014/main" id="{B67C8A01-5F5F-B149-AE08-54CAB7A23BEE}"/>
              </a:ext>
            </a:extLst>
          </p:cNvPr>
          <p:cNvSpPr txBox="1"/>
          <p:nvPr userDrawn="1"/>
        </p:nvSpPr>
        <p:spPr>
          <a:xfrm>
            <a:off x="-949124" y="145841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7" name="TextBox 16">
            <a:extLst>
              <a:ext uri="{FF2B5EF4-FFF2-40B4-BE49-F238E27FC236}">
                <a16:creationId xmlns:a16="http://schemas.microsoft.com/office/drawing/2014/main" id="{9DE4A180-36C6-214C-AFE1-F88469C12CBA}"/>
              </a:ext>
            </a:extLst>
          </p:cNvPr>
          <p:cNvSpPr txBox="1"/>
          <p:nvPr userDrawn="1"/>
        </p:nvSpPr>
        <p:spPr>
          <a:xfrm>
            <a:off x="-1215342" y="163203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9" name="Text Placeholder 18">
            <a:extLst>
              <a:ext uri="{FF2B5EF4-FFF2-40B4-BE49-F238E27FC236}">
                <a16:creationId xmlns:a16="http://schemas.microsoft.com/office/drawing/2014/main" id="{043EAD14-4644-F340-8380-F40C21199F0A}"/>
              </a:ext>
            </a:extLst>
          </p:cNvPr>
          <p:cNvSpPr>
            <a:spLocks noGrp="1"/>
          </p:cNvSpPr>
          <p:nvPr>
            <p:ph type="body" sz="quarter" idx="10" hasCustomPrompt="1"/>
          </p:nvPr>
        </p:nvSpPr>
        <p:spPr>
          <a:xfrm>
            <a:off x="838200" y="466725"/>
            <a:ext cx="7542213" cy="666750"/>
          </a:xfrm>
        </p:spPr>
        <p:txBody>
          <a:bodyPr>
            <a:noAutofit/>
          </a:bodyPr>
          <a:lstStyle>
            <a:lvl1pPr algn="l">
              <a:defRPr sz="4000" b="1" i="0" baseline="0">
                <a:solidFill>
                  <a:srgbClr val="00843D"/>
                </a:solidFill>
                <a:latin typeface="Calibri" panose="020F0502020204030204" pitchFamily="34" charset="0"/>
              </a:defRPr>
            </a:lvl1pPr>
          </a:lstStyle>
          <a:p>
            <a:pPr lvl="0"/>
            <a:r>
              <a:rPr lang="en-US" dirty="0"/>
              <a:t>Slide Title</a:t>
            </a:r>
          </a:p>
        </p:txBody>
      </p:sp>
      <p:sp>
        <p:nvSpPr>
          <p:cNvPr id="20" name="Text Placeholder 18">
            <a:extLst>
              <a:ext uri="{FF2B5EF4-FFF2-40B4-BE49-F238E27FC236}">
                <a16:creationId xmlns:a16="http://schemas.microsoft.com/office/drawing/2014/main" id="{7AAC3C3D-E080-A045-B266-E3C073342BCE}"/>
              </a:ext>
            </a:extLst>
          </p:cNvPr>
          <p:cNvSpPr>
            <a:spLocks noGrp="1"/>
          </p:cNvSpPr>
          <p:nvPr>
            <p:ph type="body" sz="quarter" idx="11" hasCustomPrompt="1"/>
          </p:nvPr>
        </p:nvSpPr>
        <p:spPr>
          <a:xfrm>
            <a:off x="838200" y="1207505"/>
            <a:ext cx="10515600" cy="666750"/>
          </a:xfrm>
        </p:spPr>
        <p:txBody>
          <a:bodyPr>
            <a:noAutofit/>
          </a:bodyPr>
          <a:lstStyle>
            <a:lvl1pPr algn="l">
              <a:defRPr sz="3600" b="1" i="0" baseline="0">
                <a:solidFill>
                  <a:schemeClr val="tx1"/>
                </a:solidFill>
                <a:latin typeface="Calibri" panose="020F0502020204030204" pitchFamily="34" charset="0"/>
              </a:defRPr>
            </a:lvl1pPr>
          </a:lstStyle>
          <a:p>
            <a:pPr lvl="0"/>
            <a:r>
              <a:rPr lang="en-US" dirty="0"/>
              <a:t>Headline</a:t>
            </a:r>
          </a:p>
        </p:txBody>
      </p:sp>
      <p:sp>
        <p:nvSpPr>
          <p:cNvPr id="3" name="Content Placeholder 2">
            <a:extLst>
              <a:ext uri="{FF2B5EF4-FFF2-40B4-BE49-F238E27FC236}">
                <a16:creationId xmlns:a16="http://schemas.microsoft.com/office/drawing/2014/main" id="{4BB32619-E0E0-2D4A-9329-B3008A686B7B}"/>
              </a:ext>
            </a:extLst>
          </p:cNvPr>
          <p:cNvSpPr>
            <a:spLocks noGrp="1"/>
          </p:cNvSpPr>
          <p:nvPr>
            <p:ph sz="quarter" idx="13"/>
          </p:nvPr>
        </p:nvSpPr>
        <p:spPr>
          <a:xfrm>
            <a:off x="838200" y="2604305"/>
            <a:ext cx="10515600" cy="3676946"/>
          </a:xfrm>
        </p:spPr>
        <p:txBody>
          <a:bodyPr/>
          <a:lstStyle>
            <a:lvl1pPr algn="l">
              <a:defRPr/>
            </a:lvl1pPr>
          </a:lstStyle>
          <a:p>
            <a:pPr lvl="0"/>
            <a:endParaRPr lang="en-US" dirty="0"/>
          </a:p>
        </p:txBody>
      </p:sp>
    </p:spTree>
    <p:extLst>
      <p:ext uri="{BB962C8B-B14F-4D97-AF65-F5344CB8AC3E}">
        <p14:creationId xmlns:p14="http://schemas.microsoft.com/office/powerpoint/2010/main" val="387530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7/16/2022</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021008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DB40F4-6BCF-AC44-B890-C628546A31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1" dirty="0">
                <a:latin typeface="+mn-lt"/>
              </a:rPr>
              <a:t>Presentation Title</a:t>
            </a:r>
            <a:endParaRPr lang="en-US" dirty="0"/>
          </a:p>
        </p:txBody>
      </p:sp>
      <p:sp>
        <p:nvSpPr>
          <p:cNvPr id="3" name="Text Placeholder 2">
            <a:extLst>
              <a:ext uri="{FF2B5EF4-FFF2-40B4-BE49-F238E27FC236}">
                <a16:creationId xmlns:a16="http://schemas.microsoft.com/office/drawing/2014/main" id="{4A288C16-3DB6-8248-93AA-C2429707C9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n-lt"/>
                <a:ea typeface="+mn-ea"/>
                <a:cs typeface="+mn-cs"/>
              </a:rPr>
              <a:t>Description</a:t>
            </a:r>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12D5A6-89D6-624F-9080-4DAA8D6070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8E0DB-3507-D441-AB89-6CA72722338B}" type="datetimeFigureOut">
              <a:rPr lang="en-US" smtClean="0"/>
              <a:t>7/16/2022</a:t>
            </a:fld>
            <a:endParaRPr lang="en-US"/>
          </a:p>
        </p:txBody>
      </p:sp>
      <p:sp>
        <p:nvSpPr>
          <p:cNvPr id="5" name="Footer Placeholder 4">
            <a:extLst>
              <a:ext uri="{FF2B5EF4-FFF2-40B4-BE49-F238E27FC236}">
                <a16:creationId xmlns:a16="http://schemas.microsoft.com/office/drawing/2014/main" id="{7C71FA2A-210D-6D41-A28D-CE404F5A4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DF6B89-0CCD-8A40-9207-0F5BB3FBA9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9972E-B495-7D42-862D-914296B4CAD3}" type="slidenum">
              <a:rPr lang="en-US" smtClean="0"/>
              <a:t>‹#›</a:t>
            </a:fld>
            <a:endParaRPr lang="en-US"/>
          </a:p>
        </p:txBody>
      </p:sp>
    </p:spTree>
    <p:extLst>
      <p:ext uri="{BB962C8B-B14F-4D97-AF65-F5344CB8AC3E}">
        <p14:creationId xmlns:p14="http://schemas.microsoft.com/office/powerpoint/2010/main" val="3517505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8" r:id="rId4"/>
    <p:sldLayoutId id="2147483662" r:id="rId5"/>
    <p:sldLayoutId id="2147483653" r:id="rId6"/>
    <p:sldLayoutId id="2147483663" r:id="rId7"/>
    <p:sldLayoutId id="2147483671" r:id="rId8"/>
  </p:sldLayoutIdLst>
  <p:txStyles>
    <p:titleStyle>
      <a:lvl1pPr algn="l" defTabSz="914400" rtl="0" eaLnBrk="1" latinLnBrk="0" hangingPunct="1">
        <a:lnSpc>
          <a:spcPct val="90000"/>
        </a:lnSpc>
        <a:spcBef>
          <a:spcPct val="0"/>
        </a:spcBef>
        <a:buNone/>
        <a:defRPr lang="en-US" sz="4400" b="1" kern="1200" smtClean="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energy.gov/sites/default/files/2013/08/f2/Grid%20Resiliency%20Report_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1D436E-B15A-8945-BA99-E5F7CA98CA62}"/>
              </a:ext>
            </a:extLst>
          </p:cNvPr>
          <p:cNvSpPr>
            <a:spLocks noGrp="1"/>
          </p:cNvSpPr>
          <p:nvPr>
            <p:ph type="body" sz="quarter" idx="13"/>
          </p:nvPr>
        </p:nvSpPr>
        <p:spPr>
          <a:xfrm>
            <a:off x="2299999" y="4370387"/>
            <a:ext cx="9410989" cy="841375"/>
          </a:xfrm>
        </p:spPr>
        <p:txBody>
          <a:bodyPr/>
          <a:lstStyle/>
          <a:p>
            <a:r>
              <a:rPr lang="en-US" dirty="0"/>
              <a:t>Leveraging experiences from DRWG</a:t>
            </a:r>
          </a:p>
        </p:txBody>
      </p:sp>
      <p:sp>
        <p:nvSpPr>
          <p:cNvPr id="3" name="Text Placeholder 2">
            <a:extLst>
              <a:ext uri="{FF2B5EF4-FFF2-40B4-BE49-F238E27FC236}">
                <a16:creationId xmlns:a16="http://schemas.microsoft.com/office/drawing/2014/main" id="{F6267506-261B-6245-AB5F-24A591F62604}"/>
              </a:ext>
            </a:extLst>
          </p:cNvPr>
          <p:cNvSpPr>
            <a:spLocks noGrp="1"/>
          </p:cNvSpPr>
          <p:nvPr>
            <p:ph type="body" sz="quarter" idx="14"/>
          </p:nvPr>
        </p:nvSpPr>
        <p:spPr/>
        <p:txBody>
          <a:bodyPr/>
          <a:lstStyle/>
          <a:p>
            <a:r>
              <a:rPr lang="en-US" dirty="0"/>
              <a:t>July 20, 2022</a:t>
            </a:r>
          </a:p>
        </p:txBody>
      </p:sp>
      <p:sp>
        <p:nvSpPr>
          <p:cNvPr id="7" name="Text Placeholder 6">
            <a:extLst>
              <a:ext uri="{FF2B5EF4-FFF2-40B4-BE49-F238E27FC236}">
                <a16:creationId xmlns:a16="http://schemas.microsoft.com/office/drawing/2014/main" id="{CD978786-E1EB-3843-9D40-197B5DED4C59}"/>
              </a:ext>
            </a:extLst>
          </p:cNvPr>
          <p:cNvSpPr>
            <a:spLocks noGrp="1"/>
          </p:cNvSpPr>
          <p:nvPr>
            <p:ph type="body" sz="quarter" idx="15"/>
          </p:nvPr>
        </p:nvSpPr>
        <p:spPr>
          <a:xfrm>
            <a:off x="1499839" y="2826496"/>
            <a:ext cx="10211149" cy="1399815"/>
          </a:xfrm>
        </p:spPr>
        <p:txBody>
          <a:bodyPr/>
          <a:lstStyle/>
          <a:p>
            <a:r>
              <a:rPr lang="en-US" dirty="0"/>
              <a:t>Resilience/Reliability Working Group Collaboration</a:t>
            </a:r>
          </a:p>
        </p:txBody>
      </p:sp>
      <p:sp>
        <p:nvSpPr>
          <p:cNvPr id="4" name="TextBox 3">
            <a:extLst>
              <a:ext uri="{FF2B5EF4-FFF2-40B4-BE49-F238E27FC236}">
                <a16:creationId xmlns:a16="http://schemas.microsoft.com/office/drawing/2014/main" id="{61880370-0644-F74C-8F3A-52EA3EAE1620}"/>
              </a:ext>
            </a:extLst>
          </p:cNvPr>
          <p:cNvSpPr txBox="1"/>
          <p:nvPr/>
        </p:nvSpPr>
        <p:spPr>
          <a:xfrm>
            <a:off x="1699327" y="2039193"/>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Tree>
    <p:extLst>
      <p:ext uri="{BB962C8B-B14F-4D97-AF65-F5344CB8AC3E}">
        <p14:creationId xmlns:p14="http://schemas.microsoft.com/office/powerpoint/2010/main" val="221714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EEDE10-CABC-515D-61BA-3DB811970672}"/>
              </a:ext>
            </a:extLst>
          </p:cNvPr>
          <p:cNvSpPr>
            <a:spLocks noGrp="1"/>
          </p:cNvSpPr>
          <p:nvPr>
            <p:ph type="body" sz="quarter" idx="10"/>
          </p:nvPr>
        </p:nvSpPr>
        <p:spPr/>
        <p:txBody>
          <a:bodyPr/>
          <a:lstStyle/>
          <a:p>
            <a:r>
              <a:rPr lang="en-US" dirty="0"/>
              <a:t>DOE-Sandia reference (1/2)</a:t>
            </a:r>
          </a:p>
        </p:txBody>
      </p:sp>
      <p:sp>
        <p:nvSpPr>
          <p:cNvPr id="9" name="Text Placeholder 2">
            <a:extLst>
              <a:ext uri="{FF2B5EF4-FFF2-40B4-BE49-F238E27FC236}">
                <a16:creationId xmlns:a16="http://schemas.microsoft.com/office/drawing/2014/main" id="{8875A8A9-4077-4CD3-785C-47DC36E67E3B}"/>
              </a:ext>
            </a:extLst>
          </p:cNvPr>
          <p:cNvSpPr txBox="1">
            <a:spLocks/>
          </p:cNvSpPr>
          <p:nvPr/>
        </p:nvSpPr>
        <p:spPr>
          <a:xfrm>
            <a:off x="437181" y="1212066"/>
            <a:ext cx="4764764" cy="458383"/>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Resilience Analysis Process (counterclockwise)</a:t>
            </a:r>
          </a:p>
        </p:txBody>
      </p:sp>
      <p:pic>
        <p:nvPicPr>
          <p:cNvPr id="4" name="Picture 3">
            <a:extLst>
              <a:ext uri="{FF2B5EF4-FFF2-40B4-BE49-F238E27FC236}">
                <a16:creationId xmlns:a16="http://schemas.microsoft.com/office/drawing/2014/main" id="{B6FDFA46-A2F3-F9F3-0899-303DF195463F}"/>
              </a:ext>
            </a:extLst>
          </p:cNvPr>
          <p:cNvPicPr>
            <a:picLocks noChangeAspect="1"/>
          </p:cNvPicPr>
          <p:nvPr/>
        </p:nvPicPr>
        <p:blipFill>
          <a:blip r:embed="rId2"/>
          <a:stretch>
            <a:fillRect/>
          </a:stretch>
        </p:blipFill>
        <p:spPr>
          <a:xfrm>
            <a:off x="146050" y="6216650"/>
            <a:ext cx="5949950" cy="349250"/>
          </a:xfrm>
          <a:prstGeom prst="rect">
            <a:avLst/>
          </a:prstGeom>
        </p:spPr>
      </p:pic>
      <p:pic>
        <p:nvPicPr>
          <p:cNvPr id="6" name="Picture 5">
            <a:extLst>
              <a:ext uri="{FF2B5EF4-FFF2-40B4-BE49-F238E27FC236}">
                <a16:creationId xmlns:a16="http://schemas.microsoft.com/office/drawing/2014/main" id="{74A585C3-A45E-E26E-00EC-9A853FCD3AB3}"/>
              </a:ext>
            </a:extLst>
          </p:cNvPr>
          <p:cNvPicPr>
            <a:picLocks noChangeAspect="1"/>
          </p:cNvPicPr>
          <p:nvPr/>
        </p:nvPicPr>
        <p:blipFill>
          <a:blip r:embed="rId3"/>
          <a:stretch>
            <a:fillRect/>
          </a:stretch>
        </p:blipFill>
        <p:spPr>
          <a:xfrm>
            <a:off x="352965" y="1666190"/>
            <a:ext cx="3962726" cy="2916705"/>
          </a:xfrm>
          <a:prstGeom prst="rect">
            <a:avLst/>
          </a:prstGeom>
        </p:spPr>
      </p:pic>
      <p:sp>
        <p:nvSpPr>
          <p:cNvPr id="14" name="TextBox 13">
            <a:extLst>
              <a:ext uri="{FF2B5EF4-FFF2-40B4-BE49-F238E27FC236}">
                <a16:creationId xmlns:a16="http://schemas.microsoft.com/office/drawing/2014/main" id="{0CDDEAB6-D3DD-22E8-2940-A6398FE60F20}"/>
              </a:ext>
            </a:extLst>
          </p:cNvPr>
          <p:cNvSpPr txBox="1"/>
          <p:nvPr/>
        </p:nvSpPr>
        <p:spPr>
          <a:xfrm>
            <a:off x="73724" y="5932364"/>
            <a:ext cx="6094602" cy="276999"/>
          </a:xfrm>
          <a:prstGeom prst="rect">
            <a:avLst/>
          </a:prstGeom>
          <a:noFill/>
        </p:spPr>
        <p:txBody>
          <a:bodyPr wrap="square">
            <a:spAutoFit/>
          </a:bodyPr>
          <a:lstStyle/>
          <a:p>
            <a:r>
              <a:rPr lang="en-US" sz="1200" dirty="0"/>
              <a:t>https://www.osti.gov/servlets/purl/1340625</a:t>
            </a:r>
          </a:p>
        </p:txBody>
      </p:sp>
      <p:sp>
        <p:nvSpPr>
          <p:cNvPr id="8" name="Text Placeholder 2">
            <a:extLst>
              <a:ext uri="{FF2B5EF4-FFF2-40B4-BE49-F238E27FC236}">
                <a16:creationId xmlns:a16="http://schemas.microsoft.com/office/drawing/2014/main" id="{75A69C66-E092-CCD1-E9D0-1CD09782CC13}"/>
              </a:ext>
            </a:extLst>
          </p:cNvPr>
          <p:cNvSpPr txBox="1">
            <a:spLocks/>
          </p:cNvSpPr>
          <p:nvPr/>
        </p:nvSpPr>
        <p:spPr>
          <a:xfrm>
            <a:off x="3520802" y="3890374"/>
            <a:ext cx="4764764" cy="45838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Resilience Tactics</a:t>
            </a:r>
          </a:p>
        </p:txBody>
      </p:sp>
      <p:pic>
        <p:nvPicPr>
          <p:cNvPr id="11" name="Picture 10">
            <a:extLst>
              <a:ext uri="{FF2B5EF4-FFF2-40B4-BE49-F238E27FC236}">
                <a16:creationId xmlns:a16="http://schemas.microsoft.com/office/drawing/2014/main" id="{4BF28F86-427B-B80F-1079-42DFE2B4719D}"/>
              </a:ext>
            </a:extLst>
          </p:cNvPr>
          <p:cNvPicPr>
            <a:picLocks noChangeAspect="1"/>
          </p:cNvPicPr>
          <p:nvPr/>
        </p:nvPicPr>
        <p:blipFill>
          <a:blip r:embed="rId4"/>
          <a:stretch>
            <a:fillRect/>
          </a:stretch>
        </p:blipFill>
        <p:spPr>
          <a:xfrm>
            <a:off x="3619997" y="4422038"/>
            <a:ext cx="4665569" cy="1706810"/>
          </a:xfrm>
          <a:prstGeom prst="rect">
            <a:avLst/>
          </a:prstGeom>
        </p:spPr>
      </p:pic>
      <p:sp>
        <p:nvSpPr>
          <p:cNvPr id="12" name="Text Placeholder 2">
            <a:extLst>
              <a:ext uri="{FF2B5EF4-FFF2-40B4-BE49-F238E27FC236}">
                <a16:creationId xmlns:a16="http://schemas.microsoft.com/office/drawing/2014/main" id="{C3CA2E57-7310-0290-BECE-80A2267CE4D6}"/>
              </a:ext>
            </a:extLst>
          </p:cNvPr>
          <p:cNvSpPr txBox="1">
            <a:spLocks/>
          </p:cNvSpPr>
          <p:nvPr/>
        </p:nvSpPr>
        <p:spPr>
          <a:xfrm>
            <a:off x="7074271" y="1212066"/>
            <a:ext cx="4764764" cy="45838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Alternative Performance incorporating cost</a:t>
            </a:r>
          </a:p>
        </p:txBody>
      </p:sp>
      <p:pic>
        <p:nvPicPr>
          <p:cNvPr id="13" name="Picture 12">
            <a:extLst>
              <a:ext uri="{FF2B5EF4-FFF2-40B4-BE49-F238E27FC236}">
                <a16:creationId xmlns:a16="http://schemas.microsoft.com/office/drawing/2014/main" id="{4FDD4ABD-7CA9-00E2-D03B-4C64CB7A7962}"/>
              </a:ext>
            </a:extLst>
          </p:cNvPr>
          <p:cNvPicPr>
            <a:picLocks noChangeAspect="1"/>
          </p:cNvPicPr>
          <p:nvPr/>
        </p:nvPicPr>
        <p:blipFill>
          <a:blip r:embed="rId5"/>
          <a:stretch>
            <a:fillRect/>
          </a:stretch>
        </p:blipFill>
        <p:spPr>
          <a:xfrm>
            <a:off x="6939208" y="1596165"/>
            <a:ext cx="5252792" cy="2900157"/>
          </a:xfrm>
          <a:prstGeom prst="rect">
            <a:avLst/>
          </a:prstGeom>
        </p:spPr>
      </p:pic>
    </p:spTree>
    <p:extLst>
      <p:ext uri="{BB962C8B-B14F-4D97-AF65-F5344CB8AC3E}">
        <p14:creationId xmlns:p14="http://schemas.microsoft.com/office/powerpoint/2010/main" val="1712368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4D0783-9254-D940-B0E3-5F7BF16A025E}"/>
              </a:ext>
            </a:extLst>
          </p:cNvPr>
          <p:cNvSpPr>
            <a:spLocks noGrp="1"/>
          </p:cNvSpPr>
          <p:nvPr>
            <p:ph type="body" sz="quarter" idx="12"/>
          </p:nvPr>
        </p:nvSpPr>
        <p:spPr/>
        <p:txBody>
          <a:bodyPr/>
          <a:lstStyle/>
          <a:p>
            <a:r>
              <a:rPr lang="en-US" sz="6000" dirty="0"/>
              <a:t>Practical Examples from DRWG Data</a:t>
            </a:r>
          </a:p>
        </p:txBody>
      </p:sp>
      <p:sp>
        <p:nvSpPr>
          <p:cNvPr id="3" name="Text Placeholder 2">
            <a:extLst>
              <a:ext uri="{FF2B5EF4-FFF2-40B4-BE49-F238E27FC236}">
                <a16:creationId xmlns:a16="http://schemas.microsoft.com/office/drawing/2014/main" id="{F8AE5455-7680-B14B-9C7C-5C7AC8575CDE}"/>
              </a:ext>
            </a:extLst>
          </p:cNvPr>
          <p:cNvSpPr>
            <a:spLocks noGrp="1"/>
          </p:cNvSpPr>
          <p:nvPr>
            <p:ph type="body" sz="quarter" idx="13"/>
          </p:nvPr>
        </p:nvSpPr>
        <p:spPr/>
        <p:txBody>
          <a:bodyPr>
            <a:normAutofit fontScale="85000" lnSpcReduction="20000"/>
          </a:bodyPr>
          <a:lstStyle/>
          <a:p>
            <a:r>
              <a:rPr lang="en-US" dirty="0"/>
              <a:t>Major Event Info that might inform Resiliency Metrics</a:t>
            </a:r>
          </a:p>
        </p:txBody>
      </p:sp>
    </p:spTree>
    <p:extLst>
      <p:ext uri="{BB962C8B-B14F-4D97-AF65-F5344CB8AC3E}">
        <p14:creationId xmlns:p14="http://schemas.microsoft.com/office/powerpoint/2010/main" val="339138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147E5F-4DE6-98EA-256B-70659354F0F8}"/>
              </a:ext>
            </a:extLst>
          </p:cNvPr>
          <p:cNvSpPr>
            <a:spLocks noGrp="1"/>
          </p:cNvSpPr>
          <p:nvPr>
            <p:ph type="body" sz="quarter" idx="10"/>
          </p:nvPr>
        </p:nvSpPr>
        <p:spPr>
          <a:xfrm>
            <a:off x="377715" y="416456"/>
            <a:ext cx="9077587" cy="666750"/>
          </a:xfrm>
        </p:spPr>
        <p:txBody>
          <a:bodyPr/>
          <a:lstStyle/>
          <a:p>
            <a:r>
              <a:rPr lang="en-US" dirty="0"/>
              <a:t>Reliability and its Overlap with Resilience</a:t>
            </a:r>
          </a:p>
        </p:txBody>
      </p:sp>
      <p:sp>
        <p:nvSpPr>
          <p:cNvPr id="4" name="Text Placeholder 3">
            <a:extLst>
              <a:ext uri="{FF2B5EF4-FFF2-40B4-BE49-F238E27FC236}">
                <a16:creationId xmlns:a16="http://schemas.microsoft.com/office/drawing/2014/main" id="{7B9264D9-F086-08CF-A760-401B97892713}"/>
              </a:ext>
            </a:extLst>
          </p:cNvPr>
          <p:cNvSpPr>
            <a:spLocks noGrp="1"/>
          </p:cNvSpPr>
          <p:nvPr>
            <p:ph type="body" sz="quarter" idx="11"/>
          </p:nvPr>
        </p:nvSpPr>
        <p:spPr>
          <a:xfrm>
            <a:off x="377715" y="1155595"/>
            <a:ext cx="10515600" cy="666750"/>
          </a:xfrm>
        </p:spPr>
        <p:txBody>
          <a:bodyPr/>
          <a:lstStyle/>
          <a:p>
            <a:r>
              <a:rPr lang="en-US" dirty="0"/>
              <a:t>Normal Distribution &amp; Log Daily SAIDI Values</a:t>
            </a:r>
          </a:p>
        </p:txBody>
      </p:sp>
      <p:pic>
        <p:nvPicPr>
          <p:cNvPr id="15" name="Picture 14">
            <a:extLst>
              <a:ext uri="{FF2B5EF4-FFF2-40B4-BE49-F238E27FC236}">
                <a16:creationId xmlns:a16="http://schemas.microsoft.com/office/drawing/2014/main" id="{6E428566-56B7-1FC4-DBB9-113E42866A5E}"/>
              </a:ext>
            </a:extLst>
          </p:cNvPr>
          <p:cNvPicPr>
            <a:picLocks noChangeAspect="1"/>
          </p:cNvPicPr>
          <p:nvPr/>
        </p:nvPicPr>
        <p:blipFill>
          <a:blip r:embed="rId2"/>
          <a:stretch>
            <a:fillRect/>
          </a:stretch>
        </p:blipFill>
        <p:spPr>
          <a:xfrm>
            <a:off x="160607" y="3050103"/>
            <a:ext cx="6126226" cy="1903141"/>
          </a:xfrm>
          <a:prstGeom prst="rect">
            <a:avLst/>
          </a:prstGeom>
        </p:spPr>
      </p:pic>
      <p:graphicFrame>
        <p:nvGraphicFramePr>
          <p:cNvPr id="16" name="Chart 15">
            <a:extLst>
              <a:ext uri="{FF2B5EF4-FFF2-40B4-BE49-F238E27FC236}">
                <a16:creationId xmlns:a16="http://schemas.microsoft.com/office/drawing/2014/main" id="{2EDC18B9-6046-4EC2-5715-63D379ED4D1C}"/>
              </a:ext>
            </a:extLst>
          </p:cNvPr>
          <p:cNvGraphicFramePr>
            <a:graphicFrameLocks/>
          </p:cNvGraphicFramePr>
          <p:nvPr>
            <p:extLst>
              <p:ext uri="{D42A27DB-BD31-4B8C-83A1-F6EECF244321}">
                <p14:modId xmlns:p14="http://schemas.microsoft.com/office/powerpoint/2010/main" val="406724149"/>
              </p:ext>
            </p:extLst>
          </p:nvPr>
        </p:nvGraphicFramePr>
        <p:xfrm>
          <a:off x="6488169" y="2187448"/>
          <a:ext cx="5472253" cy="3628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502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147E5F-4DE6-98EA-256B-70659354F0F8}"/>
              </a:ext>
            </a:extLst>
          </p:cNvPr>
          <p:cNvSpPr>
            <a:spLocks noGrp="1"/>
          </p:cNvSpPr>
          <p:nvPr>
            <p:ph type="body" sz="quarter" idx="10"/>
          </p:nvPr>
        </p:nvSpPr>
        <p:spPr>
          <a:xfrm>
            <a:off x="377715" y="416456"/>
            <a:ext cx="9077587" cy="666750"/>
          </a:xfrm>
        </p:spPr>
        <p:txBody>
          <a:bodyPr/>
          <a:lstStyle/>
          <a:p>
            <a:r>
              <a:rPr lang="en-US" dirty="0"/>
              <a:t>Resilience through Major Events</a:t>
            </a:r>
          </a:p>
        </p:txBody>
      </p:sp>
      <p:sp>
        <p:nvSpPr>
          <p:cNvPr id="4" name="Text Placeholder 3">
            <a:extLst>
              <a:ext uri="{FF2B5EF4-FFF2-40B4-BE49-F238E27FC236}">
                <a16:creationId xmlns:a16="http://schemas.microsoft.com/office/drawing/2014/main" id="{7B9264D9-F086-08CF-A760-401B97892713}"/>
              </a:ext>
            </a:extLst>
          </p:cNvPr>
          <p:cNvSpPr>
            <a:spLocks noGrp="1"/>
          </p:cNvSpPr>
          <p:nvPr>
            <p:ph type="body" sz="quarter" idx="11"/>
          </p:nvPr>
        </p:nvSpPr>
        <p:spPr>
          <a:xfrm>
            <a:off x="377715" y="1155595"/>
            <a:ext cx="10515600" cy="666750"/>
          </a:xfrm>
        </p:spPr>
        <p:txBody>
          <a:bodyPr/>
          <a:lstStyle/>
          <a:p>
            <a:r>
              <a:rPr lang="en-US" dirty="0"/>
              <a:t>Example Resilience Metrics for x beta major event</a:t>
            </a:r>
          </a:p>
        </p:txBody>
      </p:sp>
      <p:grpSp>
        <p:nvGrpSpPr>
          <p:cNvPr id="2" name="Group 1">
            <a:extLst>
              <a:ext uri="{FF2B5EF4-FFF2-40B4-BE49-F238E27FC236}">
                <a16:creationId xmlns:a16="http://schemas.microsoft.com/office/drawing/2014/main" id="{2B74EA9C-9F5B-0E5C-A10B-F709C72B5A1C}"/>
              </a:ext>
            </a:extLst>
          </p:cNvPr>
          <p:cNvGrpSpPr/>
          <p:nvPr/>
        </p:nvGrpSpPr>
        <p:grpSpPr>
          <a:xfrm>
            <a:off x="3673708" y="1822345"/>
            <a:ext cx="7028667" cy="4461024"/>
            <a:chOff x="3672716" y="1807031"/>
            <a:chExt cx="7028667" cy="4461024"/>
          </a:xfrm>
        </p:grpSpPr>
        <p:pic>
          <p:nvPicPr>
            <p:cNvPr id="13" name="Content Placeholder 4">
              <a:extLst>
                <a:ext uri="{FF2B5EF4-FFF2-40B4-BE49-F238E27FC236}">
                  <a16:creationId xmlns:a16="http://schemas.microsoft.com/office/drawing/2014/main" id="{B7F52450-F28F-19A7-EEC7-A6D5CC964E28}"/>
                </a:ext>
              </a:extLst>
            </p:cNvPr>
            <p:cNvPicPr>
              <a:picLocks noChangeAspect="1"/>
            </p:cNvPicPr>
            <p:nvPr/>
          </p:nvPicPr>
          <p:blipFill>
            <a:blip r:embed="rId2"/>
            <a:stretch>
              <a:fillRect/>
            </a:stretch>
          </p:blipFill>
          <p:spPr>
            <a:xfrm>
              <a:off x="3672716" y="2199282"/>
              <a:ext cx="7028667" cy="4068773"/>
            </a:xfrm>
            <a:prstGeom prst="rect">
              <a:avLst/>
            </a:prstGeom>
          </p:spPr>
        </p:pic>
        <p:sp>
          <p:nvSpPr>
            <p:cNvPr id="14" name="TextBox 13">
              <a:extLst>
                <a:ext uri="{FF2B5EF4-FFF2-40B4-BE49-F238E27FC236}">
                  <a16:creationId xmlns:a16="http://schemas.microsoft.com/office/drawing/2014/main" id="{4687D737-EAA1-C344-0599-68972101475C}"/>
                </a:ext>
              </a:extLst>
            </p:cNvPr>
            <p:cNvSpPr txBox="1"/>
            <p:nvPr/>
          </p:nvSpPr>
          <p:spPr>
            <a:xfrm>
              <a:off x="7430113" y="1807031"/>
              <a:ext cx="1000317" cy="646331"/>
            </a:xfrm>
            <a:prstGeom prst="rect">
              <a:avLst/>
            </a:prstGeom>
            <a:solidFill>
              <a:schemeClr val="accent5">
                <a:lumMod val="60000"/>
                <a:lumOff val="40000"/>
              </a:schemeClr>
            </a:solidFill>
          </p:spPr>
          <p:txBody>
            <a:bodyPr wrap="square" rtlCol="0">
              <a:spAutoFit/>
            </a:bodyPr>
            <a:lstStyle/>
            <a:p>
              <a:r>
                <a:rPr lang="en-US" sz="1200" dirty="0"/>
                <a:t>Peak Customers Out</a:t>
              </a:r>
            </a:p>
          </p:txBody>
        </p:sp>
        <p:cxnSp>
          <p:nvCxnSpPr>
            <p:cNvPr id="17" name="Straight Arrow Connector 16">
              <a:extLst>
                <a:ext uri="{FF2B5EF4-FFF2-40B4-BE49-F238E27FC236}">
                  <a16:creationId xmlns:a16="http://schemas.microsoft.com/office/drawing/2014/main" id="{016BFB0A-E7A6-EE5F-1A08-A7C1CC4A9EEA}"/>
                </a:ext>
              </a:extLst>
            </p:cNvPr>
            <p:cNvCxnSpPr>
              <a:cxnSpLocks/>
            </p:cNvCxnSpPr>
            <p:nvPr/>
          </p:nvCxnSpPr>
          <p:spPr>
            <a:xfrm flipH="1">
              <a:off x="7259087" y="2493854"/>
              <a:ext cx="171026" cy="113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9DFC3FD-5431-A221-2EE7-EE849A20E9B1}"/>
                </a:ext>
              </a:extLst>
            </p:cNvPr>
            <p:cNvSpPr txBox="1"/>
            <p:nvPr/>
          </p:nvSpPr>
          <p:spPr>
            <a:xfrm>
              <a:off x="8239164" y="5512527"/>
              <a:ext cx="1000317" cy="461665"/>
            </a:xfrm>
            <a:prstGeom prst="rect">
              <a:avLst/>
            </a:prstGeom>
            <a:solidFill>
              <a:schemeClr val="accent5">
                <a:lumMod val="60000"/>
                <a:lumOff val="40000"/>
              </a:schemeClr>
            </a:solidFill>
          </p:spPr>
          <p:txBody>
            <a:bodyPr wrap="square" rtlCol="0">
              <a:spAutoFit/>
            </a:bodyPr>
            <a:lstStyle/>
            <a:p>
              <a:r>
                <a:rPr lang="en-US" sz="1200" dirty="0"/>
                <a:t>Duration of Event</a:t>
              </a:r>
            </a:p>
          </p:txBody>
        </p:sp>
        <p:cxnSp>
          <p:nvCxnSpPr>
            <p:cNvPr id="19" name="Connector: Elbow 18">
              <a:extLst>
                <a:ext uri="{FF2B5EF4-FFF2-40B4-BE49-F238E27FC236}">
                  <a16:creationId xmlns:a16="http://schemas.microsoft.com/office/drawing/2014/main" id="{5D0E4546-13D2-2759-7583-81172491FE4E}"/>
                </a:ext>
              </a:extLst>
            </p:cNvPr>
            <p:cNvCxnSpPr/>
            <p:nvPr/>
          </p:nvCxnSpPr>
          <p:spPr>
            <a:xfrm flipV="1">
              <a:off x="6890064" y="5288963"/>
              <a:ext cx="2872075" cy="853031"/>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A159B03-0D91-E779-14BD-BAF50EFF22AF}"/>
                </a:ext>
              </a:extLst>
            </p:cNvPr>
            <p:cNvSpPr txBox="1"/>
            <p:nvPr/>
          </p:nvSpPr>
          <p:spPr>
            <a:xfrm>
              <a:off x="8074489" y="3756085"/>
              <a:ext cx="2485449" cy="646331"/>
            </a:xfrm>
            <a:prstGeom prst="rect">
              <a:avLst/>
            </a:prstGeom>
            <a:solidFill>
              <a:schemeClr val="accent5">
                <a:lumMod val="60000"/>
                <a:lumOff val="40000"/>
              </a:schemeClr>
            </a:solidFill>
          </p:spPr>
          <p:txBody>
            <a:bodyPr wrap="square" rtlCol="0">
              <a:spAutoFit/>
            </a:bodyPr>
            <a:lstStyle/>
            <a:p>
              <a:r>
                <a:rPr lang="en-US" sz="1200" dirty="0"/>
                <a:t>Area under curve = number of outages (proxy for number of crew visits required)</a:t>
              </a:r>
            </a:p>
          </p:txBody>
        </p:sp>
        <p:cxnSp>
          <p:nvCxnSpPr>
            <p:cNvPr id="21" name="Straight Arrow Connector 20">
              <a:extLst>
                <a:ext uri="{FF2B5EF4-FFF2-40B4-BE49-F238E27FC236}">
                  <a16:creationId xmlns:a16="http://schemas.microsoft.com/office/drawing/2014/main" id="{414DFCC2-2B1C-3C75-D21E-6ED7257B7E4E}"/>
                </a:ext>
              </a:extLst>
            </p:cNvPr>
            <p:cNvCxnSpPr/>
            <p:nvPr/>
          </p:nvCxnSpPr>
          <p:spPr>
            <a:xfrm flipH="1">
              <a:off x="7491482" y="4024788"/>
              <a:ext cx="540048" cy="3776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B9EC31E-BD17-B482-C687-04F796920187}"/>
                </a:ext>
              </a:extLst>
            </p:cNvPr>
            <p:cNvSpPr txBox="1"/>
            <p:nvPr/>
          </p:nvSpPr>
          <p:spPr>
            <a:xfrm>
              <a:off x="4656228" y="4546724"/>
              <a:ext cx="1757302" cy="461665"/>
            </a:xfrm>
            <a:prstGeom prst="rect">
              <a:avLst/>
            </a:prstGeom>
            <a:solidFill>
              <a:schemeClr val="accent5">
                <a:lumMod val="60000"/>
                <a:lumOff val="40000"/>
              </a:schemeClr>
            </a:solidFill>
          </p:spPr>
          <p:txBody>
            <a:bodyPr wrap="square" rtlCol="0">
              <a:spAutoFit/>
            </a:bodyPr>
            <a:lstStyle/>
            <a:p>
              <a:r>
                <a:rPr lang="en-US" sz="1200" dirty="0"/>
                <a:t>Customer restoration information</a:t>
              </a:r>
            </a:p>
          </p:txBody>
        </p:sp>
        <p:cxnSp>
          <p:nvCxnSpPr>
            <p:cNvPr id="23" name="Straight Arrow Connector 22">
              <a:extLst>
                <a:ext uri="{FF2B5EF4-FFF2-40B4-BE49-F238E27FC236}">
                  <a16:creationId xmlns:a16="http://schemas.microsoft.com/office/drawing/2014/main" id="{5C6B8850-28FA-797E-877B-5CD72B0C7BDC}"/>
                </a:ext>
              </a:extLst>
            </p:cNvPr>
            <p:cNvCxnSpPr>
              <a:cxnSpLocks/>
            </p:cNvCxnSpPr>
            <p:nvPr/>
          </p:nvCxnSpPr>
          <p:spPr>
            <a:xfrm flipH="1" flipV="1">
              <a:off x="5797694" y="3595504"/>
              <a:ext cx="135012" cy="951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D0843333-FC22-AD05-A5D9-824C0BC45974}"/>
              </a:ext>
            </a:extLst>
          </p:cNvPr>
          <p:cNvSpPr txBox="1"/>
          <p:nvPr/>
        </p:nvSpPr>
        <p:spPr>
          <a:xfrm>
            <a:off x="604006" y="2440607"/>
            <a:ext cx="1923409" cy="3087234"/>
          </a:xfrm>
          <a:prstGeom prst="rect">
            <a:avLst/>
          </a:prstGeom>
        </p:spPr>
        <p:txBody>
          <a:bodyPr vert="horz" wrap="square" lIns="91440" tIns="45720" rIns="91440" bIns="45720" rtlCol="0" anchor="b">
            <a:normAutofit/>
          </a:bodyPr>
          <a:lstStyle/>
          <a:p>
            <a:pPr algn="r"/>
            <a:r>
              <a:rPr lang="en-US" b="1" dirty="0">
                <a:latin typeface="+mn-lt"/>
              </a:rPr>
              <a:t>What’s not here? Cost, magnitude and what ifs for alternate outcomes (i.e. different response methods, system hardening)</a:t>
            </a:r>
          </a:p>
        </p:txBody>
      </p:sp>
    </p:spTree>
    <p:extLst>
      <p:ext uri="{BB962C8B-B14F-4D97-AF65-F5344CB8AC3E}">
        <p14:creationId xmlns:p14="http://schemas.microsoft.com/office/powerpoint/2010/main" val="131328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D69CF2-BA8B-1D02-7390-B81B6F7299FE}"/>
              </a:ext>
            </a:extLst>
          </p:cNvPr>
          <p:cNvSpPr>
            <a:spLocks noGrp="1"/>
          </p:cNvSpPr>
          <p:nvPr>
            <p:ph type="body" sz="quarter" idx="10"/>
          </p:nvPr>
        </p:nvSpPr>
        <p:spPr/>
        <p:txBody>
          <a:bodyPr/>
          <a:lstStyle/>
          <a:p>
            <a:r>
              <a:rPr lang="en-US" dirty="0"/>
              <a:t>Summary</a:t>
            </a:r>
          </a:p>
        </p:txBody>
      </p:sp>
      <p:sp>
        <p:nvSpPr>
          <p:cNvPr id="5" name="Rectangle 4">
            <a:extLst>
              <a:ext uri="{FF2B5EF4-FFF2-40B4-BE49-F238E27FC236}">
                <a16:creationId xmlns:a16="http://schemas.microsoft.com/office/drawing/2014/main" id="{BB9DA262-D279-9093-136B-728F27BA1B78}"/>
              </a:ext>
            </a:extLst>
          </p:cNvPr>
          <p:cNvSpPr/>
          <p:nvPr/>
        </p:nvSpPr>
        <p:spPr>
          <a:xfrm>
            <a:off x="4397331" y="2967335"/>
            <a:ext cx="339734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Questions?</a:t>
            </a:r>
          </a:p>
        </p:txBody>
      </p:sp>
    </p:spTree>
    <p:extLst>
      <p:ext uri="{BB962C8B-B14F-4D97-AF65-F5344CB8AC3E}">
        <p14:creationId xmlns:p14="http://schemas.microsoft.com/office/powerpoint/2010/main" val="268342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AAE70E-BFBD-B34E-94F9-B8CAFFC0C2EF}"/>
              </a:ext>
            </a:extLst>
          </p:cNvPr>
          <p:cNvSpPr>
            <a:spLocks noGrp="1"/>
          </p:cNvSpPr>
          <p:nvPr>
            <p:ph type="body" sz="quarter" idx="10"/>
          </p:nvPr>
        </p:nvSpPr>
        <p:spPr/>
        <p:txBody>
          <a:bodyPr/>
          <a:lstStyle/>
          <a:p>
            <a:r>
              <a:rPr lang="en-US" dirty="0"/>
              <a:t>DRWG History</a:t>
            </a:r>
          </a:p>
        </p:txBody>
      </p:sp>
      <p:sp>
        <p:nvSpPr>
          <p:cNvPr id="3" name="Text Placeholder 2">
            <a:extLst>
              <a:ext uri="{FF2B5EF4-FFF2-40B4-BE49-F238E27FC236}">
                <a16:creationId xmlns:a16="http://schemas.microsoft.com/office/drawing/2014/main" id="{6B963173-4ACA-E54A-9FC4-371D5B70FC5E}"/>
              </a:ext>
            </a:extLst>
          </p:cNvPr>
          <p:cNvSpPr>
            <a:spLocks noGrp="1"/>
          </p:cNvSpPr>
          <p:nvPr>
            <p:ph type="body" sz="quarter" idx="11"/>
          </p:nvPr>
        </p:nvSpPr>
        <p:spPr/>
        <p:txBody>
          <a:bodyPr>
            <a:normAutofit fontScale="85000" lnSpcReduction="10000"/>
          </a:bodyPr>
          <a:lstStyle/>
          <a:p>
            <a:r>
              <a:rPr lang="en-US" dirty="0"/>
              <a:t>Or how 1366/1782 came to be</a:t>
            </a:r>
          </a:p>
        </p:txBody>
      </p:sp>
      <p:sp>
        <p:nvSpPr>
          <p:cNvPr id="4" name="TextBox 3">
            <a:extLst>
              <a:ext uri="{FF2B5EF4-FFF2-40B4-BE49-F238E27FC236}">
                <a16:creationId xmlns:a16="http://schemas.microsoft.com/office/drawing/2014/main" id="{61880370-0644-F74C-8F3A-52EA3EAE1620}"/>
              </a:ext>
            </a:extLst>
          </p:cNvPr>
          <p:cNvSpPr txBox="1"/>
          <p:nvPr/>
        </p:nvSpPr>
        <p:spPr>
          <a:xfrm>
            <a:off x="1699327" y="2039193"/>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Tree>
    <p:extLst>
      <p:ext uri="{BB962C8B-B14F-4D97-AF65-F5344CB8AC3E}">
        <p14:creationId xmlns:p14="http://schemas.microsoft.com/office/powerpoint/2010/main" val="236486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C5DCAF-79C2-4CE8-BFE0-C7E58FEBB444}"/>
              </a:ext>
            </a:extLst>
          </p:cNvPr>
          <p:cNvPicPr>
            <a:picLocks/>
          </p:cNvPicPr>
          <p:nvPr/>
        </p:nvPicPr>
        <p:blipFill rotWithShape="1">
          <a:blip r:embed="rId2">
            <a:extLst>
              <a:ext uri="{28A0092B-C50C-407E-A947-70E740481C1C}">
                <a14:useLocalDpi xmlns:a14="http://schemas.microsoft.com/office/drawing/2010/main" val="0"/>
              </a:ext>
            </a:extLst>
          </a:blip>
          <a:srcRect t="13500"/>
          <a:stretch/>
        </p:blipFill>
        <p:spPr>
          <a:xfrm>
            <a:off x="578840" y="1224793"/>
            <a:ext cx="11216081" cy="3649211"/>
          </a:xfrm>
          <a:prstGeom prst="rect">
            <a:avLst/>
          </a:prstGeom>
        </p:spPr>
      </p:pic>
      <p:graphicFrame>
        <p:nvGraphicFramePr>
          <p:cNvPr id="5" name="Diagram 4">
            <a:extLst>
              <a:ext uri="{FF2B5EF4-FFF2-40B4-BE49-F238E27FC236}">
                <a16:creationId xmlns:a16="http://schemas.microsoft.com/office/drawing/2014/main" id="{C5AD7448-A9DB-4C43-92C0-2584122CBBA4}"/>
              </a:ext>
            </a:extLst>
          </p:cNvPr>
          <p:cNvGraphicFramePr/>
          <p:nvPr>
            <p:extLst>
              <p:ext uri="{D42A27DB-BD31-4B8C-83A1-F6EECF244321}">
                <p14:modId xmlns:p14="http://schemas.microsoft.com/office/powerpoint/2010/main" val="3128936290"/>
              </p:ext>
            </p:extLst>
          </p:nvPr>
        </p:nvGraphicFramePr>
        <p:xfrm>
          <a:off x="2265028" y="4605556"/>
          <a:ext cx="8112153" cy="1785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59BA399B-6C70-E645-C55A-EF9C28E6FF0A}"/>
              </a:ext>
            </a:extLst>
          </p:cNvPr>
          <p:cNvSpPr>
            <a:spLocks noGrp="1"/>
          </p:cNvSpPr>
          <p:nvPr>
            <p:ph type="body" sz="quarter" idx="10"/>
          </p:nvPr>
        </p:nvSpPr>
        <p:spPr/>
        <p:txBody>
          <a:bodyPr/>
          <a:lstStyle/>
          <a:p>
            <a:r>
              <a:rPr lang="en-US" dirty="0"/>
              <a:t>History of IEEE 1366 and 1782</a:t>
            </a:r>
          </a:p>
        </p:txBody>
      </p:sp>
    </p:spTree>
    <p:extLst>
      <p:ext uri="{BB962C8B-B14F-4D97-AF65-F5344CB8AC3E}">
        <p14:creationId xmlns:p14="http://schemas.microsoft.com/office/powerpoint/2010/main" val="211973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F9E6A-C73F-864B-BBAE-00B91F96E6C7}"/>
              </a:ext>
            </a:extLst>
          </p:cNvPr>
          <p:cNvSpPr>
            <a:spLocks noGrp="1"/>
          </p:cNvSpPr>
          <p:nvPr>
            <p:ph type="body" sz="quarter" idx="10"/>
          </p:nvPr>
        </p:nvSpPr>
        <p:spPr/>
        <p:txBody>
          <a:bodyPr/>
          <a:lstStyle/>
          <a:p>
            <a:r>
              <a:rPr lang="en-US" dirty="0"/>
              <a:t>Resilience Working Group</a:t>
            </a:r>
          </a:p>
        </p:txBody>
      </p:sp>
      <p:sp>
        <p:nvSpPr>
          <p:cNvPr id="3" name="Text Placeholder 2">
            <a:extLst>
              <a:ext uri="{FF2B5EF4-FFF2-40B4-BE49-F238E27FC236}">
                <a16:creationId xmlns:a16="http://schemas.microsoft.com/office/drawing/2014/main" id="{F25AF1CF-A17E-1D4C-9B13-A2C3D498B034}"/>
              </a:ext>
            </a:extLst>
          </p:cNvPr>
          <p:cNvSpPr>
            <a:spLocks noGrp="1"/>
          </p:cNvSpPr>
          <p:nvPr>
            <p:ph type="body" sz="quarter" idx="11"/>
          </p:nvPr>
        </p:nvSpPr>
        <p:spPr/>
        <p:txBody>
          <a:bodyPr/>
          <a:lstStyle/>
          <a:p>
            <a:r>
              <a:rPr lang="en-US" dirty="0"/>
              <a:t>Suggested collaboration between DRWG &amp; DRESWG</a:t>
            </a:r>
          </a:p>
        </p:txBody>
      </p:sp>
      <p:sp>
        <p:nvSpPr>
          <p:cNvPr id="4" name="Content Placeholder 3">
            <a:extLst>
              <a:ext uri="{FF2B5EF4-FFF2-40B4-BE49-F238E27FC236}">
                <a16:creationId xmlns:a16="http://schemas.microsoft.com/office/drawing/2014/main" id="{199022B1-0C2B-6C4F-A6E8-016A23465114}"/>
              </a:ext>
            </a:extLst>
          </p:cNvPr>
          <p:cNvSpPr>
            <a:spLocks noGrp="1"/>
          </p:cNvSpPr>
          <p:nvPr>
            <p:ph sz="quarter" idx="13"/>
          </p:nvPr>
        </p:nvSpPr>
        <p:spPr>
          <a:xfrm>
            <a:off x="838200" y="2265028"/>
            <a:ext cx="10515600" cy="4395831"/>
          </a:xfrm>
        </p:spPr>
        <p:txBody>
          <a:bodyPr>
            <a:normAutofit fontScale="92500" lnSpcReduction="20000"/>
          </a:bodyPr>
          <a:lstStyle/>
          <a:p>
            <a:pPr marL="285750" indent="-285750">
              <a:buFont typeface="Wingdings" panose="05000000000000000000" pitchFamily="2" charset="2"/>
              <a:buChar char="q"/>
            </a:pPr>
            <a:r>
              <a:rPr lang="en-US" sz="2000" dirty="0"/>
              <a:t>Lean on the DRWG work, namely</a:t>
            </a:r>
          </a:p>
          <a:p>
            <a:pPr marL="742950" lvl="1" indent="-285750">
              <a:buFont typeface="Wingdings" panose="05000000000000000000" pitchFamily="2" charset="2"/>
              <a:buChar char="§"/>
            </a:pPr>
            <a:r>
              <a:rPr lang="en-US" sz="2000" dirty="0"/>
              <a:t>IEEE DRWG has explored and developed reliability concepts and metrics that may be valuable to the scope that IEEE </a:t>
            </a:r>
            <a:r>
              <a:rPr lang="en-US" sz="2000" dirty="0" err="1"/>
              <a:t>DResWG</a:t>
            </a:r>
            <a:r>
              <a:rPr lang="en-US" sz="2000" dirty="0"/>
              <a:t> is pursuing </a:t>
            </a:r>
          </a:p>
          <a:p>
            <a:pPr marL="742950" lvl="1" indent="-285750">
              <a:buFont typeface="Wingdings" panose="05000000000000000000" pitchFamily="2" charset="2"/>
              <a:buChar char="§"/>
            </a:pPr>
            <a:r>
              <a:rPr lang="en-US" sz="2000" dirty="0"/>
              <a:t>DRWG’s starting assumption is that – from the standpoint of continuity of electric service - there is an overlap between “resilience events” and “reliability events” </a:t>
            </a:r>
          </a:p>
          <a:p>
            <a:pPr marL="742950" lvl="1" indent="-285750">
              <a:buFont typeface="Wingdings" panose="05000000000000000000" pitchFamily="2" charset="2"/>
              <a:buChar char="§"/>
            </a:pPr>
            <a:r>
              <a:rPr lang="en-US" sz="2000" dirty="0"/>
              <a:t>Namely, “resilience events” constitute what DRWG has, in the past described as either “major” or “extreme” events</a:t>
            </a:r>
          </a:p>
          <a:p>
            <a:pPr marL="742950" lvl="1" indent="-285750">
              <a:buFont typeface="Wingdings" panose="05000000000000000000" pitchFamily="2" charset="2"/>
              <a:buChar char="§"/>
            </a:pPr>
            <a:r>
              <a:rPr lang="en-US" sz="2000" dirty="0"/>
              <a:t>(DRWG also recognizes that there may also be dimensions or aspects of resilience events –which may be within the scope of </a:t>
            </a:r>
            <a:r>
              <a:rPr lang="en-US" sz="2000" dirty="0" err="1"/>
              <a:t>DResWG</a:t>
            </a:r>
            <a:r>
              <a:rPr lang="en-US" sz="2000" dirty="0"/>
              <a:t> – that go beyond concepts related to the continuity of electric service – these aspects are not the focus of this discussion)</a:t>
            </a:r>
          </a:p>
          <a:p>
            <a:pPr marL="742950" lvl="1" indent="-285750">
              <a:buFont typeface="Wingdings" panose="05000000000000000000" pitchFamily="2" charset="2"/>
              <a:buChar char="§"/>
            </a:pPr>
            <a:r>
              <a:rPr lang="en-US" sz="2000" dirty="0"/>
              <a:t>A leading example of DRWG’s relevant past work is development of statistically-based methods to organize and segment reliability data so that Major and Extreme events can be identified consistently using numerical criteria (Standard 1366)</a:t>
            </a:r>
          </a:p>
          <a:p>
            <a:pPr marL="742950" lvl="1" indent="-285750">
              <a:buFont typeface="Wingdings" panose="05000000000000000000" pitchFamily="2" charset="2"/>
              <a:buChar char="§"/>
            </a:pPr>
            <a:r>
              <a:rPr lang="en-US" sz="2000" dirty="0"/>
              <a:t>Another example of DRWG’s relevant past work is development of methods for systematically categorizing the causes of power interruptions and discussing methods for characterizing aspects of the service restoration process (Standard 1782) – these efforts focus on (but are not limited to) efforts directed at Major and Extreme events</a:t>
            </a:r>
          </a:p>
          <a:p>
            <a:endParaRPr lang="en-US" dirty="0"/>
          </a:p>
        </p:txBody>
      </p:sp>
    </p:spTree>
    <p:extLst>
      <p:ext uri="{BB962C8B-B14F-4D97-AF65-F5344CB8AC3E}">
        <p14:creationId xmlns:p14="http://schemas.microsoft.com/office/powerpoint/2010/main" val="193258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636FF5-BBD2-4A11-8466-54482332A10F}"/>
              </a:ext>
            </a:extLst>
          </p:cNvPr>
          <p:cNvSpPr>
            <a:spLocks noGrp="1"/>
          </p:cNvSpPr>
          <p:nvPr>
            <p:ph sz="quarter" idx="13"/>
          </p:nvPr>
        </p:nvSpPr>
        <p:spPr>
          <a:xfrm>
            <a:off x="578142" y="1244570"/>
            <a:ext cx="5453542" cy="5240119"/>
          </a:xfrm>
        </p:spPr>
        <p:txBody>
          <a:bodyPr>
            <a:normAutofit fontScale="92500" lnSpcReduction="20000"/>
          </a:bodyPr>
          <a:lstStyle/>
          <a:p>
            <a:pPr marL="457200" indent="-457200">
              <a:buFont typeface="Arial" panose="020B0604020202020204" pitchFamily="34" charset="0"/>
              <a:buChar char="•"/>
            </a:pPr>
            <a:r>
              <a:rPr lang="en-US" dirty="0"/>
              <a:t>The approach used to create and develop 1366 &amp; 1782, which have gained industry acceptance</a:t>
            </a:r>
          </a:p>
          <a:p>
            <a:pPr marL="457200" indent="-457200">
              <a:buFont typeface="Arial" panose="020B0604020202020204" pitchFamily="34" charset="0"/>
              <a:buChar char="•"/>
            </a:pPr>
            <a:r>
              <a:rPr lang="en-US" dirty="0"/>
              <a:t>How did that happen?</a:t>
            </a:r>
          </a:p>
          <a:p>
            <a:pPr marL="457200" indent="-457200">
              <a:buFont typeface="Arial" panose="020B0604020202020204" pitchFamily="34" charset="0"/>
              <a:buChar char="•"/>
            </a:pPr>
            <a:r>
              <a:rPr lang="en-US" dirty="0"/>
              <a:t>Founded on the KISS principle</a:t>
            </a:r>
          </a:p>
          <a:p>
            <a:pPr lvl="1" indent="0">
              <a:buNone/>
            </a:pPr>
            <a:r>
              <a:rPr lang="en-US" dirty="0"/>
              <a:t>Example: </a:t>
            </a:r>
            <a:r>
              <a:rPr lang="en-US" sz="2200" dirty="0"/>
              <a:t>1366 provides a good illustration of how simple approaches can be readily realized to provide insights and enable decision-making</a:t>
            </a:r>
          </a:p>
          <a:p>
            <a:pPr marL="457200" indent="-457200">
              <a:buFont typeface="Arial" panose="020B0604020202020204" pitchFamily="34" charset="0"/>
              <a:buChar char="•"/>
            </a:pPr>
            <a:r>
              <a:rPr lang="en-US" dirty="0"/>
              <a:t>Make sure the approach is utility-agnostic; resiliency guidelines should be adoptable by IOUs, RECs, MUNIs, Gov’t utilities without favoring size, capability, etc.</a:t>
            </a:r>
          </a:p>
          <a:p>
            <a:pPr marL="457200" indent="-457200">
              <a:buFont typeface="Arial" panose="020B0604020202020204" pitchFamily="34" charset="0"/>
              <a:buChar char="•"/>
            </a:pPr>
            <a:r>
              <a:rPr lang="en-US" dirty="0"/>
              <a:t>Ensure that it provides meaningful information to all stakeholders</a:t>
            </a:r>
          </a:p>
          <a:p>
            <a:endParaRPr lang="en-US" dirty="0"/>
          </a:p>
        </p:txBody>
      </p:sp>
      <p:graphicFrame>
        <p:nvGraphicFramePr>
          <p:cNvPr id="7" name="Diagram 6">
            <a:extLst>
              <a:ext uri="{FF2B5EF4-FFF2-40B4-BE49-F238E27FC236}">
                <a16:creationId xmlns:a16="http://schemas.microsoft.com/office/drawing/2014/main" id="{7B0B7633-6028-A14B-4E07-36F3455B855E}"/>
              </a:ext>
            </a:extLst>
          </p:cNvPr>
          <p:cNvGraphicFramePr/>
          <p:nvPr>
            <p:extLst>
              <p:ext uri="{D42A27DB-BD31-4B8C-83A1-F6EECF244321}">
                <p14:modId xmlns:p14="http://schemas.microsoft.com/office/powerpoint/2010/main" val="3891850987"/>
              </p:ext>
            </p:extLst>
          </p:nvPr>
        </p:nvGraphicFramePr>
        <p:xfrm>
          <a:off x="4766811" y="118894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a:extLst>
              <a:ext uri="{FF2B5EF4-FFF2-40B4-BE49-F238E27FC236}">
                <a16:creationId xmlns:a16="http://schemas.microsoft.com/office/drawing/2014/main" id="{83E47E06-49C0-E452-1D87-43ECBE59A85D}"/>
              </a:ext>
            </a:extLst>
          </p:cNvPr>
          <p:cNvSpPr>
            <a:spLocks noGrp="1"/>
          </p:cNvSpPr>
          <p:nvPr>
            <p:ph type="body" sz="quarter" idx="10"/>
          </p:nvPr>
        </p:nvSpPr>
        <p:spPr/>
        <p:txBody>
          <a:bodyPr/>
          <a:lstStyle/>
          <a:p>
            <a:r>
              <a:rPr lang="en-US" dirty="0"/>
              <a:t>What DRWG can share</a:t>
            </a:r>
          </a:p>
        </p:txBody>
      </p:sp>
    </p:spTree>
    <p:extLst>
      <p:ext uri="{BB962C8B-B14F-4D97-AF65-F5344CB8AC3E}">
        <p14:creationId xmlns:p14="http://schemas.microsoft.com/office/powerpoint/2010/main" val="92040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EEDE10-CABC-515D-61BA-3DB811970672}"/>
              </a:ext>
            </a:extLst>
          </p:cNvPr>
          <p:cNvSpPr>
            <a:spLocks noGrp="1"/>
          </p:cNvSpPr>
          <p:nvPr>
            <p:ph type="body" sz="quarter" idx="10"/>
          </p:nvPr>
        </p:nvSpPr>
        <p:spPr/>
        <p:txBody>
          <a:bodyPr/>
          <a:lstStyle/>
          <a:p>
            <a:r>
              <a:rPr lang="en-US" dirty="0"/>
              <a:t>Suggested Principles</a:t>
            </a:r>
          </a:p>
        </p:txBody>
      </p:sp>
      <p:sp>
        <p:nvSpPr>
          <p:cNvPr id="4" name="Content Placeholder 3">
            <a:extLst>
              <a:ext uri="{FF2B5EF4-FFF2-40B4-BE49-F238E27FC236}">
                <a16:creationId xmlns:a16="http://schemas.microsoft.com/office/drawing/2014/main" id="{2E5FA647-23C4-3088-4EA8-229A5485B1C2}"/>
              </a:ext>
            </a:extLst>
          </p:cNvPr>
          <p:cNvSpPr>
            <a:spLocks noGrp="1"/>
          </p:cNvSpPr>
          <p:nvPr>
            <p:ph sz="quarter" idx="13"/>
          </p:nvPr>
        </p:nvSpPr>
        <p:spPr>
          <a:xfrm>
            <a:off x="425043" y="1331578"/>
            <a:ext cx="5556308" cy="5535772"/>
          </a:xfrm>
        </p:spPr>
        <p:txBody>
          <a:bodyPr>
            <a:normAutofit fontScale="55000" lnSpcReduction="20000"/>
          </a:bodyPr>
          <a:lstStyle/>
          <a:p>
            <a:pPr marL="342900" indent="-342900">
              <a:buFont typeface="Arial" panose="020B0604020202020204" pitchFamily="34" charset="0"/>
              <a:buChar char="•"/>
            </a:pPr>
            <a:r>
              <a:rPr lang="en-US" sz="3600" dirty="0"/>
              <a:t>Should leverage prior work performed by the DRWG</a:t>
            </a:r>
          </a:p>
          <a:p>
            <a:pPr marL="800100" lvl="2" indent="-342900"/>
            <a:r>
              <a:rPr lang="en-US" sz="3200" i="1" dirty="0"/>
              <a:t>Weather normalization</a:t>
            </a:r>
          </a:p>
          <a:p>
            <a:pPr marL="800100" lvl="2" indent="-342900"/>
            <a:r>
              <a:rPr lang="en-US" sz="3200" i="1" dirty="0"/>
              <a:t>Catastrophic event </a:t>
            </a:r>
          </a:p>
          <a:p>
            <a:pPr marL="800100" lvl="2" indent="-342900"/>
            <a:r>
              <a:rPr lang="en-US" sz="3200" i="1" dirty="0"/>
              <a:t>Benchmarking</a:t>
            </a:r>
          </a:p>
          <a:p>
            <a:pPr marL="342900" indent="-342900">
              <a:buFont typeface="Arial" panose="020B0604020202020204" pitchFamily="34" charset="0"/>
              <a:buChar char="•"/>
            </a:pPr>
            <a:r>
              <a:rPr lang="en-US" sz="3600" dirty="0"/>
              <a:t>Should extend datasets previously developed</a:t>
            </a:r>
          </a:p>
          <a:p>
            <a:pPr marL="342900" indent="-342900">
              <a:buFont typeface="Arial" panose="020B0604020202020204" pitchFamily="34" charset="0"/>
              <a:buChar char="•"/>
            </a:pPr>
            <a:r>
              <a:rPr lang="en-US" sz="3600" dirty="0"/>
              <a:t>There may be different “flavors” of resilience,  informed by external data sources such as weather, lightning or other and should consider the routine and severe including;</a:t>
            </a:r>
          </a:p>
          <a:p>
            <a:pPr marL="800100" lvl="2" indent="-342900"/>
            <a:r>
              <a:rPr lang="en-US" sz="3200" i="1" dirty="0"/>
              <a:t>Blue sky</a:t>
            </a:r>
          </a:p>
          <a:p>
            <a:pPr marL="800100" lvl="2" indent="-342900"/>
            <a:r>
              <a:rPr lang="en-US" sz="3200" i="1" dirty="0"/>
              <a:t>Catastrophic</a:t>
            </a:r>
          </a:p>
          <a:p>
            <a:pPr marL="800100" lvl="2" indent="-342900"/>
            <a:r>
              <a:rPr lang="en-US" sz="3200" i="1" dirty="0"/>
              <a:t>Black start</a:t>
            </a:r>
          </a:p>
          <a:p>
            <a:pPr marL="342900" indent="-342900">
              <a:buFont typeface="Arial" panose="020B0604020202020204" pitchFamily="34" charset="0"/>
              <a:buChar char="•"/>
            </a:pPr>
            <a:r>
              <a:rPr lang="en-US" sz="3600" dirty="0"/>
              <a:t>Let’s use our existing knowledge of 1366 and 1782 and begin mining specific events to gain insights and leverage how each of the metrics can inform decisions made</a:t>
            </a:r>
          </a:p>
          <a:p>
            <a:pPr marL="342900" indent="-342900">
              <a:buFont typeface="Arial" panose="020B0604020202020204" pitchFamily="34" charset="0"/>
              <a:buChar char="•"/>
            </a:pPr>
            <a:r>
              <a:rPr lang="en-US" sz="3600" dirty="0"/>
              <a:t>Leverage work done by EEI, DOE and others regarding specific recovery measures</a:t>
            </a:r>
          </a:p>
          <a:p>
            <a:endParaRPr lang="en-US" sz="2600" dirty="0"/>
          </a:p>
          <a:p>
            <a:endParaRPr lang="en-US" dirty="0"/>
          </a:p>
        </p:txBody>
      </p:sp>
      <p:sp>
        <p:nvSpPr>
          <p:cNvPr id="6" name="TextBox 5">
            <a:extLst>
              <a:ext uri="{FF2B5EF4-FFF2-40B4-BE49-F238E27FC236}">
                <a16:creationId xmlns:a16="http://schemas.microsoft.com/office/drawing/2014/main" id="{68C5BF93-11D9-54E9-C1DD-7055B4B4AF00}"/>
              </a:ext>
            </a:extLst>
          </p:cNvPr>
          <p:cNvSpPr txBox="1"/>
          <p:nvPr/>
        </p:nvSpPr>
        <p:spPr>
          <a:xfrm>
            <a:off x="6096000" y="1331578"/>
            <a:ext cx="5670958" cy="4708981"/>
          </a:xfrm>
          <a:prstGeom prst="rect">
            <a:avLst/>
          </a:prstGeom>
          <a:noFill/>
        </p:spPr>
        <p:txBody>
          <a:bodyPr wrap="square">
            <a:spAutoFit/>
          </a:bodyPr>
          <a:lstStyle/>
          <a:p>
            <a:pPr marL="342900" indent="-342900">
              <a:buFont typeface="Arial" panose="020B0604020202020204" pitchFamily="34" charset="0"/>
              <a:buChar char="•"/>
            </a:pPr>
            <a:r>
              <a:rPr lang="en-US" sz="2000" dirty="0"/>
              <a:t>Distribution, substation and transmission equipment may need to be considered separately in terms of measuring and developing characteristic curves for resilience</a:t>
            </a:r>
          </a:p>
          <a:p>
            <a:pPr marL="342900" indent="-342900">
              <a:buFont typeface="Arial" panose="020B0604020202020204" pitchFamily="34" charset="0"/>
              <a:buChar char="•"/>
            </a:pPr>
            <a:r>
              <a:rPr lang="en-US" sz="2000" dirty="0"/>
              <a:t>Recovery is part of resilience and will potentially be measurable using more granular analysis of the “flavors” of resilience</a:t>
            </a:r>
          </a:p>
          <a:p>
            <a:pPr marL="342900" indent="-342900">
              <a:buFont typeface="Arial" panose="020B0604020202020204" pitchFamily="34" charset="0"/>
              <a:buChar char="•"/>
            </a:pPr>
            <a:r>
              <a:rPr lang="en-US" sz="2000" dirty="0"/>
              <a:t>Recovery curves may be different based upon the damage function from external data sources such as FEMA classifications or insurance claims and may establish targets such by evaluating shapes of customers out over time for various beta levels 1.75, 2.5, 3, 4.15, more?</a:t>
            </a:r>
          </a:p>
          <a:p>
            <a:pPr marL="342900" indent="-342900">
              <a:buFont typeface="Arial" panose="020B0604020202020204" pitchFamily="34" charset="0"/>
              <a:buChar char="•"/>
            </a:pPr>
            <a:r>
              <a:rPr lang="en-US" sz="2000" dirty="0"/>
              <a:t>If possible, provide for impact of resource allocation to influence recovery scenarios</a:t>
            </a:r>
          </a:p>
        </p:txBody>
      </p:sp>
    </p:spTree>
    <p:extLst>
      <p:ext uri="{BB962C8B-B14F-4D97-AF65-F5344CB8AC3E}">
        <p14:creationId xmlns:p14="http://schemas.microsoft.com/office/powerpoint/2010/main" val="378038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4D0783-9254-D940-B0E3-5F7BF16A025E}"/>
              </a:ext>
            </a:extLst>
          </p:cNvPr>
          <p:cNvSpPr>
            <a:spLocks noGrp="1"/>
          </p:cNvSpPr>
          <p:nvPr>
            <p:ph type="body" sz="quarter" idx="12"/>
          </p:nvPr>
        </p:nvSpPr>
        <p:spPr/>
        <p:txBody>
          <a:bodyPr/>
          <a:lstStyle/>
          <a:p>
            <a:r>
              <a:rPr lang="en-US" dirty="0"/>
              <a:t>Industry Input</a:t>
            </a:r>
          </a:p>
        </p:txBody>
      </p:sp>
      <p:sp>
        <p:nvSpPr>
          <p:cNvPr id="3" name="Text Placeholder 2">
            <a:extLst>
              <a:ext uri="{FF2B5EF4-FFF2-40B4-BE49-F238E27FC236}">
                <a16:creationId xmlns:a16="http://schemas.microsoft.com/office/drawing/2014/main" id="{F8AE5455-7680-B14B-9C7C-5C7AC8575CDE}"/>
              </a:ext>
            </a:extLst>
          </p:cNvPr>
          <p:cNvSpPr>
            <a:spLocks noGrp="1"/>
          </p:cNvSpPr>
          <p:nvPr>
            <p:ph type="body" sz="quarter" idx="13"/>
          </p:nvPr>
        </p:nvSpPr>
        <p:spPr/>
        <p:txBody>
          <a:bodyPr>
            <a:normAutofit fontScale="85000" lnSpcReduction="20000"/>
          </a:bodyPr>
          <a:lstStyle/>
          <a:p>
            <a:r>
              <a:rPr lang="en-US" dirty="0"/>
              <a:t>Many resources exist to help guide our work</a:t>
            </a:r>
          </a:p>
        </p:txBody>
      </p:sp>
    </p:spTree>
    <p:extLst>
      <p:ext uri="{BB962C8B-B14F-4D97-AF65-F5344CB8AC3E}">
        <p14:creationId xmlns:p14="http://schemas.microsoft.com/office/powerpoint/2010/main" val="3384596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EEDE10-CABC-515D-61BA-3DB811970672}"/>
              </a:ext>
            </a:extLst>
          </p:cNvPr>
          <p:cNvSpPr>
            <a:spLocks noGrp="1"/>
          </p:cNvSpPr>
          <p:nvPr>
            <p:ph type="body" sz="quarter" idx="10"/>
          </p:nvPr>
        </p:nvSpPr>
        <p:spPr/>
        <p:txBody>
          <a:bodyPr/>
          <a:lstStyle/>
          <a:p>
            <a:r>
              <a:rPr lang="en-US" dirty="0"/>
              <a:t>EPRI has provided this context</a:t>
            </a:r>
          </a:p>
        </p:txBody>
      </p:sp>
      <p:pic>
        <p:nvPicPr>
          <p:cNvPr id="7" name="Picture 6">
            <a:extLst>
              <a:ext uri="{FF2B5EF4-FFF2-40B4-BE49-F238E27FC236}">
                <a16:creationId xmlns:a16="http://schemas.microsoft.com/office/drawing/2014/main" id="{CAB3C9C9-8CFB-53E9-61AA-E3CC3F9CB2B0}"/>
              </a:ext>
            </a:extLst>
          </p:cNvPr>
          <p:cNvPicPr>
            <a:picLocks noChangeAspect="1"/>
          </p:cNvPicPr>
          <p:nvPr/>
        </p:nvPicPr>
        <p:blipFill>
          <a:blip r:embed="rId2"/>
          <a:stretch>
            <a:fillRect/>
          </a:stretch>
        </p:blipFill>
        <p:spPr>
          <a:xfrm>
            <a:off x="632049" y="2784262"/>
            <a:ext cx="4850409" cy="3153904"/>
          </a:xfrm>
          <a:prstGeom prst="rect">
            <a:avLst/>
          </a:prstGeom>
        </p:spPr>
      </p:pic>
      <p:pic>
        <p:nvPicPr>
          <p:cNvPr id="8" name="Picture 7">
            <a:extLst>
              <a:ext uri="{FF2B5EF4-FFF2-40B4-BE49-F238E27FC236}">
                <a16:creationId xmlns:a16="http://schemas.microsoft.com/office/drawing/2014/main" id="{8134754A-B815-7BAA-4E70-1987D08A68F3}"/>
              </a:ext>
            </a:extLst>
          </p:cNvPr>
          <p:cNvPicPr>
            <a:picLocks noChangeAspect="1"/>
          </p:cNvPicPr>
          <p:nvPr/>
        </p:nvPicPr>
        <p:blipFill>
          <a:blip r:embed="rId3"/>
          <a:stretch>
            <a:fillRect/>
          </a:stretch>
        </p:blipFill>
        <p:spPr>
          <a:xfrm>
            <a:off x="6343319" y="2690789"/>
            <a:ext cx="4978800" cy="2916705"/>
          </a:xfrm>
          <a:prstGeom prst="rect">
            <a:avLst/>
          </a:prstGeom>
        </p:spPr>
      </p:pic>
      <p:sp>
        <p:nvSpPr>
          <p:cNvPr id="9" name="Text Placeholder 2">
            <a:extLst>
              <a:ext uri="{FF2B5EF4-FFF2-40B4-BE49-F238E27FC236}">
                <a16:creationId xmlns:a16="http://schemas.microsoft.com/office/drawing/2014/main" id="{8875A8A9-4077-4CD3-785C-47DC36E67E3B}"/>
              </a:ext>
            </a:extLst>
          </p:cNvPr>
          <p:cNvSpPr txBox="1">
            <a:spLocks/>
          </p:cNvSpPr>
          <p:nvPr/>
        </p:nvSpPr>
        <p:spPr>
          <a:xfrm>
            <a:off x="433654" y="2060161"/>
            <a:ext cx="4764764" cy="45838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Threat Landscape</a:t>
            </a:r>
          </a:p>
        </p:txBody>
      </p:sp>
      <p:sp>
        <p:nvSpPr>
          <p:cNvPr id="10" name="Text Placeholder 2">
            <a:extLst>
              <a:ext uri="{FF2B5EF4-FFF2-40B4-BE49-F238E27FC236}">
                <a16:creationId xmlns:a16="http://schemas.microsoft.com/office/drawing/2014/main" id="{6BFEE7EA-D5D4-EBE3-0AC8-992EB325E256}"/>
              </a:ext>
            </a:extLst>
          </p:cNvPr>
          <p:cNvSpPr txBox="1">
            <a:spLocks/>
          </p:cNvSpPr>
          <p:nvPr/>
        </p:nvSpPr>
        <p:spPr>
          <a:xfrm>
            <a:off x="6096000" y="2050861"/>
            <a:ext cx="4764764" cy="45838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Recovery Timeline</a:t>
            </a:r>
          </a:p>
        </p:txBody>
      </p:sp>
    </p:spTree>
    <p:extLst>
      <p:ext uri="{BB962C8B-B14F-4D97-AF65-F5344CB8AC3E}">
        <p14:creationId xmlns:p14="http://schemas.microsoft.com/office/powerpoint/2010/main" val="134923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EEDE10-CABC-515D-61BA-3DB811970672}"/>
              </a:ext>
            </a:extLst>
          </p:cNvPr>
          <p:cNvSpPr>
            <a:spLocks noGrp="1"/>
          </p:cNvSpPr>
          <p:nvPr>
            <p:ph type="body" sz="quarter" idx="10"/>
          </p:nvPr>
        </p:nvSpPr>
        <p:spPr/>
        <p:txBody>
          <a:bodyPr/>
          <a:lstStyle/>
          <a:p>
            <a:r>
              <a:rPr lang="en-US" dirty="0"/>
              <a:t>DOE-Sandia reference (1/2)</a:t>
            </a:r>
          </a:p>
        </p:txBody>
      </p:sp>
      <p:sp>
        <p:nvSpPr>
          <p:cNvPr id="9" name="Text Placeholder 2">
            <a:extLst>
              <a:ext uri="{FF2B5EF4-FFF2-40B4-BE49-F238E27FC236}">
                <a16:creationId xmlns:a16="http://schemas.microsoft.com/office/drawing/2014/main" id="{8875A8A9-4077-4CD3-785C-47DC36E67E3B}"/>
              </a:ext>
            </a:extLst>
          </p:cNvPr>
          <p:cNvSpPr txBox="1">
            <a:spLocks/>
          </p:cNvSpPr>
          <p:nvPr/>
        </p:nvSpPr>
        <p:spPr>
          <a:xfrm>
            <a:off x="433654" y="2060161"/>
            <a:ext cx="4764764" cy="45838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Resilience or Reliability</a:t>
            </a:r>
          </a:p>
        </p:txBody>
      </p:sp>
      <p:sp>
        <p:nvSpPr>
          <p:cNvPr id="10" name="Text Placeholder 2">
            <a:extLst>
              <a:ext uri="{FF2B5EF4-FFF2-40B4-BE49-F238E27FC236}">
                <a16:creationId xmlns:a16="http://schemas.microsoft.com/office/drawing/2014/main" id="{6BFEE7EA-D5D4-EBE3-0AC8-992EB325E256}"/>
              </a:ext>
            </a:extLst>
          </p:cNvPr>
          <p:cNvSpPr txBox="1">
            <a:spLocks/>
          </p:cNvSpPr>
          <p:nvPr/>
        </p:nvSpPr>
        <p:spPr>
          <a:xfrm>
            <a:off x="6096000" y="2050861"/>
            <a:ext cx="4764764" cy="45838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Recovery Timeline</a:t>
            </a:r>
          </a:p>
        </p:txBody>
      </p:sp>
      <p:sp>
        <p:nvSpPr>
          <p:cNvPr id="14" name="TextBox 13">
            <a:extLst>
              <a:ext uri="{FF2B5EF4-FFF2-40B4-BE49-F238E27FC236}">
                <a16:creationId xmlns:a16="http://schemas.microsoft.com/office/drawing/2014/main" id="{0CDDEAB6-D3DD-22E8-2940-A6398FE60F20}"/>
              </a:ext>
            </a:extLst>
          </p:cNvPr>
          <p:cNvSpPr txBox="1"/>
          <p:nvPr/>
        </p:nvSpPr>
        <p:spPr>
          <a:xfrm>
            <a:off x="610678" y="5856618"/>
            <a:ext cx="6094602" cy="276999"/>
          </a:xfrm>
          <a:prstGeom prst="rect">
            <a:avLst/>
          </a:prstGeom>
          <a:noFill/>
        </p:spPr>
        <p:txBody>
          <a:bodyPr wrap="square">
            <a:spAutoFit/>
          </a:bodyPr>
          <a:lstStyle/>
          <a:p>
            <a:r>
              <a:rPr lang="en-US" sz="1200" dirty="0"/>
              <a:t>https://www.osti.gov/servlets/purl/1340625</a:t>
            </a:r>
          </a:p>
        </p:txBody>
      </p:sp>
      <p:pic>
        <p:nvPicPr>
          <p:cNvPr id="16" name="Picture 15">
            <a:extLst>
              <a:ext uri="{FF2B5EF4-FFF2-40B4-BE49-F238E27FC236}">
                <a16:creationId xmlns:a16="http://schemas.microsoft.com/office/drawing/2014/main" id="{CBD85B75-257C-0BBE-F52E-CFD53D770688}"/>
              </a:ext>
            </a:extLst>
          </p:cNvPr>
          <p:cNvPicPr>
            <a:picLocks noChangeAspect="1"/>
          </p:cNvPicPr>
          <p:nvPr/>
        </p:nvPicPr>
        <p:blipFill>
          <a:blip r:embed="rId2"/>
          <a:stretch>
            <a:fillRect/>
          </a:stretch>
        </p:blipFill>
        <p:spPr>
          <a:xfrm>
            <a:off x="755330" y="2497256"/>
            <a:ext cx="4850869" cy="3317846"/>
          </a:xfrm>
          <a:prstGeom prst="rect">
            <a:avLst/>
          </a:prstGeom>
        </p:spPr>
      </p:pic>
      <p:pic>
        <p:nvPicPr>
          <p:cNvPr id="22" name="Picture 21">
            <a:extLst>
              <a:ext uri="{FF2B5EF4-FFF2-40B4-BE49-F238E27FC236}">
                <a16:creationId xmlns:a16="http://schemas.microsoft.com/office/drawing/2014/main" id="{06889E71-C0DF-AB6E-5220-41950AFD295B}"/>
              </a:ext>
            </a:extLst>
          </p:cNvPr>
          <p:cNvPicPr>
            <a:picLocks noChangeAspect="1"/>
          </p:cNvPicPr>
          <p:nvPr/>
        </p:nvPicPr>
        <p:blipFill>
          <a:blip r:embed="rId3"/>
          <a:stretch>
            <a:fillRect/>
          </a:stretch>
        </p:blipFill>
        <p:spPr>
          <a:xfrm>
            <a:off x="6096000" y="2550760"/>
            <a:ext cx="5737817" cy="3113418"/>
          </a:xfrm>
          <a:prstGeom prst="rect">
            <a:avLst/>
          </a:prstGeom>
        </p:spPr>
      </p:pic>
      <p:sp>
        <p:nvSpPr>
          <p:cNvPr id="24" name="TextBox 23">
            <a:extLst>
              <a:ext uri="{FF2B5EF4-FFF2-40B4-BE49-F238E27FC236}">
                <a16:creationId xmlns:a16="http://schemas.microsoft.com/office/drawing/2014/main" id="{7D3D1C87-076D-A09F-EDBD-6BC0AEF0AD00}"/>
              </a:ext>
            </a:extLst>
          </p:cNvPr>
          <p:cNvSpPr txBox="1"/>
          <p:nvPr/>
        </p:nvSpPr>
        <p:spPr>
          <a:xfrm>
            <a:off x="5917607" y="5807815"/>
            <a:ext cx="6094602" cy="261610"/>
          </a:xfrm>
          <a:prstGeom prst="rect">
            <a:avLst/>
          </a:prstGeom>
          <a:noFill/>
        </p:spPr>
        <p:txBody>
          <a:bodyPr wrap="square">
            <a:spAutoFit/>
          </a:bodyPr>
          <a:lstStyle>
            <a:defPPr>
              <a:defRPr lang="en-US"/>
            </a:defPPr>
            <a:lvl1pPr>
              <a:defRPr sz="1200"/>
            </a:lvl1pPr>
          </a:lstStyle>
          <a:p>
            <a:r>
              <a:rPr lang="en-US" sz="1100" dirty="0">
                <a:hlinkClick r:id="rId4">
                  <a:extLst>
                    <a:ext uri="{A12FA001-AC4F-418D-AE19-62706E023703}">
                      <ahyp:hlinkClr xmlns:ahyp="http://schemas.microsoft.com/office/drawing/2018/hyperlinkcolor" val="tx"/>
                    </a:ext>
                  </a:extLst>
                </a:hlinkClick>
              </a:rPr>
              <a:t>https://www.energy.gov/sites/default/files/2013/08/f2/Grid%20Resiliency%20Report_FINAL.pdf</a:t>
            </a:r>
            <a:endParaRPr lang="en-US" sz="1100" dirty="0"/>
          </a:p>
        </p:txBody>
      </p:sp>
    </p:spTree>
    <p:extLst>
      <p:ext uri="{BB962C8B-B14F-4D97-AF65-F5344CB8AC3E}">
        <p14:creationId xmlns:p14="http://schemas.microsoft.com/office/powerpoint/2010/main" val="3098266580"/>
      </p:ext>
    </p:extLst>
  </p:cSld>
  <p:clrMapOvr>
    <a:masterClrMapping/>
  </p:clrMapOvr>
</p:sld>
</file>

<file path=ppt/theme/theme1.xml><?xml version="1.0" encoding="utf-8"?>
<a:theme xmlns:a="http://schemas.openxmlformats.org/drawingml/2006/main" name="Office Theme">
  <a:themeElements>
    <a:clrScheme name="IEEE PES">
      <a:dk1>
        <a:srgbClr val="000000"/>
      </a:dk1>
      <a:lt1>
        <a:srgbClr val="FFFFFF"/>
      </a:lt1>
      <a:dk2>
        <a:srgbClr val="006341"/>
      </a:dk2>
      <a:lt2>
        <a:srgbClr val="78BE20"/>
      </a:lt2>
      <a:accent1>
        <a:srgbClr val="00833C"/>
      </a:accent1>
      <a:accent2>
        <a:srgbClr val="658D1B"/>
      </a:accent2>
      <a:accent3>
        <a:srgbClr val="00619B"/>
      </a:accent3>
      <a:accent4>
        <a:srgbClr val="FFD1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r">
          <a:defRPr b="1"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906</Words>
  <Application>Microsoft Office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McNally</dc:creator>
  <cp:lastModifiedBy>CASWELL Heide * PUC</cp:lastModifiedBy>
  <cp:revision>68</cp:revision>
  <dcterms:created xsi:type="dcterms:W3CDTF">2021-11-01T16:40:17Z</dcterms:created>
  <dcterms:modified xsi:type="dcterms:W3CDTF">2022-07-16T18:46:13Z</dcterms:modified>
</cp:coreProperties>
</file>