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1105" r:id="rId2"/>
    <p:sldId id="355" r:id="rId3"/>
    <p:sldId id="1106" r:id="rId4"/>
    <p:sldId id="1184" r:id="rId5"/>
    <p:sldId id="1109" r:id="rId6"/>
    <p:sldId id="1059" r:id="rId7"/>
    <p:sldId id="1110" r:id="rId8"/>
    <p:sldId id="1186" r:id="rId9"/>
    <p:sldId id="1187" r:id="rId10"/>
    <p:sldId id="1185" r:id="rId11"/>
    <p:sldId id="1152" r:id="rId12"/>
    <p:sldId id="111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87" autoAdjust="0"/>
    <p:restoredTop sz="95918" autoAdjust="0"/>
  </p:normalViewPr>
  <p:slideViewPr>
    <p:cSldViewPr snapToGrid="0">
      <p:cViewPr varScale="1">
        <p:scale>
          <a:sx n="116" d="100"/>
          <a:sy n="116" d="100"/>
        </p:scale>
        <p:origin x="184" y="328"/>
      </p:cViewPr>
      <p:guideLst/>
    </p:cSldViewPr>
  </p:slideViewPr>
  <p:notesTextViewPr>
    <p:cViewPr>
      <p:scale>
        <a:sx n="1" d="1"/>
        <a:sy n="1" d="1"/>
      </p:scale>
      <p:origin x="0" y="0"/>
    </p:cViewPr>
  </p:notesTextViewPr>
  <p:sorterViewPr>
    <p:cViewPr>
      <p:scale>
        <a:sx n="1" d="1"/>
        <a:sy n="1" d="1"/>
      </p:scale>
      <p:origin x="0" y="-4997"/>
    </p:cViewPr>
  </p:sorterViewPr>
  <p:notesViewPr>
    <p:cSldViewPr snapToGrid="0">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ydeHSI - John Gilchrist" userId="94b76bca-4137-4d27-8b66-b4715ac28392" providerId="ADAL" clId="{554CCC94-7713-4C4F-BD67-9D49C257C0C7}"/>
    <pc:docChg chg="undo custSel modSld">
      <pc:chgData name="ClydeHSI - John Gilchrist" userId="94b76bca-4137-4d27-8b66-b4715ac28392" providerId="ADAL" clId="{554CCC94-7713-4C4F-BD67-9D49C257C0C7}" dt="2023-06-01T14:49:49.504" v="105" actId="20577"/>
      <pc:docMkLst>
        <pc:docMk/>
      </pc:docMkLst>
      <pc:sldChg chg="modSp mod">
        <pc:chgData name="ClydeHSI - John Gilchrist" userId="94b76bca-4137-4d27-8b66-b4715ac28392" providerId="ADAL" clId="{554CCC94-7713-4C4F-BD67-9D49C257C0C7}" dt="2023-06-01T14:49:49.504" v="105" actId="20577"/>
        <pc:sldMkLst>
          <pc:docMk/>
          <pc:sldMk cId="378451332" sldId="1187"/>
        </pc:sldMkLst>
        <pc:spChg chg="mod">
          <ac:chgData name="ClydeHSI - John Gilchrist" userId="94b76bca-4137-4d27-8b66-b4715ac28392" providerId="ADAL" clId="{554CCC94-7713-4C4F-BD67-9D49C257C0C7}" dt="2023-06-01T14:49:49.504" v="105" actId="20577"/>
          <ac:spMkLst>
            <pc:docMk/>
            <pc:sldMk cId="378451332" sldId="1187"/>
            <ac:spMk id="3" creationId="{4C5A114A-60B4-9FCE-AE2D-44A7FF4DA51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60BD14-5595-4767-BB12-C749F822489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841A0B9-774F-4A14-B163-0A5E4F743B3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1D1522-4172-4E04-BFED-33D41B356ADD}" type="datetimeFigureOut">
              <a:rPr lang="en-GB" smtClean="0"/>
              <a:t>01/06/2023</a:t>
            </a:fld>
            <a:endParaRPr lang="en-GB"/>
          </a:p>
        </p:txBody>
      </p:sp>
      <p:sp>
        <p:nvSpPr>
          <p:cNvPr id="4" name="Footer Placeholder 3">
            <a:extLst>
              <a:ext uri="{FF2B5EF4-FFF2-40B4-BE49-F238E27FC236}">
                <a16:creationId xmlns:a16="http://schemas.microsoft.com/office/drawing/2014/main" id="{07B8DA02-96DC-4708-A6FE-A901EF38D14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5EFE926-7654-43F0-AF71-B6C359902B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C7FB33-4698-49EE-8AA4-892B24D87076}" type="slidenum">
              <a:rPr lang="en-GB" smtClean="0"/>
              <a:t>‹#›</a:t>
            </a:fld>
            <a:endParaRPr lang="en-GB"/>
          </a:p>
        </p:txBody>
      </p:sp>
    </p:spTree>
    <p:extLst>
      <p:ext uri="{BB962C8B-B14F-4D97-AF65-F5344CB8AC3E}">
        <p14:creationId xmlns:p14="http://schemas.microsoft.com/office/powerpoint/2010/main" val="4055080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289CA-94BF-46A0-8402-464664870DE8}" type="datetimeFigureOut">
              <a:rPr lang="en-GB" smtClean="0"/>
              <a:t>01/06/2023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2B79C-2A49-44D4-815F-12C214B0C479}" type="slidenum">
              <a:rPr lang="en-GB" smtClean="0"/>
              <a:t>‹#›</a:t>
            </a:fld>
            <a:endParaRPr lang="en-GB"/>
          </a:p>
        </p:txBody>
      </p:sp>
    </p:spTree>
    <p:extLst>
      <p:ext uri="{BB962C8B-B14F-4D97-AF65-F5344CB8AC3E}">
        <p14:creationId xmlns:p14="http://schemas.microsoft.com/office/powerpoint/2010/main" val="3589834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82B79C-2A49-44D4-815F-12C214B0C479}" type="slidenum">
              <a:rPr lang="en-GB" smtClean="0"/>
              <a:t>1</a:t>
            </a:fld>
            <a:endParaRPr lang="en-GB"/>
          </a:p>
        </p:txBody>
      </p:sp>
    </p:spTree>
    <p:extLst>
      <p:ext uri="{BB962C8B-B14F-4D97-AF65-F5344CB8AC3E}">
        <p14:creationId xmlns:p14="http://schemas.microsoft.com/office/powerpoint/2010/main" val="3097710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350CDBB-E1F2-4F28-A40B-CDDDC5A05D4A}" type="datetimeFigureOut">
              <a:rPr lang="en-GB" smtClean="0"/>
              <a:t>01/06/2023</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D5F751A-1E77-4F41-848C-8775A12AC850}" type="slidenum">
              <a:rPr lang="en-GB" smtClean="0"/>
              <a:t>‹#›</a:t>
            </a:fld>
            <a:endParaRPr lang="en-GB"/>
          </a:p>
        </p:txBody>
      </p:sp>
    </p:spTree>
    <p:extLst>
      <p:ext uri="{BB962C8B-B14F-4D97-AF65-F5344CB8AC3E}">
        <p14:creationId xmlns:p14="http://schemas.microsoft.com/office/powerpoint/2010/main" val="4162219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350CDBB-E1F2-4F28-A40B-CDDDC5A05D4A}" type="datetimeFigureOut">
              <a:rPr lang="en-GB" smtClean="0"/>
              <a:t>01/06/2023</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D5F751A-1E77-4F41-848C-8775A12AC850}" type="slidenum">
              <a:rPr lang="en-GB" smtClean="0"/>
              <a:t>‹#›</a:t>
            </a:fld>
            <a:endParaRPr lang="en-GB"/>
          </a:p>
        </p:txBody>
      </p:sp>
    </p:spTree>
    <p:extLst>
      <p:ext uri="{BB962C8B-B14F-4D97-AF65-F5344CB8AC3E}">
        <p14:creationId xmlns:p14="http://schemas.microsoft.com/office/powerpoint/2010/main" val="4050506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350CDBB-E1F2-4F28-A40B-CDDDC5A05D4A}" type="datetimeFigureOut">
              <a:rPr lang="en-GB" smtClean="0"/>
              <a:t>01/06/2023</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D5F751A-1E77-4F41-848C-8775A12AC850}" type="slidenum">
              <a:rPr lang="en-GB" smtClean="0"/>
              <a:t>‹#›</a:t>
            </a:fld>
            <a:endParaRPr lang="en-GB"/>
          </a:p>
        </p:txBody>
      </p:sp>
    </p:spTree>
    <p:extLst>
      <p:ext uri="{BB962C8B-B14F-4D97-AF65-F5344CB8AC3E}">
        <p14:creationId xmlns:p14="http://schemas.microsoft.com/office/powerpoint/2010/main" val="2401666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0000"/>
                </a:solidFill>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180895" y="6355480"/>
            <a:ext cx="1651140" cy="365125"/>
          </a:xfrm>
          <a:prstGeom prst="rect">
            <a:avLst/>
          </a:prstGeom>
        </p:spPr>
        <p:txBody>
          <a:bodyPr/>
          <a:lstStyle/>
          <a:p>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GB" dirty="0"/>
              <a:t>P4001 Standards Effort</a:t>
            </a:r>
          </a:p>
        </p:txBody>
      </p:sp>
      <p:sp>
        <p:nvSpPr>
          <p:cNvPr id="6" name="Slide Number Placeholder 5"/>
          <p:cNvSpPr>
            <a:spLocks noGrp="1"/>
          </p:cNvSpPr>
          <p:nvPr>
            <p:ph type="sldNum" sz="quarter" idx="12"/>
          </p:nvPr>
        </p:nvSpPr>
        <p:spPr>
          <a:xfrm>
            <a:off x="7961242" y="6356351"/>
            <a:ext cx="554107" cy="365125"/>
          </a:xfrm>
          <a:prstGeom prst="rect">
            <a:avLst/>
          </a:prstGeom>
        </p:spPr>
        <p:txBody>
          <a:bodyPr/>
          <a:lstStyle/>
          <a:p>
            <a:fld id="{AD5F751A-1E77-4F41-848C-8775A12AC850}" type="slidenum">
              <a:rPr lang="en-GB" smtClean="0"/>
              <a:t>‹#›</a:t>
            </a:fld>
            <a:endParaRPr lang="en-GB" dirty="0"/>
          </a:p>
        </p:txBody>
      </p:sp>
      <p:pic>
        <p:nvPicPr>
          <p:cNvPr id="7" name="Picture 6">
            <a:extLst>
              <a:ext uri="{FF2B5EF4-FFF2-40B4-BE49-F238E27FC236}">
                <a16:creationId xmlns:a16="http://schemas.microsoft.com/office/drawing/2014/main" id="{C84CA2A9-2E39-5047-BC32-658D5A2DCF8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28650" y="6162261"/>
            <a:ext cx="1758584" cy="580124"/>
          </a:xfrm>
          <a:prstGeom prst="rect">
            <a:avLst/>
          </a:prstGeom>
        </p:spPr>
      </p:pic>
    </p:spTree>
    <p:extLst>
      <p:ext uri="{BB962C8B-B14F-4D97-AF65-F5344CB8AC3E}">
        <p14:creationId xmlns:p14="http://schemas.microsoft.com/office/powerpoint/2010/main" val="2477235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350CDBB-E1F2-4F28-A40B-CDDDC5A05D4A}" type="datetimeFigureOut">
              <a:rPr lang="en-GB" smtClean="0"/>
              <a:t>01/06/2023</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D5F751A-1E77-4F41-848C-8775A12AC850}" type="slidenum">
              <a:rPr lang="en-GB" smtClean="0"/>
              <a:t>‹#›</a:t>
            </a:fld>
            <a:endParaRPr lang="en-GB"/>
          </a:p>
        </p:txBody>
      </p:sp>
    </p:spTree>
    <p:extLst>
      <p:ext uri="{BB962C8B-B14F-4D97-AF65-F5344CB8AC3E}">
        <p14:creationId xmlns:p14="http://schemas.microsoft.com/office/powerpoint/2010/main" val="2721175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350CDBB-E1F2-4F28-A40B-CDDDC5A05D4A}" type="datetimeFigureOut">
              <a:rPr lang="en-GB" smtClean="0"/>
              <a:t>01/06/2023</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D5F751A-1E77-4F41-848C-8775A12AC850}" type="slidenum">
              <a:rPr lang="en-GB" smtClean="0"/>
              <a:t>‹#›</a:t>
            </a:fld>
            <a:endParaRPr lang="en-GB"/>
          </a:p>
        </p:txBody>
      </p:sp>
    </p:spTree>
    <p:extLst>
      <p:ext uri="{BB962C8B-B14F-4D97-AF65-F5344CB8AC3E}">
        <p14:creationId xmlns:p14="http://schemas.microsoft.com/office/powerpoint/2010/main" val="1696462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5350CDBB-E1F2-4F28-A40B-CDDDC5A05D4A}" type="datetimeFigureOut">
              <a:rPr lang="en-GB" smtClean="0"/>
              <a:t>01/06/2023</a:t>
            </a:fld>
            <a:endParaRPr lang="en-GB"/>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AD5F751A-1E77-4F41-848C-8775A12AC850}" type="slidenum">
              <a:rPr lang="en-GB" smtClean="0"/>
              <a:t>‹#›</a:t>
            </a:fld>
            <a:endParaRPr lang="en-GB"/>
          </a:p>
        </p:txBody>
      </p:sp>
    </p:spTree>
    <p:extLst>
      <p:ext uri="{BB962C8B-B14F-4D97-AF65-F5344CB8AC3E}">
        <p14:creationId xmlns:p14="http://schemas.microsoft.com/office/powerpoint/2010/main" val="1514743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5350CDBB-E1F2-4F28-A40B-CDDDC5A05D4A}" type="datetimeFigureOut">
              <a:rPr lang="en-GB" smtClean="0"/>
              <a:t>01/06/2023</a:t>
            </a:fld>
            <a:endParaRPr lang="en-GB"/>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AD5F751A-1E77-4F41-848C-8775A12AC850}" type="slidenum">
              <a:rPr lang="en-GB" smtClean="0"/>
              <a:t>‹#›</a:t>
            </a:fld>
            <a:endParaRPr lang="en-GB"/>
          </a:p>
        </p:txBody>
      </p:sp>
    </p:spTree>
    <p:extLst>
      <p:ext uri="{BB962C8B-B14F-4D97-AF65-F5344CB8AC3E}">
        <p14:creationId xmlns:p14="http://schemas.microsoft.com/office/powerpoint/2010/main" val="338893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5350CDBB-E1F2-4F28-A40B-CDDDC5A05D4A}" type="datetimeFigureOut">
              <a:rPr lang="en-GB" smtClean="0"/>
              <a:t>01/06/2023</a:t>
            </a:fld>
            <a:endParaRPr lang="en-GB"/>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AD5F751A-1E77-4F41-848C-8775A12AC850}" type="slidenum">
              <a:rPr lang="en-GB" smtClean="0"/>
              <a:t>‹#›</a:t>
            </a:fld>
            <a:endParaRPr lang="en-GB"/>
          </a:p>
        </p:txBody>
      </p:sp>
    </p:spTree>
    <p:extLst>
      <p:ext uri="{BB962C8B-B14F-4D97-AF65-F5344CB8AC3E}">
        <p14:creationId xmlns:p14="http://schemas.microsoft.com/office/powerpoint/2010/main" val="2854737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350CDBB-E1F2-4F28-A40B-CDDDC5A05D4A}" type="datetimeFigureOut">
              <a:rPr lang="en-GB" smtClean="0"/>
              <a:t>01/06/2023</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D5F751A-1E77-4F41-848C-8775A12AC850}" type="slidenum">
              <a:rPr lang="en-GB" smtClean="0"/>
              <a:t>‹#›</a:t>
            </a:fld>
            <a:endParaRPr lang="en-GB"/>
          </a:p>
        </p:txBody>
      </p:sp>
    </p:spTree>
    <p:extLst>
      <p:ext uri="{BB962C8B-B14F-4D97-AF65-F5344CB8AC3E}">
        <p14:creationId xmlns:p14="http://schemas.microsoft.com/office/powerpoint/2010/main" val="3052944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350CDBB-E1F2-4F28-A40B-CDDDC5A05D4A}" type="datetimeFigureOut">
              <a:rPr lang="en-GB" smtClean="0"/>
              <a:t>01/06/2023</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D5F751A-1E77-4F41-848C-8775A12AC850}" type="slidenum">
              <a:rPr lang="en-GB" smtClean="0"/>
              <a:t>‹#›</a:t>
            </a:fld>
            <a:endParaRPr lang="en-GB"/>
          </a:p>
        </p:txBody>
      </p:sp>
    </p:spTree>
    <p:extLst>
      <p:ext uri="{BB962C8B-B14F-4D97-AF65-F5344CB8AC3E}">
        <p14:creationId xmlns:p14="http://schemas.microsoft.com/office/powerpoint/2010/main" val="219195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5961336" cy="869840"/>
          </a:xfrm>
          <a:prstGeom prst="rect">
            <a:avLst/>
          </a:prstGeom>
        </p:spPr>
        <p:txBody>
          <a:bodyPr vert="horz" lIns="91440" tIns="45720" rIns="91440" bIns="45720" rtlCol="0" anchor="ctr">
            <a:normAutofit/>
          </a:bodyPr>
          <a:lstStyle/>
          <a:p>
            <a:r>
              <a:rPr lang="en-US" dirty="0"/>
              <a:t>Title box</a:t>
            </a:r>
          </a:p>
        </p:txBody>
      </p:sp>
      <p:sp>
        <p:nvSpPr>
          <p:cNvPr id="3" name="Text Placeholder 2"/>
          <p:cNvSpPr>
            <a:spLocks noGrp="1"/>
          </p:cNvSpPr>
          <p:nvPr>
            <p:ph type="body" idx="1"/>
          </p:nvPr>
        </p:nvSpPr>
        <p:spPr>
          <a:xfrm>
            <a:off x="628650" y="1403130"/>
            <a:ext cx="7886700" cy="53392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A close up of a sign&#10;&#10;Description automatically generated">
            <a:extLst>
              <a:ext uri="{FF2B5EF4-FFF2-40B4-BE49-F238E27FC236}">
                <a16:creationId xmlns:a16="http://schemas.microsoft.com/office/drawing/2014/main" id="{84378F5E-879E-46D4-AF41-2D09E489440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700783" y="365126"/>
            <a:ext cx="1814567" cy="869840"/>
          </a:xfrm>
          <a:prstGeom prst="rect">
            <a:avLst/>
          </a:prstGeom>
        </p:spPr>
      </p:pic>
    </p:spTree>
    <p:extLst>
      <p:ext uri="{BB962C8B-B14F-4D97-AF65-F5344CB8AC3E}">
        <p14:creationId xmlns:p14="http://schemas.microsoft.com/office/powerpoint/2010/main" val="2069444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FF000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hyperlink" Target="https://docs.google.com/document/d/1S8ktuPBAJBhW5_uAJ0MyMInFyzIR3j2USIqPWWwp_60/edi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EAAD-EF6F-4941-BF43-B2112A0B2357}"/>
              </a:ext>
            </a:extLst>
          </p:cNvPr>
          <p:cNvSpPr>
            <a:spLocks noGrp="1"/>
          </p:cNvSpPr>
          <p:nvPr>
            <p:ph type="title"/>
          </p:nvPr>
        </p:nvSpPr>
        <p:spPr/>
        <p:txBody>
          <a:bodyPr/>
          <a:lstStyle/>
          <a:p>
            <a:r>
              <a:rPr lang="en-GB"/>
              <a:t>P4001 Meeting Rules</a:t>
            </a:r>
          </a:p>
        </p:txBody>
      </p:sp>
      <p:grpSp>
        <p:nvGrpSpPr>
          <p:cNvPr id="10" name="Group 9">
            <a:extLst>
              <a:ext uri="{FF2B5EF4-FFF2-40B4-BE49-F238E27FC236}">
                <a16:creationId xmlns:a16="http://schemas.microsoft.com/office/drawing/2014/main" id="{67267507-E75D-A341-B855-6236D3902AC6}"/>
              </a:ext>
            </a:extLst>
          </p:cNvPr>
          <p:cNvGrpSpPr/>
          <p:nvPr/>
        </p:nvGrpSpPr>
        <p:grpSpPr>
          <a:xfrm>
            <a:off x="609596" y="1234967"/>
            <a:ext cx="8170151" cy="5449612"/>
            <a:chOff x="1126814" y="1543051"/>
            <a:chExt cx="6939745" cy="4271684"/>
          </a:xfrm>
        </p:grpSpPr>
        <p:pic>
          <p:nvPicPr>
            <p:cNvPr id="5" name="Picture 4">
              <a:extLst>
                <a:ext uri="{FF2B5EF4-FFF2-40B4-BE49-F238E27FC236}">
                  <a16:creationId xmlns:a16="http://schemas.microsoft.com/office/drawing/2014/main" id="{BBF88016-9152-CE4B-8D9B-FAB46F368AF4}"/>
                </a:ext>
              </a:extLst>
            </p:cNvPr>
            <p:cNvPicPr>
              <a:picLocks noChangeAspect="1"/>
            </p:cNvPicPr>
            <p:nvPr/>
          </p:nvPicPr>
          <p:blipFill>
            <a:blip r:embed="rId3"/>
            <a:stretch>
              <a:fillRect/>
            </a:stretch>
          </p:blipFill>
          <p:spPr>
            <a:xfrm>
              <a:off x="1143000" y="3844480"/>
              <a:ext cx="6858000" cy="361977"/>
            </a:xfrm>
            <a:prstGeom prst="rect">
              <a:avLst/>
            </a:prstGeom>
          </p:spPr>
        </p:pic>
        <p:sp>
          <p:nvSpPr>
            <p:cNvPr id="4" name="Speech Bubble: Rectangle with Corners Rounded 4">
              <a:extLst>
                <a:ext uri="{FF2B5EF4-FFF2-40B4-BE49-F238E27FC236}">
                  <a16:creationId xmlns:a16="http://schemas.microsoft.com/office/drawing/2014/main" id="{9CCC9B9F-EBBA-5F47-B44A-D055BB70D77F}"/>
                </a:ext>
              </a:extLst>
            </p:cNvPr>
            <p:cNvSpPr/>
            <p:nvPr/>
          </p:nvSpPr>
          <p:spPr>
            <a:xfrm>
              <a:off x="3716384" y="1543051"/>
              <a:ext cx="4350175" cy="1885949"/>
            </a:xfrm>
            <a:prstGeom prst="wedgeRoundRectCallout">
              <a:avLst>
                <a:gd name="adj1" fmla="val -40955"/>
                <a:gd name="adj2" fmla="val 76500"/>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dirty="0">
                  <a:solidFill>
                    <a:schemeClr val="tx1"/>
                  </a:solidFill>
                </a:rPr>
                <a:t>By pressing the Participant icon you can see the meeting tools. Use the Raise hand icon to make the meeting host aware that you wish to speak.</a:t>
              </a:r>
            </a:p>
            <a:p>
              <a:pPr algn="ctr"/>
              <a:r>
                <a:rPr lang="en-GB" sz="1600" dirty="0">
                  <a:solidFill>
                    <a:schemeClr val="tx1"/>
                  </a:solidFill>
                </a:rPr>
                <a:t>Do not forget to unmute when you are given the word in the meeting. </a:t>
              </a:r>
            </a:p>
            <a:p>
              <a:pPr algn="ctr"/>
              <a:endParaRPr lang="en-GB" sz="1350" dirty="0">
                <a:solidFill>
                  <a:schemeClr val="tx1"/>
                </a:solidFill>
              </a:endParaRPr>
            </a:p>
            <a:p>
              <a:pPr algn="ctr"/>
              <a:endParaRPr lang="en-GB" sz="1350" dirty="0"/>
            </a:p>
            <a:p>
              <a:pPr algn="ctr"/>
              <a:endParaRPr lang="en-GB" sz="1350" dirty="0"/>
            </a:p>
            <a:p>
              <a:pPr algn="ctr"/>
              <a:endParaRPr lang="en-GB" sz="1350" dirty="0"/>
            </a:p>
          </p:txBody>
        </p:sp>
        <p:sp>
          <p:nvSpPr>
            <p:cNvPr id="6" name="Speech Bubble: Rectangle with Corners Rounded 5">
              <a:extLst>
                <a:ext uri="{FF2B5EF4-FFF2-40B4-BE49-F238E27FC236}">
                  <a16:creationId xmlns:a16="http://schemas.microsoft.com/office/drawing/2014/main" id="{E63A3B21-7317-6E46-9609-B155B0953A9E}"/>
                </a:ext>
              </a:extLst>
            </p:cNvPr>
            <p:cNvSpPr/>
            <p:nvPr/>
          </p:nvSpPr>
          <p:spPr>
            <a:xfrm>
              <a:off x="1201783" y="2244261"/>
              <a:ext cx="2397035" cy="1195435"/>
            </a:xfrm>
            <a:prstGeom prst="wedgeRoundRectCallout">
              <a:avLst>
                <a:gd name="adj1" fmla="val -38921"/>
                <a:gd name="adj2" fmla="val 94888"/>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a:solidFill>
                    <a:schemeClr val="tx1"/>
                  </a:solidFill>
                </a:rPr>
                <a:t>The microphone icon will have a red line when it is turned off.</a:t>
              </a:r>
            </a:p>
            <a:p>
              <a:pPr algn="ctr"/>
              <a:r>
                <a:rPr lang="en-GB" sz="1600">
                  <a:solidFill>
                    <a:schemeClr val="tx1"/>
                  </a:solidFill>
                </a:rPr>
                <a:t>By clicking on the icon you can turn on the microphone.</a:t>
              </a:r>
            </a:p>
          </p:txBody>
        </p:sp>
        <p:sp>
          <p:nvSpPr>
            <p:cNvPr id="7" name="Speech Bubble: Rectangle with Corners Rounded 8">
              <a:extLst>
                <a:ext uri="{FF2B5EF4-FFF2-40B4-BE49-F238E27FC236}">
                  <a16:creationId xmlns:a16="http://schemas.microsoft.com/office/drawing/2014/main" id="{15B5B802-E37F-254F-AB9E-B853AA153853}"/>
                </a:ext>
              </a:extLst>
            </p:cNvPr>
            <p:cNvSpPr/>
            <p:nvPr/>
          </p:nvSpPr>
          <p:spPr>
            <a:xfrm>
              <a:off x="1126814" y="4568119"/>
              <a:ext cx="2552346" cy="1246616"/>
            </a:xfrm>
            <a:prstGeom prst="wedgeRoundRectCallout">
              <a:avLst>
                <a:gd name="adj1" fmla="val -13308"/>
                <a:gd name="adj2" fmla="val -93618"/>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a:solidFill>
                    <a:schemeClr val="tx1"/>
                  </a:solidFill>
                </a:rPr>
                <a:t>The camera icon will have a red line when it is turned off.</a:t>
              </a:r>
            </a:p>
            <a:p>
              <a:pPr algn="ctr"/>
              <a:r>
                <a:rPr lang="en-GB" sz="1600">
                  <a:solidFill>
                    <a:schemeClr val="tx1"/>
                  </a:solidFill>
                </a:rPr>
                <a:t>By clicking on the icon you can turn on the camera.</a:t>
              </a:r>
            </a:p>
          </p:txBody>
        </p:sp>
        <p:sp>
          <p:nvSpPr>
            <p:cNvPr id="8" name="Speech Bubble: Rectangle with Corners Rounded 9">
              <a:extLst>
                <a:ext uri="{FF2B5EF4-FFF2-40B4-BE49-F238E27FC236}">
                  <a16:creationId xmlns:a16="http://schemas.microsoft.com/office/drawing/2014/main" id="{A9F12556-73F3-E445-9B99-0C6CDF90EAC5}"/>
                </a:ext>
              </a:extLst>
            </p:cNvPr>
            <p:cNvSpPr/>
            <p:nvPr/>
          </p:nvSpPr>
          <p:spPr>
            <a:xfrm>
              <a:off x="4894223" y="4499467"/>
              <a:ext cx="3172336" cy="1315268"/>
            </a:xfrm>
            <a:prstGeom prst="wedgeRoundRectCallout">
              <a:avLst>
                <a:gd name="adj1" fmla="val -37916"/>
                <a:gd name="adj2" fmla="val -83934"/>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a:solidFill>
                    <a:schemeClr val="tx1"/>
                  </a:solidFill>
                </a:rPr>
                <a:t>The </a:t>
              </a:r>
              <a:r>
                <a:rPr lang="en-GB" sz="1600" b="1" i="1">
                  <a:solidFill>
                    <a:schemeClr val="tx1"/>
                  </a:solidFill>
                </a:rPr>
                <a:t>chat function will work as an attendance sheet</a:t>
              </a:r>
              <a:r>
                <a:rPr lang="en-GB" sz="1600">
                  <a:solidFill>
                    <a:schemeClr val="tx1"/>
                  </a:solidFill>
                </a:rPr>
                <a:t> please activate this at the beginning of the meeting and </a:t>
              </a:r>
              <a:r>
                <a:rPr lang="en-GB" sz="1600" b="1" i="1">
                  <a:solidFill>
                    <a:schemeClr val="tx1"/>
                  </a:solidFill>
                </a:rPr>
                <a:t>write your: name, affiliation, and country</a:t>
              </a:r>
              <a:r>
                <a:rPr lang="en-GB" sz="1600">
                  <a:solidFill>
                    <a:schemeClr val="tx1"/>
                  </a:solidFill>
                </a:rPr>
                <a:t> you belong to.</a:t>
              </a:r>
            </a:p>
          </p:txBody>
        </p:sp>
        <p:pic>
          <p:nvPicPr>
            <p:cNvPr id="9" name="Picture 8">
              <a:extLst>
                <a:ext uri="{FF2B5EF4-FFF2-40B4-BE49-F238E27FC236}">
                  <a16:creationId xmlns:a16="http://schemas.microsoft.com/office/drawing/2014/main" id="{80E3D9CA-66A9-2D49-A1AF-E2277D482C51}"/>
                </a:ext>
              </a:extLst>
            </p:cNvPr>
            <p:cNvPicPr>
              <a:picLocks noChangeAspect="1"/>
            </p:cNvPicPr>
            <p:nvPr/>
          </p:nvPicPr>
          <p:blipFill>
            <a:blip r:embed="rId4"/>
            <a:stretch>
              <a:fillRect/>
            </a:stretch>
          </p:blipFill>
          <p:spPr>
            <a:xfrm>
              <a:off x="4086225" y="2687662"/>
              <a:ext cx="3571875" cy="700088"/>
            </a:xfrm>
            <a:prstGeom prst="rect">
              <a:avLst/>
            </a:prstGeom>
          </p:spPr>
        </p:pic>
      </p:grpSp>
    </p:spTree>
    <p:extLst>
      <p:ext uri="{BB962C8B-B14F-4D97-AF65-F5344CB8AC3E}">
        <p14:creationId xmlns:p14="http://schemas.microsoft.com/office/powerpoint/2010/main" val="347925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80DC3-290E-686C-71E2-7DCBC7443CD7}"/>
              </a:ext>
            </a:extLst>
          </p:cNvPr>
          <p:cNvSpPr>
            <a:spLocks noGrp="1"/>
          </p:cNvSpPr>
          <p:nvPr>
            <p:ph type="title"/>
          </p:nvPr>
        </p:nvSpPr>
        <p:spPr/>
        <p:txBody>
          <a:bodyPr>
            <a:normAutofit/>
          </a:bodyPr>
          <a:lstStyle/>
          <a:p>
            <a:r>
              <a:rPr lang="en-GB" dirty="0"/>
              <a:t>Status of Draft Document</a:t>
            </a:r>
          </a:p>
        </p:txBody>
      </p:sp>
      <p:sp>
        <p:nvSpPr>
          <p:cNvPr id="3" name="Content Placeholder 2">
            <a:extLst>
              <a:ext uri="{FF2B5EF4-FFF2-40B4-BE49-F238E27FC236}">
                <a16:creationId xmlns:a16="http://schemas.microsoft.com/office/drawing/2014/main" id="{FABDD391-54D3-9B99-807A-3AE63E80836B}"/>
              </a:ext>
            </a:extLst>
          </p:cNvPr>
          <p:cNvSpPr>
            <a:spLocks noGrp="1"/>
          </p:cNvSpPr>
          <p:nvPr>
            <p:ph idx="1"/>
          </p:nvPr>
        </p:nvSpPr>
        <p:spPr/>
        <p:txBody>
          <a:bodyPr/>
          <a:lstStyle/>
          <a:p>
            <a:pPr marL="0" indent="0">
              <a:buNone/>
            </a:pPr>
            <a:r>
              <a:rPr lang="en-GB" dirty="0">
                <a:hlinkClick r:id="rId2"/>
              </a:rPr>
              <a:t>https://docs.google.com/document/d/1S8ktuPBAJBhW5_uAJ0MyMInFyzIR3j2USIqPWWwp_60/edit#</a:t>
            </a:r>
            <a:endParaRPr lang="en-GB" dirty="0"/>
          </a:p>
          <a:p>
            <a:endParaRPr lang="en-GB" sz="4000" dirty="0"/>
          </a:p>
          <a:p>
            <a:pPr marL="0" indent="0">
              <a:buNone/>
            </a:pPr>
            <a:endParaRPr lang="en-GB" dirty="0"/>
          </a:p>
          <a:p>
            <a:pPr marL="0" indent="0">
              <a:buNone/>
            </a:pPr>
            <a:r>
              <a:rPr lang="en-GB" dirty="0"/>
              <a:t>Please ensure you have signed into the Google Doc to allows us to review comments and suggested changes can be made up to 30 June 2023</a:t>
            </a:r>
          </a:p>
        </p:txBody>
      </p:sp>
    </p:spTree>
    <p:extLst>
      <p:ext uri="{BB962C8B-B14F-4D97-AF65-F5344CB8AC3E}">
        <p14:creationId xmlns:p14="http://schemas.microsoft.com/office/powerpoint/2010/main" val="425416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4A362-8326-DF4E-8238-5CF2B5954FFB}"/>
              </a:ext>
            </a:extLst>
          </p:cNvPr>
          <p:cNvSpPr>
            <a:spLocks noGrp="1"/>
          </p:cNvSpPr>
          <p:nvPr>
            <p:ph type="title"/>
          </p:nvPr>
        </p:nvSpPr>
        <p:spPr/>
        <p:txBody>
          <a:bodyPr/>
          <a:lstStyle/>
          <a:p>
            <a:r>
              <a:rPr lang="en-GB" dirty="0"/>
              <a:t>Outreach	</a:t>
            </a:r>
          </a:p>
        </p:txBody>
      </p:sp>
      <p:sp>
        <p:nvSpPr>
          <p:cNvPr id="3" name="Content Placeholder 2">
            <a:extLst>
              <a:ext uri="{FF2B5EF4-FFF2-40B4-BE49-F238E27FC236}">
                <a16:creationId xmlns:a16="http://schemas.microsoft.com/office/drawing/2014/main" id="{08C75576-6E68-F945-99A0-ED2B172AD46A}"/>
              </a:ext>
            </a:extLst>
          </p:cNvPr>
          <p:cNvSpPr>
            <a:spLocks noGrp="1"/>
          </p:cNvSpPr>
          <p:nvPr>
            <p:ph idx="1"/>
          </p:nvPr>
        </p:nvSpPr>
        <p:spPr>
          <a:xfrm>
            <a:off x="628650" y="1080656"/>
            <a:ext cx="7886700" cy="5661730"/>
          </a:xfrm>
        </p:spPr>
        <p:txBody>
          <a:bodyPr>
            <a:normAutofit/>
          </a:bodyPr>
          <a:lstStyle/>
          <a:p>
            <a:pPr marL="0" indent="0">
              <a:buNone/>
            </a:pPr>
            <a:endParaRPr lang="en-GB" sz="2400" i="1" dirty="0"/>
          </a:p>
          <a:p>
            <a:pPr marL="0" indent="0">
              <a:buNone/>
            </a:pPr>
            <a:r>
              <a:rPr lang="en-GB" sz="3200" i="1" dirty="0"/>
              <a:t>P4001 presentations at the following events:</a:t>
            </a:r>
            <a:endParaRPr lang="en-GB" sz="3600" i="1" dirty="0"/>
          </a:p>
          <a:p>
            <a:pPr lvl="1"/>
            <a:r>
              <a:rPr lang="en-GB" sz="3000" i="1" dirty="0"/>
              <a:t>SPIE Photonics West 2023  - Mini workshop </a:t>
            </a:r>
          </a:p>
          <a:p>
            <a:pPr lvl="1"/>
            <a:r>
              <a:rPr lang="en-GB" sz="3000" i="1" dirty="0"/>
              <a:t>P4001 presentation at SPIE DCS, April, Orlando</a:t>
            </a:r>
          </a:p>
          <a:p>
            <a:pPr lvl="1"/>
            <a:r>
              <a:rPr lang="en-GB" sz="3000" i="1" dirty="0"/>
              <a:t>P4001 Presentation at ARD23, May, San Francisco</a:t>
            </a:r>
          </a:p>
          <a:p>
            <a:pPr marL="0" indent="0">
              <a:buNone/>
            </a:pPr>
            <a:endParaRPr lang="en-GB" sz="3200" i="1" dirty="0"/>
          </a:p>
          <a:p>
            <a:pPr marL="0" indent="0">
              <a:buNone/>
            </a:pPr>
            <a:r>
              <a:rPr lang="en-GB" sz="3200" i="1" dirty="0"/>
              <a:t>Future:</a:t>
            </a:r>
          </a:p>
          <a:p>
            <a:pPr marL="0" indent="0">
              <a:buNone/>
            </a:pPr>
            <a:r>
              <a:rPr lang="en-GB" sz="3200" i="1" dirty="0"/>
              <a:t>-  </a:t>
            </a:r>
            <a:r>
              <a:rPr lang="en-GB" sz="3000" i="1" dirty="0"/>
              <a:t>P4001 Presentation at IGARSS</a:t>
            </a:r>
          </a:p>
        </p:txBody>
      </p:sp>
    </p:spTree>
    <p:extLst>
      <p:ext uri="{BB962C8B-B14F-4D97-AF65-F5344CB8AC3E}">
        <p14:creationId xmlns:p14="http://schemas.microsoft.com/office/powerpoint/2010/main" val="2030102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50C24-64AC-5C48-B98F-64257F81BEA2}"/>
              </a:ext>
            </a:extLst>
          </p:cNvPr>
          <p:cNvSpPr>
            <a:spLocks noGrp="1"/>
          </p:cNvSpPr>
          <p:nvPr>
            <p:ph type="title"/>
          </p:nvPr>
        </p:nvSpPr>
        <p:spPr/>
        <p:txBody>
          <a:bodyPr/>
          <a:lstStyle/>
          <a:p>
            <a:r>
              <a:rPr lang="en-GB" dirty="0"/>
              <a:t>AOB / Close of Meeting</a:t>
            </a:r>
          </a:p>
        </p:txBody>
      </p:sp>
      <p:sp>
        <p:nvSpPr>
          <p:cNvPr id="3" name="Content Placeholder 2">
            <a:extLst>
              <a:ext uri="{FF2B5EF4-FFF2-40B4-BE49-F238E27FC236}">
                <a16:creationId xmlns:a16="http://schemas.microsoft.com/office/drawing/2014/main" id="{9BA4369C-453E-8B41-AB06-DFA34DBA55EB}"/>
              </a:ext>
            </a:extLst>
          </p:cNvPr>
          <p:cNvSpPr>
            <a:spLocks noGrp="1"/>
          </p:cNvSpPr>
          <p:nvPr>
            <p:ph idx="1"/>
          </p:nvPr>
        </p:nvSpPr>
        <p:spPr/>
        <p:txBody>
          <a:bodyPr/>
          <a:lstStyle/>
          <a:p>
            <a:r>
              <a:rPr lang="en-GB" dirty="0"/>
              <a:t>Next Meeting?   </a:t>
            </a:r>
          </a:p>
          <a:p>
            <a:pPr marL="0" indent="0">
              <a:buNone/>
            </a:pPr>
            <a:r>
              <a:rPr lang="en-GB" dirty="0"/>
              <a:t>	not planned to have more</a:t>
            </a:r>
          </a:p>
          <a:p>
            <a:r>
              <a:rPr lang="en-GB" dirty="0"/>
              <a:t>AOB?</a:t>
            </a:r>
          </a:p>
          <a:p>
            <a:endParaRPr lang="en-GB" dirty="0"/>
          </a:p>
          <a:p>
            <a:r>
              <a:rPr lang="en-GB" dirty="0"/>
              <a:t>Review of any unfinished discussions</a:t>
            </a:r>
          </a:p>
          <a:p>
            <a:endParaRPr lang="en-GB" dirty="0"/>
          </a:p>
          <a:p>
            <a:r>
              <a:rPr lang="en-GB" dirty="0"/>
              <a:t>Call to close meeting</a:t>
            </a:r>
          </a:p>
        </p:txBody>
      </p:sp>
    </p:spTree>
    <p:extLst>
      <p:ext uri="{BB962C8B-B14F-4D97-AF65-F5344CB8AC3E}">
        <p14:creationId xmlns:p14="http://schemas.microsoft.com/office/powerpoint/2010/main" val="3089355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FB65-9707-4D32-94AE-8079F135E4AE}"/>
              </a:ext>
            </a:extLst>
          </p:cNvPr>
          <p:cNvSpPr>
            <a:spLocks noGrp="1"/>
          </p:cNvSpPr>
          <p:nvPr>
            <p:ph type="ctrTitle"/>
          </p:nvPr>
        </p:nvSpPr>
        <p:spPr>
          <a:xfrm>
            <a:off x="1098958" y="1327809"/>
            <a:ext cx="6858000" cy="1790700"/>
          </a:xfrm>
        </p:spPr>
        <p:txBody>
          <a:bodyPr>
            <a:normAutofit fontScale="90000"/>
          </a:bodyPr>
          <a:lstStyle/>
          <a:p>
            <a:r>
              <a:rPr lang="en-US" dirty="0"/>
              <a:t>P4001 Meeting #41</a:t>
            </a:r>
            <a:br>
              <a:rPr lang="en-US" dirty="0"/>
            </a:br>
            <a:r>
              <a:rPr lang="en-US" dirty="0"/>
              <a:t>Hyperspectral Standard</a:t>
            </a:r>
          </a:p>
        </p:txBody>
      </p:sp>
      <p:sp>
        <p:nvSpPr>
          <p:cNvPr id="3" name="Subtitle 2">
            <a:extLst>
              <a:ext uri="{FF2B5EF4-FFF2-40B4-BE49-F238E27FC236}">
                <a16:creationId xmlns:a16="http://schemas.microsoft.com/office/drawing/2014/main" id="{9C40956A-A892-4AA4-93CE-894F5B7823C6}"/>
              </a:ext>
            </a:extLst>
          </p:cNvPr>
          <p:cNvSpPr>
            <a:spLocks noGrp="1"/>
          </p:cNvSpPr>
          <p:nvPr>
            <p:ph type="subTitle" idx="1"/>
          </p:nvPr>
        </p:nvSpPr>
        <p:spPr>
          <a:xfrm>
            <a:off x="0" y="3196508"/>
            <a:ext cx="9144000" cy="2061292"/>
          </a:xfrm>
        </p:spPr>
        <p:txBody>
          <a:bodyPr>
            <a:normAutofit/>
          </a:bodyPr>
          <a:lstStyle/>
          <a:p>
            <a:r>
              <a:rPr lang="en-US"/>
              <a:t>1 June 2023 </a:t>
            </a:r>
            <a:r>
              <a:rPr lang="en-US" dirty="0"/>
              <a:t>at 15:00 (UK)</a:t>
            </a:r>
          </a:p>
          <a:p>
            <a:endParaRPr lang="en-US" sz="1800" u="sng" dirty="0">
              <a:solidFill>
                <a:srgbClr val="0563C1"/>
              </a:solidFill>
              <a:effectLst/>
              <a:latin typeface="Calibri" panose="020F0502020204030204" pitchFamily="34" charset="0"/>
              <a:ea typeface="Calibri" panose="020F0502020204030204" pitchFamily="34" charset="0"/>
            </a:endParaRPr>
          </a:p>
          <a:p>
            <a:r>
              <a:rPr lang="en-US" sz="1800" u="sng" dirty="0">
                <a:solidFill>
                  <a:srgbClr val="0563C1"/>
                </a:solidFill>
                <a:latin typeface="Calibri" panose="020F0502020204030204" pitchFamily="34" charset="0"/>
              </a:rPr>
              <a:t>Zoom Link will be sent to pre-registered attendees to this meeting only</a:t>
            </a:r>
            <a:endParaRPr lang="en-US" dirty="0"/>
          </a:p>
          <a:p>
            <a:endParaRPr lang="en-GB" u="sng" dirty="0"/>
          </a:p>
          <a:p>
            <a:endParaRPr lang="en-US" dirty="0"/>
          </a:p>
        </p:txBody>
      </p:sp>
      <p:pic>
        <p:nvPicPr>
          <p:cNvPr id="5" name="Picture 4">
            <a:extLst>
              <a:ext uri="{FF2B5EF4-FFF2-40B4-BE49-F238E27FC236}">
                <a16:creationId xmlns:a16="http://schemas.microsoft.com/office/drawing/2014/main" id="{2AEA0A2B-D9FE-46D4-A450-B24CA276203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996579" y="5138740"/>
            <a:ext cx="4834156" cy="1719260"/>
          </a:xfrm>
          <a:prstGeom prst="rect">
            <a:avLst/>
          </a:prstGeom>
        </p:spPr>
      </p:pic>
    </p:spTree>
    <p:extLst>
      <p:ext uri="{BB962C8B-B14F-4D97-AF65-F5344CB8AC3E}">
        <p14:creationId xmlns:p14="http://schemas.microsoft.com/office/powerpoint/2010/main" val="1456295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1C1DC-B095-5A45-8BA2-A5517B5FF386}"/>
              </a:ext>
            </a:extLst>
          </p:cNvPr>
          <p:cNvSpPr>
            <a:spLocks noGrp="1"/>
          </p:cNvSpPr>
          <p:nvPr>
            <p:ph type="title"/>
          </p:nvPr>
        </p:nvSpPr>
        <p:spPr/>
        <p:txBody>
          <a:bodyPr/>
          <a:lstStyle/>
          <a:p>
            <a:r>
              <a:rPr lang="en-US" dirty="0"/>
              <a:t>Call to Order</a:t>
            </a:r>
          </a:p>
        </p:txBody>
      </p:sp>
      <p:sp>
        <p:nvSpPr>
          <p:cNvPr id="3" name="Content Placeholder 2">
            <a:extLst>
              <a:ext uri="{FF2B5EF4-FFF2-40B4-BE49-F238E27FC236}">
                <a16:creationId xmlns:a16="http://schemas.microsoft.com/office/drawing/2014/main" id="{C34050D6-09FF-F949-AFA4-6548147A294F}"/>
              </a:ext>
            </a:extLst>
          </p:cNvPr>
          <p:cNvSpPr>
            <a:spLocks noGrp="1"/>
          </p:cNvSpPr>
          <p:nvPr>
            <p:ph idx="1"/>
          </p:nvPr>
        </p:nvSpPr>
        <p:spPr/>
        <p:txBody>
          <a:bodyPr>
            <a:normAutofit fontScale="70000" lnSpcReduction="20000"/>
          </a:bodyPr>
          <a:lstStyle/>
          <a:p>
            <a:pPr>
              <a:lnSpc>
                <a:spcPct val="120000"/>
              </a:lnSpc>
              <a:spcAft>
                <a:spcPts val="300"/>
              </a:spcAft>
            </a:pPr>
            <a:r>
              <a:rPr lang="en-US" dirty="0"/>
              <a:t>P4001 operated under the IEEE-SA</a:t>
            </a:r>
          </a:p>
          <a:p>
            <a:pPr>
              <a:lnSpc>
                <a:spcPct val="120000"/>
              </a:lnSpc>
              <a:spcBef>
                <a:spcPts val="0"/>
              </a:spcBef>
              <a:spcAft>
                <a:spcPts val="300"/>
              </a:spcAft>
            </a:pPr>
            <a:r>
              <a:rPr lang="en-US" dirty="0"/>
              <a:t>Roll Call via the Chat dialogue:</a:t>
            </a:r>
          </a:p>
          <a:p>
            <a:pPr marL="0" indent="0">
              <a:lnSpc>
                <a:spcPct val="120000"/>
              </a:lnSpc>
              <a:spcBef>
                <a:spcPts val="0"/>
              </a:spcBef>
              <a:spcAft>
                <a:spcPts val="300"/>
              </a:spcAft>
              <a:buNone/>
            </a:pPr>
            <a:r>
              <a:rPr lang="en-US" dirty="0"/>
              <a:t>	Name , Affiliation , and Country</a:t>
            </a:r>
          </a:p>
          <a:p>
            <a:pPr>
              <a:lnSpc>
                <a:spcPct val="120000"/>
              </a:lnSpc>
              <a:spcAft>
                <a:spcPts val="300"/>
              </a:spcAft>
            </a:pPr>
            <a:r>
              <a:rPr lang="en-US" dirty="0"/>
              <a:t>Telephone participants</a:t>
            </a:r>
          </a:p>
          <a:p>
            <a:pPr lvl="1">
              <a:lnSpc>
                <a:spcPct val="120000"/>
              </a:lnSpc>
              <a:spcBef>
                <a:spcPts val="0"/>
              </a:spcBef>
              <a:spcAft>
                <a:spcPts val="300"/>
              </a:spcAft>
            </a:pPr>
            <a:r>
              <a:rPr lang="en-US" sz="2900" dirty="0"/>
              <a:t>please make yourself know for attendance purposes.</a:t>
            </a:r>
          </a:p>
          <a:p>
            <a:pPr>
              <a:lnSpc>
                <a:spcPct val="120000"/>
              </a:lnSpc>
              <a:spcAft>
                <a:spcPts val="300"/>
              </a:spcAft>
            </a:pPr>
            <a:r>
              <a:rPr lang="en-US" dirty="0"/>
              <a:t>Secretary Enforcing Membership through P4001 meeting attendance</a:t>
            </a:r>
          </a:p>
          <a:p>
            <a:pPr lvl="1">
              <a:lnSpc>
                <a:spcPct val="120000"/>
              </a:lnSpc>
              <a:spcBef>
                <a:spcPts val="0"/>
              </a:spcBef>
              <a:spcAft>
                <a:spcPts val="300"/>
              </a:spcAft>
            </a:pPr>
            <a:r>
              <a:rPr lang="en-US" dirty="0"/>
              <a:t>Two consecutive meetings = voting membership and subgroup authorization</a:t>
            </a:r>
          </a:p>
          <a:p>
            <a:pPr lvl="1">
              <a:lnSpc>
                <a:spcPct val="120000"/>
              </a:lnSpc>
              <a:spcBef>
                <a:spcPts val="0"/>
              </a:spcBef>
              <a:spcAft>
                <a:spcPts val="300"/>
              </a:spcAft>
            </a:pPr>
            <a:r>
              <a:rPr lang="en-US" dirty="0"/>
              <a:t>Don’t miss more than one meeting or membership is lost.</a:t>
            </a:r>
          </a:p>
          <a:p>
            <a:pPr>
              <a:lnSpc>
                <a:spcPct val="120000"/>
              </a:lnSpc>
              <a:spcAft>
                <a:spcPts val="300"/>
              </a:spcAft>
            </a:pPr>
            <a:r>
              <a:rPr lang="en-US" dirty="0"/>
              <a:t>Roll call the role and affiliations.</a:t>
            </a:r>
          </a:p>
          <a:p>
            <a:pPr lvl="1">
              <a:lnSpc>
                <a:spcPct val="120000"/>
              </a:lnSpc>
              <a:spcBef>
                <a:spcPts val="0"/>
              </a:spcBef>
              <a:spcAft>
                <a:spcPts val="300"/>
              </a:spcAft>
            </a:pPr>
            <a:r>
              <a:rPr lang="en-US" dirty="0"/>
              <a:t>Establish Quorum</a:t>
            </a:r>
          </a:p>
          <a:p>
            <a:pPr lvl="1">
              <a:lnSpc>
                <a:spcPct val="120000"/>
              </a:lnSpc>
              <a:spcBef>
                <a:spcPts val="0"/>
              </a:spcBef>
              <a:spcAft>
                <a:spcPts val="300"/>
              </a:spcAft>
            </a:pPr>
            <a:r>
              <a:rPr lang="en-US" dirty="0"/>
              <a:t>Being present continues or counts towards your voting WG membership.</a:t>
            </a:r>
          </a:p>
          <a:p>
            <a:pPr>
              <a:lnSpc>
                <a:spcPct val="120000"/>
              </a:lnSpc>
              <a:spcAft>
                <a:spcPts val="300"/>
              </a:spcAft>
            </a:pPr>
            <a:r>
              <a:rPr lang="en-US" dirty="0"/>
              <a:t>Disclaimer: Recording the meeting – for role call purposes and meeting minutes and will be deleted ASAP</a:t>
            </a:r>
          </a:p>
          <a:p>
            <a:endParaRPr lang="en-US" dirty="0"/>
          </a:p>
        </p:txBody>
      </p:sp>
    </p:spTree>
    <p:extLst>
      <p:ext uri="{BB962C8B-B14F-4D97-AF65-F5344CB8AC3E}">
        <p14:creationId xmlns:p14="http://schemas.microsoft.com/office/powerpoint/2010/main" val="1892838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4C25-7E1D-6C8F-FA4B-D7109055421C}"/>
              </a:ext>
            </a:extLst>
          </p:cNvPr>
          <p:cNvSpPr>
            <a:spLocks noGrp="1"/>
          </p:cNvSpPr>
          <p:nvPr>
            <p:ph type="title"/>
          </p:nvPr>
        </p:nvSpPr>
        <p:spPr/>
        <p:txBody>
          <a:bodyPr/>
          <a:lstStyle/>
          <a:p>
            <a:r>
              <a:rPr lang="en-GB" dirty="0"/>
              <a:t>Approval of the Agenda</a:t>
            </a:r>
          </a:p>
        </p:txBody>
      </p:sp>
      <p:sp>
        <p:nvSpPr>
          <p:cNvPr id="7" name="TextBox 6">
            <a:extLst>
              <a:ext uri="{FF2B5EF4-FFF2-40B4-BE49-F238E27FC236}">
                <a16:creationId xmlns:a16="http://schemas.microsoft.com/office/drawing/2014/main" id="{9CCEE2BA-FD23-3394-CCA0-595CB0E32871}"/>
              </a:ext>
            </a:extLst>
          </p:cNvPr>
          <p:cNvSpPr txBox="1"/>
          <p:nvPr/>
        </p:nvSpPr>
        <p:spPr>
          <a:xfrm>
            <a:off x="628650" y="5632798"/>
            <a:ext cx="1584088" cy="369332"/>
          </a:xfrm>
          <a:prstGeom prst="rect">
            <a:avLst/>
          </a:prstGeom>
          <a:noFill/>
        </p:spPr>
        <p:txBody>
          <a:bodyPr wrap="none" rtlCol="0">
            <a:spAutoFit/>
          </a:bodyPr>
          <a:lstStyle/>
          <a:p>
            <a:r>
              <a:rPr lang="en-GB" dirty="0"/>
              <a:t>Embedded File</a:t>
            </a:r>
          </a:p>
        </p:txBody>
      </p:sp>
      <p:graphicFrame>
        <p:nvGraphicFramePr>
          <p:cNvPr id="3" name="Object 2">
            <a:extLst>
              <a:ext uri="{FF2B5EF4-FFF2-40B4-BE49-F238E27FC236}">
                <a16:creationId xmlns:a16="http://schemas.microsoft.com/office/drawing/2014/main" id="{7AB0A69F-1CFD-F8CE-C7ED-B0F4D44DEC39}"/>
              </a:ext>
            </a:extLst>
          </p:cNvPr>
          <p:cNvGraphicFramePr>
            <a:graphicFrameLocks noChangeAspect="1"/>
          </p:cNvGraphicFramePr>
          <p:nvPr>
            <p:extLst>
              <p:ext uri="{D42A27DB-BD31-4B8C-83A1-F6EECF244321}">
                <p14:modId xmlns:p14="http://schemas.microsoft.com/office/powerpoint/2010/main" val="2453067037"/>
              </p:ext>
            </p:extLst>
          </p:nvPr>
        </p:nvGraphicFramePr>
        <p:xfrm>
          <a:off x="2212452" y="1234967"/>
          <a:ext cx="6671197" cy="9322197"/>
        </p:xfrm>
        <a:graphic>
          <a:graphicData uri="http://schemas.openxmlformats.org/presentationml/2006/ole">
            <mc:AlternateContent xmlns:mc="http://schemas.openxmlformats.org/markup-compatibility/2006">
              <mc:Choice xmlns:v="urn:schemas-microsoft-com:vml" Requires="v">
                <p:oleObj name="Document" r:id="rId2" imgW="6235700" imgH="8712200" progId="Word.Document.12">
                  <p:embed/>
                </p:oleObj>
              </mc:Choice>
              <mc:Fallback>
                <p:oleObj name="Document" r:id="rId2" imgW="6235700" imgH="8712200" progId="Word.Document.12">
                  <p:embed/>
                  <p:pic>
                    <p:nvPicPr>
                      <p:cNvPr id="3" name="Object 2">
                        <a:extLst>
                          <a:ext uri="{FF2B5EF4-FFF2-40B4-BE49-F238E27FC236}">
                            <a16:creationId xmlns:a16="http://schemas.microsoft.com/office/drawing/2014/main" id="{7AB0A69F-1CFD-F8CE-C7ED-B0F4D44DEC39}"/>
                          </a:ext>
                        </a:extLst>
                      </p:cNvPr>
                      <p:cNvPicPr/>
                      <p:nvPr/>
                    </p:nvPicPr>
                    <p:blipFill>
                      <a:blip r:embed="rId3"/>
                      <a:stretch>
                        <a:fillRect/>
                      </a:stretch>
                    </p:blipFill>
                    <p:spPr>
                      <a:xfrm>
                        <a:off x="2212452" y="1234967"/>
                        <a:ext cx="6671197" cy="9322197"/>
                      </a:xfrm>
                      <a:prstGeom prst="rect">
                        <a:avLst/>
                      </a:prstGeom>
                    </p:spPr>
                  </p:pic>
                </p:oleObj>
              </mc:Fallback>
            </mc:AlternateContent>
          </a:graphicData>
        </a:graphic>
      </p:graphicFrame>
    </p:spTree>
    <p:extLst>
      <p:ext uri="{BB962C8B-B14F-4D97-AF65-F5344CB8AC3E}">
        <p14:creationId xmlns:p14="http://schemas.microsoft.com/office/powerpoint/2010/main" val="208676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87244-171A-EB4F-BAB0-E7DCE00621D0}"/>
              </a:ext>
            </a:extLst>
          </p:cNvPr>
          <p:cNvSpPr>
            <a:spLocks noGrp="1"/>
          </p:cNvSpPr>
          <p:nvPr>
            <p:ph type="title"/>
          </p:nvPr>
        </p:nvSpPr>
        <p:spPr/>
        <p:txBody>
          <a:bodyPr>
            <a:noAutofit/>
          </a:bodyPr>
          <a:lstStyle/>
          <a:p>
            <a:r>
              <a:rPr lang="en-US" sz="3200" dirty="0"/>
              <a:t>IEEE-SA Patent &amp; Copyright Policy</a:t>
            </a:r>
          </a:p>
        </p:txBody>
      </p:sp>
      <p:sp>
        <p:nvSpPr>
          <p:cNvPr id="3" name="Content Placeholder 2">
            <a:extLst>
              <a:ext uri="{FF2B5EF4-FFF2-40B4-BE49-F238E27FC236}">
                <a16:creationId xmlns:a16="http://schemas.microsoft.com/office/drawing/2014/main" id="{04D2DF41-BF14-FD47-98FC-A017EF38E893}"/>
              </a:ext>
            </a:extLst>
          </p:cNvPr>
          <p:cNvSpPr>
            <a:spLocks noGrp="1"/>
          </p:cNvSpPr>
          <p:nvPr>
            <p:ph idx="1"/>
          </p:nvPr>
        </p:nvSpPr>
        <p:spPr/>
        <p:txBody>
          <a:bodyPr/>
          <a:lstStyle/>
          <a:p>
            <a:pPr>
              <a:spcBef>
                <a:spcPts val="0"/>
              </a:spcBef>
              <a:spcAft>
                <a:spcPts val="600"/>
              </a:spcAft>
            </a:pPr>
            <a:r>
              <a:rPr lang="en-US" dirty="0"/>
              <a:t>Patent Policy  - Duty to Inform IEEE</a:t>
            </a:r>
          </a:p>
          <a:p>
            <a:pPr lvl="1">
              <a:spcBef>
                <a:spcPts val="0"/>
              </a:spcBef>
              <a:spcAft>
                <a:spcPts val="900"/>
              </a:spcAft>
            </a:pPr>
            <a:r>
              <a:rPr lang="en-US" dirty="0">
                <a:latin typeface="+mj-lt"/>
              </a:rPr>
              <a:t>Early Identification of potential Essential Patent Claims is encouraged</a:t>
            </a:r>
          </a:p>
          <a:p>
            <a:pPr lvl="1">
              <a:spcBef>
                <a:spcPts val="0"/>
              </a:spcBef>
              <a:spcAft>
                <a:spcPts val="900"/>
              </a:spcAft>
            </a:pPr>
            <a:r>
              <a:rPr lang="en-US" dirty="0">
                <a:latin typeface="+mj-lt"/>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ts val="0"/>
              </a:spcBef>
              <a:spcAft>
                <a:spcPts val="900"/>
              </a:spcAft>
            </a:pPr>
            <a:r>
              <a:rPr lang="en-US" dirty="0">
                <a:latin typeface="+mj-lt"/>
              </a:rPr>
              <a:t>Participants should inform the IEEE (or cause the IEEE to be informed) of the identity of any other holders of potential Essential Patent Claims.</a:t>
            </a:r>
          </a:p>
        </p:txBody>
      </p:sp>
    </p:spTree>
    <p:extLst>
      <p:ext uri="{BB962C8B-B14F-4D97-AF65-F5344CB8AC3E}">
        <p14:creationId xmlns:p14="http://schemas.microsoft.com/office/powerpoint/2010/main" val="403771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FA6B2-68EF-44DF-98A8-529EAB721DCB}"/>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D191308-0F74-40BC-861A-F17850183A6E}"/>
              </a:ext>
            </a:extLst>
          </p:cNvPr>
          <p:cNvSpPr>
            <a:spLocks noGrp="1"/>
          </p:cNvSpPr>
          <p:nvPr>
            <p:ph sz="quarter" idx="1"/>
          </p:nvPr>
        </p:nvSpPr>
        <p:spPr/>
        <p:txBody>
          <a:bodyPr>
            <a:normAutofit fontScale="70000" lnSpcReduction="20000"/>
          </a:bodyPr>
          <a:lstStyle/>
          <a:p>
            <a:pPr>
              <a:lnSpc>
                <a:spcPct val="120000"/>
              </a:lnSpc>
              <a:spcBef>
                <a:spcPts val="600"/>
              </a:spcBef>
              <a:spcAft>
                <a:spcPts val="600"/>
              </a:spcAft>
              <a:buSzPct val="150000"/>
            </a:pPr>
            <a:r>
              <a:rPr lang="en-US" sz="2600" dirty="0">
                <a:latin typeface="+mj-lt"/>
              </a:rPr>
              <a:t>The IEEE SA Copyright Policy is described in the IEEE SA Standards Board Bylaws and IEEE SA Standards Board Operations Manual</a:t>
            </a:r>
          </a:p>
          <a:p>
            <a:pPr>
              <a:lnSpc>
                <a:spcPct val="120000"/>
              </a:lnSpc>
              <a:spcBef>
                <a:spcPts val="600"/>
              </a:spcBef>
              <a:spcAft>
                <a:spcPts val="600"/>
              </a:spcAft>
              <a:buSzPct val="150000"/>
            </a:pPr>
            <a:r>
              <a:rPr lang="en-US" dirty="0">
                <a:latin typeface="+mj-lt"/>
              </a:rPr>
              <a:t>IEEE SA Copyright Policy, see </a:t>
            </a:r>
            <a:br>
              <a:rPr lang="en-US" dirty="0">
                <a:latin typeface="+mj-lt"/>
              </a:rPr>
            </a:br>
            <a:r>
              <a:rPr lang="en-US" dirty="0">
                <a:latin typeface="+mj-lt"/>
              </a:rPr>
              <a:t>	Clause 7 of the IEEE SA Standards Board Bylaws</a:t>
            </a:r>
            <a:br>
              <a:rPr lang="en-US" dirty="0">
                <a:latin typeface="+mj-lt"/>
              </a:rPr>
            </a:br>
            <a:r>
              <a:rPr lang="en-US" dirty="0">
                <a:latin typeface="+mj-lt"/>
              </a:rPr>
              <a:t> 	</a:t>
            </a:r>
            <a:r>
              <a:rPr lang="en-US" sz="2400" dirty="0">
                <a:latin typeface="+mj-lt"/>
                <a:hlinkClick r:id="rId2"/>
              </a:rPr>
              <a:t>https://standards.ieee.org/about/policies/bylaws/sect6-7.html#7</a:t>
            </a:r>
            <a:br>
              <a:rPr lang="en-US" sz="2400" dirty="0">
                <a:latin typeface="+mj-lt"/>
              </a:rPr>
            </a:br>
            <a:r>
              <a:rPr lang="en-US" dirty="0">
                <a:latin typeface="+mj-lt"/>
              </a:rPr>
              <a:t>	Clause 6.1 of the IEEE SA Standards Board Operations Manual</a:t>
            </a:r>
            <a:br>
              <a:rPr lang="en-US" dirty="0">
                <a:latin typeface="+mj-lt"/>
              </a:rPr>
            </a:br>
            <a:r>
              <a:rPr lang="en-US" dirty="0">
                <a:latin typeface="+mj-lt"/>
              </a:rPr>
              <a:t>	</a:t>
            </a:r>
            <a:r>
              <a:rPr lang="en-US" sz="2400" dirty="0">
                <a:latin typeface="+mj-lt"/>
                <a:hlinkClick r:id="rId3"/>
              </a:rPr>
              <a:t>https://standards.ieee.org/about/policies/opman/sect6.html</a:t>
            </a:r>
            <a:endParaRPr lang="en-US" sz="2400" dirty="0">
              <a:latin typeface="+mj-lt"/>
            </a:endParaRPr>
          </a:p>
          <a:p>
            <a:pPr>
              <a:lnSpc>
                <a:spcPct val="120000"/>
              </a:lnSpc>
              <a:spcBef>
                <a:spcPts val="600"/>
              </a:spcBef>
              <a:spcAft>
                <a:spcPts val="600"/>
              </a:spcAft>
              <a:buSzPct val="150000"/>
            </a:pPr>
            <a:r>
              <a:rPr lang="en-US" sz="2600" dirty="0">
                <a:latin typeface="+mj-lt"/>
              </a:rPr>
              <a:t>IEEE SA Copyright Permission</a:t>
            </a:r>
          </a:p>
          <a:p>
            <a:pPr lvl="1">
              <a:lnSpc>
                <a:spcPct val="120000"/>
              </a:lnSpc>
              <a:spcBef>
                <a:spcPts val="600"/>
              </a:spcBef>
              <a:spcAft>
                <a:spcPts val="600"/>
              </a:spcAft>
              <a:buSzPct val="150000"/>
            </a:pPr>
            <a:r>
              <a:rPr lang="en-US" sz="2000" dirty="0">
                <a:latin typeface="+mj-lt"/>
                <a:hlinkClick r:id="rId4"/>
              </a:rPr>
              <a:t>https://standards.ieee.org/content/dam/ieee-standards/standards/web/documents/other/permissionltrs.zip</a:t>
            </a:r>
            <a:endParaRPr lang="en-US" sz="2000" dirty="0">
              <a:latin typeface="+mj-lt"/>
            </a:endParaRPr>
          </a:p>
          <a:p>
            <a:pPr>
              <a:lnSpc>
                <a:spcPct val="120000"/>
              </a:lnSpc>
              <a:spcBef>
                <a:spcPts val="600"/>
              </a:spcBef>
              <a:spcAft>
                <a:spcPts val="600"/>
              </a:spcAft>
              <a:buSzPct val="150000"/>
            </a:pPr>
            <a:r>
              <a:rPr lang="en-US" sz="2600" dirty="0">
                <a:latin typeface="+mj-lt"/>
              </a:rPr>
              <a:t>IEEE SA Copyright FAQs</a:t>
            </a:r>
          </a:p>
          <a:p>
            <a:pPr lvl="1">
              <a:lnSpc>
                <a:spcPct val="120000"/>
              </a:lnSpc>
              <a:spcBef>
                <a:spcPts val="600"/>
              </a:spcBef>
              <a:spcAft>
                <a:spcPts val="600"/>
              </a:spcAft>
              <a:buSzPct val="150000"/>
            </a:pPr>
            <a:r>
              <a:rPr lang="en-US" sz="2000" dirty="0">
                <a:latin typeface="+mj-lt"/>
                <a:hlinkClick r:id="rId5"/>
              </a:rPr>
              <a:t>http://standards.ieee.org/faqs/copyrights.html/</a:t>
            </a:r>
            <a:endParaRPr lang="en-US" sz="2000" dirty="0">
              <a:latin typeface="+mj-lt"/>
            </a:endParaRPr>
          </a:p>
          <a:p>
            <a:pPr>
              <a:lnSpc>
                <a:spcPct val="120000"/>
              </a:lnSpc>
              <a:spcBef>
                <a:spcPts val="600"/>
              </a:spcBef>
              <a:spcAft>
                <a:spcPts val="600"/>
              </a:spcAft>
              <a:buSzPct val="150000"/>
            </a:pPr>
            <a:r>
              <a:rPr lang="en-US" sz="2600" dirty="0">
                <a:latin typeface="+mj-lt"/>
              </a:rPr>
              <a:t>Distribution of Draft Standards (see 6.1.3 of the SASB Operations Manual)</a:t>
            </a:r>
          </a:p>
          <a:p>
            <a:pPr lvl="1">
              <a:lnSpc>
                <a:spcPct val="120000"/>
              </a:lnSpc>
              <a:spcBef>
                <a:spcPts val="600"/>
              </a:spcBef>
              <a:spcAft>
                <a:spcPts val="600"/>
              </a:spcAft>
              <a:buSzPct val="150000"/>
            </a:pPr>
            <a:r>
              <a:rPr lang="en-US" sz="2000" dirty="0">
                <a:latin typeface="+mj-lt"/>
                <a:hlinkClick r:id="rId3"/>
              </a:rPr>
              <a:t>https://standards.ieee.org/about/policies/opman/sect6.html</a:t>
            </a:r>
            <a:endParaRPr lang="en-US" sz="2000" dirty="0">
              <a:latin typeface="+mj-lt"/>
            </a:endParaRPr>
          </a:p>
          <a:p>
            <a:pPr marL="0" indent="-913507">
              <a:lnSpc>
                <a:spcPct val="120000"/>
              </a:lnSpc>
              <a:spcBef>
                <a:spcPts val="600"/>
              </a:spcBef>
              <a:spcAft>
                <a:spcPts val="600"/>
              </a:spcAft>
              <a:buSzPct val="150000"/>
            </a:pPr>
            <a:endParaRPr lang="en-US" sz="2200" dirty="0"/>
          </a:p>
          <a:p>
            <a:endParaRPr lang="en-US" dirty="0"/>
          </a:p>
        </p:txBody>
      </p:sp>
    </p:spTree>
    <p:extLst>
      <p:ext uri="{BB962C8B-B14F-4D97-AF65-F5344CB8AC3E}">
        <p14:creationId xmlns:p14="http://schemas.microsoft.com/office/powerpoint/2010/main" val="1596435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ED0B6-9B6B-114C-AAFD-F07DB2198100}"/>
              </a:ext>
            </a:extLst>
          </p:cNvPr>
          <p:cNvSpPr>
            <a:spLocks noGrp="1"/>
          </p:cNvSpPr>
          <p:nvPr>
            <p:ph type="title"/>
          </p:nvPr>
        </p:nvSpPr>
        <p:spPr/>
        <p:txBody>
          <a:bodyPr/>
          <a:lstStyle/>
          <a:p>
            <a:r>
              <a:rPr lang="en-US" dirty="0"/>
              <a:t>Ways to inform IEEE</a:t>
            </a:r>
          </a:p>
        </p:txBody>
      </p:sp>
      <p:sp>
        <p:nvSpPr>
          <p:cNvPr id="3" name="Content Placeholder 2">
            <a:extLst>
              <a:ext uri="{FF2B5EF4-FFF2-40B4-BE49-F238E27FC236}">
                <a16:creationId xmlns:a16="http://schemas.microsoft.com/office/drawing/2014/main" id="{873A24BB-8C4D-6E40-833E-A0B8784314BB}"/>
              </a:ext>
            </a:extLst>
          </p:cNvPr>
          <p:cNvSpPr>
            <a:spLocks noGrp="1"/>
          </p:cNvSpPr>
          <p:nvPr>
            <p:ph idx="1"/>
          </p:nvPr>
        </p:nvSpPr>
        <p:spPr/>
        <p:txBody>
          <a:bodyPr>
            <a:normAutofit/>
          </a:bodyPr>
          <a:lstStyle/>
          <a:p>
            <a:pPr>
              <a:lnSpc>
                <a:spcPct val="100000"/>
              </a:lnSpc>
              <a:spcBef>
                <a:spcPts val="600"/>
              </a:spcBef>
              <a:spcAft>
                <a:spcPts val="600"/>
              </a:spcAft>
            </a:pPr>
            <a:r>
              <a:rPr lang="en-US" sz="2400" dirty="0">
                <a:latin typeface="+mj-lt"/>
              </a:rPr>
              <a:t>Cause a Letter of Assurance to be submitted to IEEE-SA (</a:t>
            </a:r>
            <a:r>
              <a:rPr lang="en-US" sz="2400" dirty="0">
                <a:latin typeface="+mj-lt"/>
                <a:hlinkClick r:id="rId2"/>
              </a:rPr>
              <a:t>patcom@ieee.org</a:t>
            </a:r>
            <a:r>
              <a:rPr lang="en-US" sz="2400" dirty="0">
                <a:latin typeface="+mj-lt"/>
              </a:rPr>
              <a:t>); or</a:t>
            </a:r>
          </a:p>
          <a:p>
            <a:pPr>
              <a:lnSpc>
                <a:spcPct val="100000"/>
              </a:lnSpc>
              <a:spcBef>
                <a:spcPts val="600"/>
              </a:spcBef>
              <a:spcAft>
                <a:spcPts val="600"/>
              </a:spcAft>
            </a:pPr>
            <a:r>
              <a:rPr lang="en-US" sz="2400" dirty="0">
                <a:latin typeface="+mj-lt"/>
              </a:rPr>
              <a:t>Provide the chair of this group with the identity of the holder(s) of any and all such claims as soon as possible; or</a:t>
            </a:r>
          </a:p>
          <a:p>
            <a:pPr>
              <a:lnSpc>
                <a:spcPct val="100000"/>
              </a:lnSpc>
              <a:spcBef>
                <a:spcPts val="600"/>
              </a:spcBef>
              <a:spcAft>
                <a:spcPts val="600"/>
              </a:spcAft>
            </a:pPr>
            <a:r>
              <a:rPr lang="en-US" sz="2400" dirty="0">
                <a:latin typeface="+mj-lt"/>
              </a:rPr>
              <a:t>Speak up now and respond to this Call for Potentially Essential Patents</a:t>
            </a:r>
          </a:p>
          <a:p>
            <a:pPr lvl="1">
              <a:lnSpc>
                <a:spcPct val="100000"/>
              </a:lnSpc>
              <a:spcBef>
                <a:spcPts val="600"/>
              </a:spcBef>
              <a:spcAft>
                <a:spcPts val="600"/>
              </a:spcAft>
            </a:pPr>
            <a:r>
              <a:rPr lang="en-US" sz="2000" dirty="0">
                <a:latin typeface="+mj-lt"/>
              </a:rPr>
              <a:t>If anyone in this meeting is personally aware of the holder of any patent claims that are potentially essential to implementation of the proposed standard(s) under consideration by the group and that are not already the subject of an Accepted Letter of Assurance, please response at this time by providing the relevant information to the WG Chair.</a:t>
            </a:r>
          </a:p>
        </p:txBody>
      </p:sp>
    </p:spTree>
    <p:extLst>
      <p:ext uri="{BB962C8B-B14F-4D97-AF65-F5344CB8AC3E}">
        <p14:creationId xmlns:p14="http://schemas.microsoft.com/office/powerpoint/2010/main" val="234526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F88D9-3890-D6CB-4EB1-B6A203BBFEFB}"/>
              </a:ext>
            </a:extLst>
          </p:cNvPr>
          <p:cNvSpPr>
            <a:spLocks noGrp="1"/>
          </p:cNvSpPr>
          <p:nvPr>
            <p:ph type="title"/>
          </p:nvPr>
        </p:nvSpPr>
        <p:spPr/>
        <p:txBody>
          <a:bodyPr/>
          <a:lstStyle/>
          <a:p>
            <a:r>
              <a:rPr lang="en-GB" dirty="0"/>
              <a:t>Proposal 1:</a:t>
            </a:r>
          </a:p>
        </p:txBody>
      </p:sp>
      <p:sp>
        <p:nvSpPr>
          <p:cNvPr id="3" name="Content Placeholder 2">
            <a:extLst>
              <a:ext uri="{FF2B5EF4-FFF2-40B4-BE49-F238E27FC236}">
                <a16:creationId xmlns:a16="http://schemas.microsoft.com/office/drawing/2014/main" id="{0B5DB351-25C7-81E1-03C3-2E2342666318}"/>
              </a:ext>
            </a:extLst>
          </p:cNvPr>
          <p:cNvSpPr>
            <a:spLocks noGrp="1"/>
          </p:cNvSpPr>
          <p:nvPr>
            <p:ph idx="1"/>
          </p:nvPr>
        </p:nvSpPr>
        <p:spPr/>
        <p:txBody>
          <a:bodyPr/>
          <a:lstStyle/>
          <a:p>
            <a:pPr marL="0" indent="0">
              <a:buNone/>
            </a:pPr>
            <a:r>
              <a:rPr lang="en-GB" b="0" i="0" u="none" strike="noStrike" dirty="0">
                <a:solidFill>
                  <a:srgbClr val="1D1D1D"/>
                </a:solidFill>
                <a:effectLst/>
              </a:rPr>
              <a:t>The P4001 proposes to the IEEE SA to change the name of the P4001 standard to:</a:t>
            </a:r>
          </a:p>
          <a:p>
            <a:pPr marL="0" indent="0">
              <a:buNone/>
            </a:pPr>
            <a:r>
              <a:rPr lang="en-GB" b="0" i="1" u="none" strike="noStrike" dirty="0">
                <a:solidFill>
                  <a:srgbClr val="FF0000"/>
                </a:solidFill>
                <a:effectLst/>
              </a:rPr>
              <a:t>"Standard for Characterization of Hyperspectral Imaging Devices - Ultraviolet through Shortwave Infrared".</a:t>
            </a:r>
          </a:p>
          <a:p>
            <a:pPr marL="0" indent="0">
              <a:buNone/>
            </a:pPr>
            <a:endParaRPr lang="en-GB" i="1" dirty="0">
              <a:solidFill>
                <a:srgbClr val="1D1D1D"/>
              </a:solidFill>
            </a:endParaRPr>
          </a:p>
          <a:p>
            <a:pPr marL="0" indent="0">
              <a:buNone/>
            </a:pPr>
            <a:r>
              <a:rPr lang="en-GB" dirty="0">
                <a:solidFill>
                  <a:srgbClr val="1D1D1D"/>
                </a:solidFill>
              </a:rPr>
              <a:t>from:</a:t>
            </a:r>
          </a:p>
          <a:p>
            <a:pPr marL="0" indent="0">
              <a:buNone/>
            </a:pPr>
            <a:r>
              <a:rPr lang="en-GB" b="0" i="1" u="none" strike="noStrike" dirty="0">
                <a:solidFill>
                  <a:srgbClr val="000000"/>
                </a:solidFill>
                <a:effectLst/>
              </a:rPr>
              <a:t>”Standard for Characterization and Calibration of Ultraviolet through  Shortwave Infrared (250 nm to 2500 nm) Hyperspectral Imaging Devices”</a:t>
            </a:r>
            <a:endParaRPr lang="en-GB" i="1" dirty="0"/>
          </a:p>
        </p:txBody>
      </p:sp>
    </p:spTree>
    <p:extLst>
      <p:ext uri="{BB962C8B-B14F-4D97-AF65-F5344CB8AC3E}">
        <p14:creationId xmlns:p14="http://schemas.microsoft.com/office/powerpoint/2010/main" val="3402574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626F6-A830-FD56-293D-508DEA5ACFDA}"/>
              </a:ext>
            </a:extLst>
          </p:cNvPr>
          <p:cNvSpPr>
            <a:spLocks noGrp="1"/>
          </p:cNvSpPr>
          <p:nvPr>
            <p:ph type="title"/>
          </p:nvPr>
        </p:nvSpPr>
        <p:spPr/>
        <p:txBody>
          <a:bodyPr/>
          <a:lstStyle/>
          <a:p>
            <a:r>
              <a:rPr lang="en-GB" dirty="0"/>
              <a:t>Proposal 2:</a:t>
            </a:r>
          </a:p>
        </p:txBody>
      </p:sp>
      <p:sp>
        <p:nvSpPr>
          <p:cNvPr id="3" name="Content Placeholder 2">
            <a:extLst>
              <a:ext uri="{FF2B5EF4-FFF2-40B4-BE49-F238E27FC236}">
                <a16:creationId xmlns:a16="http://schemas.microsoft.com/office/drawing/2014/main" id="{4C5A114A-60B4-9FCE-AE2D-44A7FF4DA51F}"/>
              </a:ext>
            </a:extLst>
          </p:cNvPr>
          <p:cNvSpPr>
            <a:spLocks noGrp="1"/>
          </p:cNvSpPr>
          <p:nvPr>
            <p:ph idx="1"/>
          </p:nvPr>
        </p:nvSpPr>
        <p:spPr/>
        <p:txBody>
          <a:bodyPr>
            <a:normAutofit/>
          </a:bodyPr>
          <a:lstStyle/>
          <a:p>
            <a:pPr marL="0" indent="0">
              <a:buNone/>
            </a:pPr>
            <a:r>
              <a:rPr lang="en-GB" b="0" i="0" u="none" strike="noStrike" dirty="0">
                <a:solidFill>
                  <a:srgbClr val="1D1D1D"/>
                </a:solidFill>
                <a:effectLst/>
                <a:latin typeface="Calibri" panose="020F0502020204030204" pitchFamily="34" charset="0"/>
              </a:rPr>
              <a:t>The P4001 working group approves the content of the current draft as our proposal to enter the IEEE-SA review process.</a:t>
            </a:r>
          </a:p>
          <a:p>
            <a:pPr marL="0" indent="0">
              <a:buNone/>
            </a:pPr>
            <a:endParaRPr lang="en-GB" b="0" i="0" u="none" strike="noStrike" dirty="0">
              <a:solidFill>
                <a:srgbClr val="1D1D1D"/>
              </a:solidFill>
              <a:effectLst/>
              <a:latin typeface="Calibri" panose="020F0502020204030204" pitchFamily="34" charset="0"/>
            </a:endParaRPr>
          </a:p>
          <a:p>
            <a:pPr marL="0" indent="0">
              <a:buNone/>
            </a:pPr>
            <a:r>
              <a:rPr lang="en-GB" b="0" i="0" u="none" strike="noStrike" dirty="0">
                <a:solidFill>
                  <a:srgbClr val="1D1D1D"/>
                </a:solidFill>
                <a:effectLst/>
                <a:latin typeface="Calibri" panose="020F0502020204030204" pitchFamily="34" charset="0"/>
              </a:rPr>
              <a:t>We recognize that some editing for clarity will have to be done under the auspices of the leadership team, particularly in the informative annexes, and leave it to the leadership team to finish the editing and submit the text to the IEEE when they see fit.</a:t>
            </a:r>
          </a:p>
          <a:p>
            <a:pPr marL="0" indent="0">
              <a:buNone/>
            </a:pPr>
            <a:endParaRPr lang="en-GB" sz="2000" dirty="0">
              <a:solidFill>
                <a:srgbClr val="1D1D1D"/>
              </a:solidFill>
              <a:latin typeface="Calibri" panose="020F0502020204030204" pitchFamily="34" charset="0"/>
            </a:endParaRPr>
          </a:p>
          <a:p>
            <a:pPr marL="0" indent="0">
              <a:buNone/>
            </a:pPr>
            <a:r>
              <a:rPr lang="en-GB" sz="2000" dirty="0">
                <a:solidFill>
                  <a:srgbClr val="1D1D1D"/>
                </a:solidFill>
                <a:latin typeface="Calibri" panose="020F0502020204030204" pitchFamily="34" charset="0"/>
              </a:rPr>
              <a:t>Deadline for member comments and changes:  COB: 30 June 2023</a:t>
            </a:r>
            <a:endParaRPr lang="en-GB" sz="2000" dirty="0"/>
          </a:p>
        </p:txBody>
      </p:sp>
    </p:spTree>
    <p:extLst>
      <p:ext uri="{BB962C8B-B14F-4D97-AF65-F5344CB8AC3E}">
        <p14:creationId xmlns:p14="http://schemas.microsoft.com/office/powerpoint/2010/main" val="3784513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C2386F2C-C5A5-495A-8BBB-299670131CBB}" vid="{11636F26-F2CB-49E7-B7CA-069316848C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38d7313-e27d-409d-a9ba-f876a18a2721}" enabled="1" method="Standard" siteId="{078256a4-c4a0-4e95-b107-2ae7d5db8581}" contentBits="0" removed="0"/>
</clbl:labelList>
</file>

<file path=docProps/app.xml><?xml version="1.0" encoding="utf-8"?>
<Properties xmlns="http://schemas.openxmlformats.org/officeDocument/2006/extended-properties" xmlns:vt="http://schemas.openxmlformats.org/officeDocument/2006/docPropsVTypes">
  <Template/>
  <TotalTime>2823</TotalTime>
  <Words>921</Words>
  <Application>Microsoft Macintosh PowerPoint</Application>
  <PresentationFormat>On-screen Show (4:3)</PresentationFormat>
  <Paragraphs>83</Paragraphs>
  <Slides>12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Calibri</vt:lpstr>
      <vt:lpstr>Calibri Light</vt:lpstr>
      <vt:lpstr>Office Theme</vt:lpstr>
      <vt:lpstr>Document</vt:lpstr>
      <vt:lpstr>P4001 Meeting Rules</vt:lpstr>
      <vt:lpstr>P4001 Meeting #41 Hyperspectral Standard</vt:lpstr>
      <vt:lpstr>Call to Order</vt:lpstr>
      <vt:lpstr>Approval of the Agenda</vt:lpstr>
      <vt:lpstr>IEEE-SA Patent &amp; Copyright Policy</vt:lpstr>
      <vt:lpstr>IEEE SA Copyright Policy</vt:lpstr>
      <vt:lpstr>Ways to inform IEEE</vt:lpstr>
      <vt:lpstr>Proposal 1:</vt:lpstr>
      <vt:lpstr>Proposal 2:</vt:lpstr>
      <vt:lpstr>Status of Draft Document</vt:lpstr>
      <vt:lpstr>Outreach </vt:lpstr>
      <vt:lpstr>AOB / Close of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John R GILCHRIST</dc:creator>
  <cp:lastModifiedBy>Dr. John R GILCHRIST</cp:lastModifiedBy>
  <cp:revision>62</cp:revision>
  <cp:lastPrinted>2021-09-28T12:23:31Z</cp:lastPrinted>
  <dcterms:created xsi:type="dcterms:W3CDTF">2020-05-08T08:37:01Z</dcterms:created>
  <dcterms:modified xsi:type="dcterms:W3CDTF">2023-06-01T14:49:56Z</dcterms:modified>
</cp:coreProperties>
</file>