
<file path=[Content_Types].xml><?xml version="1.0" encoding="utf-8"?>
<Types xmlns="http://schemas.openxmlformats.org/package/2006/content-types">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media/image2.png" ContentType="image/png"/>
  <Override PartName="/ppt/media/image1.png" ContentType="image/png"/>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_rels/slide25.xml.rels" ContentType="application/vnd.openxmlformats-package.relationships+xml"/>
  <Override PartName="/ppt/slides/_rels/slide24.xml.rels" ContentType="application/vnd.openxmlformats-package.relationships+xml"/>
  <Override PartName="/ppt/slides/_rels/slide23.xml.rels" ContentType="application/vnd.openxmlformats-package.relationships+xml"/>
  <Override PartName="/ppt/slides/_rels/slide22.xml.rels" ContentType="application/vnd.openxmlformats-package.relationships+xml"/>
  <Override PartName="/ppt/slides/_rels/slide21.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x="9144000" cy="51435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rIns="0" tIns="0" bIns="0">
            <a:normAutofit/>
          </a:bodyPr>
          <a:p>
            <a:endParaRPr b="0" lang="en-US" sz="3200" spc="-1" strike="noStrike">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3200" spc="-1" strike="noStrike">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rIns="0" tIns="0" bIns="0">
            <a:normAutofit/>
          </a:bodyPr>
          <a:p>
            <a:endParaRPr b="0" lang="en-US" sz="3200" spc="-1" strike="noStrike">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rIns="0" tIns="0" bIns="0">
            <a:normAutofit/>
          </a:bodyPr>
          <a:p>
            <a:endParaRPr b="0" lang="en-US" sz="3200" spc="-1" strike="noStrike">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3200" spc="-1" strike="noStrike">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3200" spc="-1" strike="noStrike">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3200" spc="-1" strike="noStrike">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rIns="0" tIns="0" bIns="0">
            <a:normAutofit/>
          </a:bodyPr>
          <a:p>
            <a:endParaRPr b="0" lang="en-US" sz="3200" spc="-1" strike="noStrike">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3200" spc="-1" strike="noStrike">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3200" spc="-1" strike="noStrike">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rIns="0" tIns="0" bIns="0">
            <a:normAutofit/>
          </a:bodyPr>
          <a:p>
            <a:endParaRPr b="0" lang="en-US" sz="3200" spc="-1" strike="noStrike">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rIns="0" tIns="0" bIns="0">
            <a:normAutofit/>
          </a:bodyPr>
          <a:p>
            <a:endParaRPr b="0" lang="en-US" sz="3200" spc="-1" strike="noStrike">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rIns="0" tIns="0" bIns="0">
            <a:normAutofit/>
          </a:bodyPr>
          <a:p>
            <a:endParaRPr b="0" lang="en-US" sz="3200" spc="-1" strike="noStrike">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rIns="0" tIns="0" bIns="0">
            <a:normAutofit/>
          </a:bodyPr>
          <a:p>
            <a:endParaRPr b="0" lang="en-US" sz="3200" spc="-1" strike="noStrike">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82"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84" name="PlaceHolder 2"/>
          <p:cNvSpPr>
            <a:spLocks noGrp="1"/>
          </p:cNvSpPr>
          <p:nvPr>
            <p:ph type="body"/>
          </p:nvPr>
        </p:nvSpPr>
        <p:spPr>
          <a:xfrm>
            <a:off x="457200" y="1203480"/>
            <a:ext cx="8229240" cy="298296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86" name="PlaceHolder 2"/>
          <p:cNvSpPr>
            <a:spLocks noGrp="1"/>
          </p:cNvSpPr>
          <p:nvPr>
            <p:ph type="body"/>
          </p:nvPr>
        </p:nvSpPr>
        <p:spPr>
          <a:xfrm>
            <a:off x="457200" y="1203480"/>
            <a:ext cx="4015800" cy="298296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4674240" y="1203480"/>
            <a:ext cx="4015800" cy="298296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05200"/>
            <a:ext cx="8229240" cy="39812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91"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3200" spc="-1" strike="noStrike">
              <a:latin typeface="Arial"/>
            </a:endParaRPr>
          </a:p>
        </p:txBody>
      </p:sp>
      <p:sp>
        <p:nvSpPr>
          <p:cNvPr id="92" name="PlaceHolder 3"/>
          <p:cNvSpPr>
            <a:spLocks noGrp="1"/>
          </p:cNvSpPr>
          <p:nvPr>
            <p:ph type="body"/>
          </p:nvPr>
        </p:nvSpPr>
        <p:spPr>
          <a:xfrm>
            <a:off x="4674240" y="1203480"/>
            <a:ext cx="4015800" cy="2982960"/>
          </a:xfrm>
          <a:prstGeom prst="rect">
            <a:avLst/>
          </a:prstGeom>
        </p:spPr>
        <p:txBody>
          <a:bodyPr lIns="0" rIns="0" tIns="0" bIns="0">
            <a:normAutofit/>
          </a:bodyPr>
          <a:p>
            <a:endParaRPr b="0" lang="en-US" sz="3200" spc="-1" strike="noStrike">
              <a:latin typeface="Arial"/>
            </a:endParaRPr>
          </a:p>
        </p:txBody>
      </p:sp>
      <p:sp>
        <p:nvSpPr>
          <p:cNvPr id="93" name="PlaceHolder 4"/>
          <p:cNvSpPr>
            <a:spLocks noGrp="1"/>
          </p:cNvSpPr>
          <p:nvPr>
            <p:ph type="body"/>
          </p:nvPr>
        </p:nvSpPr>
        <p:spPr>
          <a:xfrm>
            <a:off x="457200" y="2761920"/>
            <a:ext cx="40158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95" name="PlaceHolder 2"/>
          <p:cNvSpPr>
            <a:spLocks noGrp="1"/>
          </p:cNvSpPr>
          <p:nvPr>
            <p:ph type="body"/>
          </p:nvPr>
        </p:nvSpPr>
        <p:spPr>
          <a:xfrm>
            <a:off x="457200" y="1203480"/>
            <a:ext cx="4015800" cy="2982960"/>
          </a:xfrm>
          <a:prstGeom prst="rect">
            <a:avLst/>
          </a:prstGeom>
        </p:spPr>
        <p:txBody>
          <a:bodyPr lIns="0" rIns="0" tIns="0" bIns="0">
            <a:normAutofit/>
          </a:bodyPr>
          <a:p>
            <a:endParaRPr b="0" lang="en-US" sz="3200" spc="-1" strike="noStrike">
              <a:latin typeface="Arial"/>
            </a:endParaRPr>
          </a:p>
        </p:txBody>
      </p:sp>
      <p:sp>
        <p:nvSpPr>
          <p:cNvPr id="96"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3200" spc="-1" strike="noStrike">
              <a:latin typeface="Arial"/>
            </a:endParaRPr>
          </a:p>
        </p:txBody>
      </p:sp>
      <p:sp>
        <p:nvSpPr>
          <p:cNvPr id="97" name="PlaceHolder 4"/>
          <p:cNvSpPr>
            <a:spLocks noGrp="1"/>
          </p:cNvSpPr>
          <p:nvPr>
            <p:ph type="body"/>
          </p:nvPr>
        </p:nvSpPr>
        <p:spPr>
          <a:xfrm>
            <a:off x="4674240" y="2761920"/>
            <a:ext cx="40158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99"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3200" spc="-1" strike="noStrike">
              <a:latin typeface="Arial"/>
            </a:endParaRPr>
          </a:p>
        </p:txBody>
      </p:sp>
      <p:sp>
        <p:nvSpPr>
          <p:cNvPr id="100"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3200" spc="-1" strike="noStrike">
              <a:latin typeface="Arial"/>
            </a:endParaRPr>
          </a:p>
        </p:txBody>
      </p:sp>
      <p:sp>
        <p:nvSpPr>
          <p:cNvPr id="101" name="PlaceHolder 4"/>
          <p:cNvSpPr>
            <a:spLocks noGrp="1"/>
          </p:cNvSpPr>
          <p:nvPr>
            <p:ph type="body"/>
          </p:nvPr>
        </p:nvSpPr>
        <p:spPr>
          <a:xfrm>
            <a:off x="457200" y="2761920"/>
            <a:ext cx="822924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103" name="PlaceHolder 2"/>
          <p:cNvSpPr>
            <a:spLocks noGrp="1"/>
          </p:cNvSpPr>
          <p:nvPr>
            <p:ph type="body"/>
          </p:nvPr>
        </p:nvSpPr>
        <p:spPr>
          <a:xfrm>
            <a:off x="457200" y="1203480"/>
            <a:ext cx="8229240" cy="1422720"/>
          </a:xfrm>
          <a:prstGeom prst="rect">
            <a:avLst/>
          </a:prstGeom>
        </p:spPr>
        <p:txBody>
          <a:bodyPr lIns="0" rIns="0" tIns="0" bIns="0">
            <a:normAutofit/>
          </a:bodyPr>
          <a:p>
            <a:endParaRPr b="0" lang="en-US" sz="3200" spc="-1" strike="noStrike">
              <a:latin typeface="Arial"/>
            </a:endParaRPr>
          </a:p>
        </p:txBody>
      </p:sp>
      <p:sp>
        <p:nvSpPr>
          <p:cNvPr id="104" name="PlaceHolder 3"/>
          <p:cNvSpPr>
            <a:spLocks noGrp="1"/>
          </p:cNvSpPr>
          <p:nvPr>
            <p:ph type="body"/>
          </p:nvPr>
        </p:nvSpPr>
        <p:spPr>
          <a:xfrm>
            <a:off x="457200" y="2761920"/>
            <a:ext cx="822924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106"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3200" spc="-1" strike="noStrike">
              <a:latin typeface="Arial"/>
            </a:endParaRPr>
          </a:p>
        </p:txBody>
      </p:sp>
      <p:sp>
        <p:nvSpPr>
          <p:cNvPr id="107"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3200" spc="-1" strike="noStrike">
              <a:latin typeface="Arial"/>
            </a:endParaRPr>
          </a:p>
        </p:txBody>
      </p:sp>
      <p:sp>
        <p:nvSpPr>
          <p:cNvPr id="108" name="PlaceHolder 4"/>
          <p:cNvSpPr>
            <a:spLocks noGrp="1"/>
          </p:cNvSpPr>
          <p:nvPr>
            <p:ph type="body"/>
          </p:nvPr>
        </p:nvSpPr>
        <p:spPr>
          <a:xfrm>
            <a:off x="457200" y="2761920"/>
            <a:ext cx="4015800" cy="1422720"/>
          </a:xfrm>
          <a:prstGeom prst="rect">
            <a:avLst/>
          </a:prstGeom>
        </p:spPr>
        <p:txBody>
          <a:bodyPr lIns="0" rIns="0" tIns="0" bIns="0">
            <a:normAutofit/>
          </a:bodyPr>
          <a:p>
            <a:endParaRPr b="0" lang="en-US" sz="3200" spc="-1" strike="noStrike">
              <a:latin typeface="Arial"/>
            </a:endParaRPr>
          </a:p>
        </p:txBody>
      </p:sp>
      <p:sp>
        <p:nvSpPr>
          <p:cNvPr id="109" name="PlaceHolder 5"/>
          <p:cNvSpPr>
            <a:spLocks noGrp="1"/>
          </p:cNvSpPr>
          <p:nvPr>
            <p:ph type="body"/>
          </p:nvPr>
        </p:nvSpPr>
        <p:spPr>
          <a:xfrm>
            <a:off x="4674240" y="2761920"/>
            <a:ext cx="40158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111" name="PlaceHolder 2"/>
          <p:cNvSpPr>
            <a:spLocks noGrp="1"/>
          </p:cNvSpPr>
          <p:nvPr>
            <p:ph type="body"/>
          </p:nvPr>
        </p:nvSpPr>
        <p:spPr>
          <a:xfrm>
            <a:off x="457200" y="1203480"/>
            <a:ext cx="2649600" cy="1422720"/>
          </a:xfrm>
          <a:prstGeom prst="rect">
            <a:avLst/>
          </a:prstGeom>
        </p:spPr>
        <p:txBody>
          <a:bodyPr lIns="0" rIns="0" tIns="0" bIns="0">
            <a:normAutofit/>
          </a:bodyPr>
          <a:p>
            <a:endParaRPr b="0" lang="en-US" sz="3200" spc="-1" strike="noStrike">
              <a:latin typeface="Arial"/>
            </a:endParaRPr>
          </a:p>
        </p:txBody>
      </p:sp>
      <p:sp>
        <p:nvSpPr>
          <p:cNvPr id="112" name="PlaceHolder 3"/>
          <p:cNvSpPr>
            <a:spLocks noGrp="1"/>
          </p:cNvSpPr>
          <p:nvPr>
            <p:ph type="body"/>
          </p:nvPr>
        </p:nvSpPr>
        <p:spPr>
          <a:xfrm>
            <a:off x="3239640" y="1203480"/>
            <a:ext cx="2649600" cy="1422720"/>
          </a:xfrm>
          <a:prstGeom prst="rect">
            <a:avLst/>
          </a:prstGeom>
        </p:spPr>
        <p:txBody>
          <a:bodyPr lIns="0" rIns="0" tIns="0" bIns="0">
            <a:normAutofit/>
          </a:bodyPr>
          <a:p>
            <a:endParaRPr b="0" lang="en-US" sz="3200" spc="-1" strike="noStrike">
              <a:latin typeface="Arial"/>
            </a:endParaRPr>
          </a:p>
        </p:txBody>
      </p:sp>
      <p:sp>
        <p:nvSpPr>
          <p:cNvPr id="113" name="PlaceHolder 4"/>
          <p:cNvSpPr>
            <a:spLocks noGrp="1"/>
          </p:cNvSpPr>
          <p:nvPr>
            <p:ph type="body"/>
          </p:nvPr>
        </p:nvSpPr>
        <p:spPr>
          <a:xfrm>
            <a:off x="6022080" y="1203480"/>
            <a:ext cx="2649600" cy="1422720"/>
          </a:xfrm>
          <a:prstGeom prst="rect">
            <a:avLst/>
          </a:prstGeom>
        </p:spPr>
        <p:txBody>
          <a:bodyPr lIns="0" rIns="0" tIns="0" bIns="0">
            <a:normAutofit/>
          </a:bodyPr>
          <a:p>
            <a:endParaRPr b="0" lang="en-US" sz="3200" spc="-1" strike="noStrike">
              <a:latin typeface="Arial"/>
            </a:endParaRPr>
          </a:p>
        </p:txBody>
      </p:sp>
      <p:sp>
        <p:nvSpPr>
          <p:cNvPr id="114" name="PlaceHolder 5"/>
          <p:cNvSpPr>
            <a:spLocks noGrp="1"/>
          </p:cNvSpPr>
          <p:nvPr>
            <p:ph type="body"/>
          </p:nvPr>
        </p:nvSpPr>
        <p:spPr>
          <a:xfrm>
            <a:off x="457200" y="2761920"/>
            <a:ext cx="2649600" cy="1422720"/>
          </a:xfrm>
          <a:prstGeom prst="rect">
            <a:avLst/>
          </a:prstGeom>
        </p:spPr>
        <p:txBody>
          <a:bodyPr lIns="0" rIns="0" tIns="0" bIns="0">
            <a:normAutofit/>
          </a:bodyPr>
          <a:p>
            <a:endParaRPr b="0" lang="en-US" sz="3200" spc="-1" strike="noStrike">
              <a:latin typeface="Arial"/>
            </a:endParaRPr>
          </a:p>
        </p:txBody>
      </p:sp>
      <p:sp>
        <p:nvSpPr>
          <p:cNvPr id="115" name="PlaceHolder 6"/>
          <p:cNvSpPr>
            <a:spLocks noGrp="1"/>
          </p:cNvSpPr>
          <p:nvPr>
            <p:ph type="body"/>
          </p:nvPr>
        </p:nvSpPr>
        <p:spPr>
          <a:xfrm>
            <a:off x="3239640" y="2761920"/>
            <a:ext cx="2649600" cy="1422720"/>
          </a:xfrm>
          <a:prstGeom prst="rect">
            <a:avLst/>
          </a:prstGeom>
        </p:spPr>
        <p:txBody>
          <a:bodyPr lIns="0" rIns="0" tIns="0" bIns="0">
            <a:normAutofit/>
          </a:bodyPr>
          <a:p>
            <a:endParaRPr b="0" lang="en-US" sz="3200" spc="-1" strike="noStrike">
              <a:latin typeface="Arial"/>
            </a:endParaRPr>
          </a:p>
        </p:txBody>
      </p:sp>
      <p:sp>
        <p:nvSpPr>
          <p:cNvPr id="116" name="PlaceHolder 7"/>
          <p:cNvSpPr>
            <a:spLocks noGrp="1"/>
          </p:cNvSpPr>
          <p:nvPr>
            <p:ph type="body"/>
          </p:nvPr>
        </p:nvSpPr>
        <p:spPr>
          <a:xfrm>
            <a:off x="6022080" y="2761920"/>
            <a:ext cx="26496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 Id="rId9" Type="http://schemas.openxmlformats.org/officeDocument/2006/relationships/slideLayout" Target="../slideLayouts/slideLayout30.xml"/><Relationship Id="rId10" Type="http://schemas.openxmlformats.org/officeDocument/2006/relationships/slideLayout" Target="../slideLayouts/slideLayout31.xml"/><Relationship Id="rId11" Type="http://schemas.openxmlformats.org/officeDocument/2006/relationships/slideLayout" Target="../slideLayouts/slideLayout32.xml"/><Relationship Id="rId12" Type="http://schemas.openxmlformats.org/officeDocument/2006/relationships/slideLayout" Target="../slideLayouts/slideLayout33.xml"/><Relationship Id="rId13" Type="http://schemas.openxmlformats.org/officeDocument/2006/relationships/slideLayout" Target="../slideLayouts/slideLayout34.xml"/><Relationship Id="rId14" Type="http://schemas.openxmlformats.org/officeDocument/2006/relationships/slideLayout" Target="../slideLayouts/slideLayout35.xml"/><Relationship Id="rId15"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05200"/>
            <a:ext cx="8229240" cy="8586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39" name="PlaceHolder 2"/>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6" name="CustomShape 1"/>
          <p:cNvSpPr/>
          <p:nvPr/>
        </p:nvSpPr>
        <p:spPr>
          <a:xfrm>
            <a:off x="461880" y="617400"/>
            <a:ext cx="1205640" cy="59760"/>
          </a:xfrm>
          <a:prstGeom prst="rect">
            <a:avLst/>
          </a:prstGeom>
          <a:solidFill>
            <a:schemeClr val="accent1"/>
          </a:solidFill>
          <a:ln w="9360">
            <a:solidFill>
              <a:schemeClr val="accent1"/>
            </a:solidFill>
            <a:miter/>
          </a:ln>
        </p:spPr>
        <p:style>
          <a:lnRef idx="0"/>
          <a:fillRef idx="0"/>
          <a:effectRef idx="0"/>
          <a:fontRef idx="minor"/>
        </p:style>
      </p:sp>
      <p:pic>
        <p:nvPicPr>
          <p:cNvPr id="77" name="Google Shape;115;g890ac4a122_0_445" descr=""/>
          <p:cNvPicPr/>
          <p:nvPr/>
        </p:nvPicPr>
        <p:blipFill>
          <a:blip r:embed="rId2"/>
          <a:stretch/>
        </p:blipFill>
        <p:spPr>
          <a:xfrm>
            <a:off x="7606800" y="4681440"/>
            <a:ext cx="550080" cy="160200"/>
          </a:xfrm>
          <a:prstGeom prst="rect">
            <a:avLst/>
          </a:prstGeom>
          <a:ln>
            <a:noFill/>
          </a:ln>
        </p:spPr>
      </p:pic>
      <p:pic>
        <p:nvPicPr>
          <p:cNvPr id="78" name="Google Shape;117;g890ac4a122_0_445" descr=""/>
          <p:cNvPicPr/>
          <p:nvPr/>
        </p:nvPicPr>
        <p:blipFill>
          <a:blip r:embed="rId3"/>
          <a:stretch/>
        </p:blipFill>
        <p:spPr>
          <a:xfrm>
            <a:off x="457200" y="4700520"/>
            <a:ext cx="1176480" cy="215640"/>
          </a:xfrm>
          <a:prstGeom prst="rect">
            <a:avLst/>
          </a:prstGeom>
          <a:ln>
            <a:noFill/>
          </a:ln>
        </p:spPr>
      </p:pic>
      <p:sp>
        <p:nvSpPr>
          <p:cNvPr id="79" name="PlaceHolder 2"/>
          <p:cNvSpPr>
            <a:spLocks noGrp="1"/>
          </p:cNvSpPr>
          <p:nvPr>
            <p:ph type="title"/>
          </p:nvPr>
        </p:nvSpPr>
        <p:spPr>
          <a:xfrm>
            <a:off x="457200" y="205200"/>
            <a:ext cx="8229240" cy="8586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80" name="PlaceHolder 3"/>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hyperlink" Target="https://sagroups.ieee.org/sar/" TargetMode="External"/><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opman/sect6.html" TargetMode="External"/><Relationship Id="rId3"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tandards.ieee.org/faqs/copyrights.html/" TargetMode="External"/><Relationship Id="rId5" Type="http://schemas.openxmlformats.org/officeDocument/2006/relationships/hyperlink" Target="https://standards.ieee.org/about/policies/opman/sect6.html" TargetMode="External"/><Relationship Id="rId6"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CustomShape 1"/>
          <p:cNvSpPr/>
          <p:nvPr/>
        </p:nvSpPr>
        <p:spPr>
          <a:xfrm>
            <a:off x="311760" y="744480"/>
            <a:ext cx="8515800" cy="2048040"/>
          </a:xfrm>
          <a:prstGeom prst="rect">
            <a:avLst/>
          </a:prstGeom>
          <a:noFill/>
          <a:ln>
            <a:noFill/>
          </a:ln>
        </p:spPr>
        <p:style>
          <a:lnRef idx="0"/>
          <a:fillRef idx="0"/>
          <a:effectRef idx="0"/>
          <a:fontRef idx="minor"/>
        </p:style>
        <p:txBody>
          <a:bodyPr lIns="90000" rIns="90000" tIns="91440" bIns="91440" anchor="b"/>
          <a:p>
            <a:pPr algn="ctr">
              <a:lnSpc>
                <a:spcPct val="100000"/>
              </a:lnSpc>
            </a:pPr>
            <a:r>
              <a:rPr b="0" lang="en-US" sz="5200" spc="-1" strike="noStrike">
                <a:solidFill>
                  <a:srgbClr val="000000"/>
                </a:solidFill>
                <a:latin typeface="Arial"/>
                <a:ea typeface="Arial"/>
              </a:rPr>
              <a:t>IEEE SAR Metadata Stds</a:t>
            </a:r>
            <a:br/>
            <a:r>
              <a:rPr b="0" lang="en-US" sz="5200" spc="-1" strike="noStrike">
                <a:solidFill>
                  <a:srgbClr val="000000"/>
                </a:solidFill>
                <a:latin typeface="Arial"/>
                <a:ea typeface="Arial"/>
              </a:rPr>
              <a:t>Meeting </a:t>
            </a:r>
            <a:endParaRPr b="0" lang="en-US" sz="5200" spc="-1" strike="noStrike">
              <a:latin typeface="Arial"/>
            </a:endParaRPr>
          </a:p>
        </p:txBody>
      </p:sp>
      <p:sp>
        <p:nvSpPr>
          <p:cNvPr id="118" name="CustomShape 2"/>
          <p:cNvSpPr/>
          <p:nvPr/>
        </p:nvSpPr>
        <p:spPr>
          <a:xfrm>
            <a:off x="311760" y="2834280"/>
            <a:ext cx="8515800" cy="788040"/>
          </a:xfrm>
          <a:prstGeom prst="rect">
            <a:avLst/>
          </a:prstGeom>
          <a:noFill/>
          <a:ln>
            <a:noFill/>
          </a:ln>
        </p:spPr>
        <p:style>
          <a:lnRef idx="0"/>
          <a:fillRef idx="0"/>
          <a:effectRef idx="0"/>
          <a:fontRef idx="minor"/>
        </p:style>
        <p:txBody>
          <a:bodyPr lIns="90000" rIns="90000" tIns="91440" bIns="91440"/>
          <a:p>
            <a:pPr algn="ctr">
              <a:lnSpc>
                <a:spcPct val="100000"/>
              </a:lnSpc>
            </a:pPr>
            <a:r>
              <a:rPr b="0" lang="en-US" sz="2800" spc="-1" strike="noStrike">
                <a:solidFill>
                  <a:srgbClr val="595959"/>
                </a:solidFill>
                <a:latin typeface="Arial"/>
                <a:ea typeface="Arial"/>
              </a:rPr>
              <a:t>July 30, 2020</a:t>
            </a:r>
            <a:endParaRPr b="0" lang="en-US" sz="2800" spc="-1" strike="noStrike">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311760" y="444960"/>
            <a:ext cx="8515800" cy="56808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5. Discussion of Draft Standard</a:t>
            </a:r>
            <a:endParaRPr b="0" lang="en-US" sz="2800" spc="-1" strike="noStrike">
              <a:latin typeface="Arial"/>
            </a:endParaRPr>
          </a:p>
          <a:p>
            <a:pPr>
              <a:lnSpc>
                <a:spcPct val="100000"/>
              </a:lnSpc>
            </a:pPr>
            <a:endParaRPr b="0" lang="en-US" sz="2800" spc="-1" strike="noStrike">
              <a:latin typeface="Arial"/>
            </a:endParaRPr>
          </a:p>
        </p:txBody>
      </p:sp>
      <p:sp>
        <p:nvSpPr>
          <p:cNvPr id="140" name="CustomShape 2"/>
          <p:cNvSpPr/>
          <p:nvPr/>
        </p:nvSpPr>
        <p:spPr>
          <a:xfrm>
            <a:off x="311760" y="1152360"/>
            <a:ext cx="8827560" cy="3986280"/>
          </a:xfrm>
          <a:prstGeom prst="rect">
            <a:avLst/>
          </a:prstGeom>
          <a:noFill/>
          <a:ln>
            <a:noFill/>
          </a:ln>
        </p:spPr>
        <p:style>
          <a:lnRef idx="0"/>
          <a:fillRef idx="0"/>
          <a:effectRef idx="0"/>
          <a:fontRef idx="minor"/>
        </p:style>
        <p:txBody>
          <a:bodyPr lIns="90000" rIns="90000" tIns="91440" bIns="91440"/>
          <a:p>
            <a:pPr algn="ct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gn="ctr">
              <a:lnSpc>
                <a:spcPct val="115000"/>
              </a:lnSpc>
            </a:pPr>
            <a:endParaRPr b="0" lang="en-US" sz="1800" spc="-1" strike="noStrike">
              <a:latin typeface="Arial"/>
            </a:endParaRPr>
          </a:p>
        </p:txBody>
      </p:sp>
      <p:sp>
        <p:nvSpPr>
          <p:cNvPr id="141" name="CustomShape 3"/>
          <p:cNvSpPr/>
          <p:nvPr/>
        </p:nvSpPr>
        <p:spPr>
          <a:xfrm>
            <a:off x="311760" y="1152360"/>
            <a:ext cx="8515800" cy="3411720"/>
          </a:xfrm>
          <a:prstGeom prst="rect">
            <a:avLst/>
          </a:prstGeom>
          <a:noFill/>
          <a:ln>
            <a:noFill/>
          </a:ln>
        </p:spPr>
        <p:style>
          <a:lnRef idx="0"/>
          <a:fillRef idx="0"/>
          <a:effectRef idx="0"/>
          <a:fontRef idx="minor"/>
        </p:style>
        <p:txBody>
          <a:bodyPr lIns="0" rIns="0" tIns="0" bIns="0"/>
          <a:p>
            <a:pPr marL="457200">
              <a:lnSpc>
                <a:spcPct val="100000"/>
              </a:lnSpc>
            </a:pPr>
            <a:r>
              <a:rPr b="0" lang="en-US" sz="2800" spc="-1" strike="noStrike">
                <a:solidFill>
                  <a:srgbClr val="000000"/>
                </a:solidFill>
                <a:latin typeface="Arial"/>
                <a:ea typeface="Arial"/>
              </a:rPr>
              <a:t>Marc Trachy has suggested some modifications to SICD for inclusion in this metadata standard. </a:t>
            </a:r>
            <a:endParaRPr b="0" lang="en-US" sz="2800" spc="-1" strike="noStrike">
              <a:latin typeface="Arial"/>
            </a:endParaRPr>
          </a:p>
          <a:p>
            <a:pPr marL="457200">
              <a:lnSpc>
                <a:spcPct val="100000"/>
              </a:lnSpc>
            </a:pPr>
            <a:endParaRPr b="0" lang="en-US" sz="2800" spc="-1" strike="noStrike">
              <a:latin typeface="Arial"/>
            </a:endParaRPr>
          </a:p>
          <a:p>
            <a:pPr marL="457200">
              <a:lnSpc>
                <a:spcPct val="100000"/>
              </a:lnSpc>
            </a:pPr>
            <a:r>
              <a:rPr b="0" lang="en-US" sz="2800" spc="-1" strike="noStrike">
                <a:solidFill>
                  <a:srgbClr val="000000"/>
                </a:solidFill>
                <a:latin typeface="Arial"/>
                <a:ea typeface="Arial"/>
              </a:rPr>
              <a:t>These are included in the following slides.</a:t>
            </a:r>
            <a:endParaRPr b="0" lang="en-US" sz="2800" spc="-1" strike="noStrike">
              <a:latin typeface="Arial"/>
            </a:endParaRPr>
          </a:p>
        </p:txBody>
      </p:sp>
    </p:spTree>
  </p:cSld>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CustomShape 1"/>
          <p:cNvSpPr/>
          <p:nvPr/>
        </p:nvSpPr>
        <p:spPr>
          <a:xfrm>
            <a:off x="311760" y="444960"/>
            <a:ext cx="8515800" cy="56808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5. Discussion of Draft Standard</a:t>
            </a:r>
            <a:endParaRPr b="0" lang="en-US" sz="2800" spc="-1" strike="noStrike">
              <a:latin typeface="Arial"/>
            </a:endParaRPr>
          </a:p>
          <a:p>
            <a:pPr>
              <a:lnSpc>
                <a:spcPct val="100000"/>
              </a:lnSpc>
            </a:pPr>
            <a:endParaRPr b="0" lang="en-US" sz="2800" spc="-1" strike="noStrike">
              <a:latin typeface="Arial"/>
            </a:endParaRPr>
          </a:p>
        </p:txBody>
      </p:sp>
      <p:sp>
        <p:nvSpPr>
          <p:cNvPr id="143" name="CustomShape 2"/>
          <p:cNvSpPr/>
          <p:nvPr/>
        </p:nvSpPr>
        <p:spPr>
          <a:xfrm>
            <a:off x="311760" y="1152360"/>
            <a:ext cx="8827560" cy="3986280"/>
          </a:xfrm>
          <a:prstGeom prst="rect">
            <a:avLst/>
          </a:prstGeom>
          <a:noFill/>
          <a:ln>
            <a:noFill/>
          </a:ln>
        </p:spPr>
        <p:style>
          <a:lnRef idx="0"/>
          <a:fillRef idx="0"/>
          <a:effectRef idx="0"/>
          <a:fontRef idx="minor"/>
        </p:style>
        <p:txBody>
          <a:bodyPr lIns="90000" rIns="90000" tIns="91440" bIns="91440"/>
          <a:p>
            <a:pPr algn="ct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gn="ctr">
              <a:lnSpc>
                <a:spcPct val="115000"/>
              </a:lnSpc>
            </a:pPr>
            <a:endParaRPr b="0" lang="en-US" sz="1800" spc="-1" strike="noStrike">
              <a:latin typeface="Arial"/>
            </a:endParaRPr>
          </a:p>
        </p:txBody>
      </p:sp>
      <p:sp>
        <p:nvSpPr>
          <p:cNvPr id="144" name="CustomShape 3"/>
          <p:cNvSpPr/>
          <p:nvPr/>
        </p:nvSpPr>
        <p:spPr>
          <a:xfrm>
            <a:off x="311760" y="1152360"/>
            <a:ext cx="8515800" cy="3411720"/>
          </a:xfrm>
          <a:prstGeom prst="rect">
            <a:avLst/>
          </a:prstGeom>
          <a:noFill/>
          <a:ln>
            <a:noFill/>
          </a:ln>
        </p:spPr>
        <p:style>
          <a:lnRef idx="0"/>
          <a:fillRef idx="0"/>
          <a:effectRef idx="0"/>
          <a:fontRef idx="minor"/>
        </p:style>
      </p:sp>
      <p:sp>
        <p:nvSpPr>
          <p:cNvPr id="145" name="TextShape 4"/>
          <p:cNvSpPr txBox="1"/>
          <p:nvPr/>
        </p:nvSpPr>
        <p:spPr>
          <a:xfrm>
            <a:off x="95400" y="1226520"/>
            <a:ext cx="8965080" cy="3161880"/>
          </a:xfrm>
          <a:prstGeom prst="rect">
            <a:avLst/>
          </a:prstGeom>
          <a:noFill/>
          <a:ln>
            <a:noFill/>
          </a:ln>
        </p:spPr>
        <p:txBody>
          <a:bodyPr lIns="90000" rIns="90000" tIns="45000" bIns="45000"/>
          <a:p>
            <a:r>
              <a:rPr b="0" lang="en-US" sz="1800" spc="-1" strike="noStrike">
                <a:latin typeface="Arial"/>
              </a:rPr>
              <a:t>1. Replace /SICD/ImageCreation with a lineage</a:t>
            </a:r>
            <a:endParaRPr b="0" lang="en-US" sz="1800" spc="-1" strike="noStrike">
              <a:latin typeface="Arial"/>
            </a:endParaRPr>
          </a:p>
          <a:p>
            <a:endParaRPr b="0" lang="en-US" sz="1800" spc="-1" strike="noStrike">
              <a:latin typeface="Arial"/>
            </a:endParaRPr>
          </a:p>
          <a:p>
            <a:r>
              <a:rPr b="0" lang="en-US" sz="1800" spc="-1" strike="noStrike">
                <a:latin typeface="Arial"/>
              </a:rPr>
              <a:t>2. Remove AMP8I_PHS8I (likely PixelType won't appear in the IEEE version anyway)</a:t>
            </a:r>
            <a:endParaRPr b="0" lang="en-US" sz="1800" spc="-1" strike="noStrike">
              <a:latin typeface="Arial"/>
            </a:endParaRPr>
          </a:p>
          <a:p>
            <a:endParaRPr b="0" lang="en-US" sz="1800" spc="-1" strike="noStrike">
              <a:latin typeface="Arial"/>
            </a:endParaRPr>
          </a:p>
          <a:p>
            <a:r>
              <a:rPr b="0" lang="en-US" sz="1800" spc="-1" strike="noStrike">
                <a:latin typeface="Arial"/>
              </a:rPr>
              <a:t>3. /SICD/ImageData/ValidData: Make required and to include no zero filled pixels, (may discard some valid pixels for simplification)</a:t>
            </a:r>
            <a:endParaRPr b="0" lang="en-US" sz="1800" spc="-1" strike="noStrike">
              <a:latin typeface="Arial"/>
            </a:endParaRPr>
          </a:p>
          <a:p>
            <a:endParaRPr b="0" lang="en-US" sz="1800" spc="-1" strike="noStrike">
              <a:latin typeface="Arial"/>
            </a:endParaRPr>
          </a:p>
          <a:p>
            <a:r>
              <a:rPr b="0" lang="en-US" sz="1800" spc="-1" strike="noStrike">
                <a:latin typeface="Arial"/>
              </a:rPr>
              <a:t>4. /SICD/ImageData/SCPPixel: Allow to be non-integer</a:t>
            </a:r>
            <a:endParaRPr b="0" lang="en-US" sz="1800" spc="-1" strike="noStrike">
              <a:latin typeface="Arial"/>
            </a:endParaRPr>
          </a:p>
          <a:p>
            <a:endParaRPr b="0" lang="en-US" sz="1800" spc="-1" strike="noStrike">
              <a:latin typeface="Arial"/>
            </a:endParaRPr>
          </a:p>
          <a:p>
            <a:r>
              <a:rPr b="0" lang="en-US" sz="1800" spc="-1" strike="noStrike">
                <a:latin typeface="Arial"/>
              </a:rPr>
              <a:t>5. /SICD/GeoData/EarthModel: Replace with an ITRF version?</a:t>
            </a:r>
            <a:endParaRPr b="0" lang="en-US" sz="1800" spc="-1" strike="noStrike">
              <a:latin typeface="Arial"/>
            </a:endParaRPr>
          </a:p>
          <a:p>
            <a:endParaRPr b="0" lang="en-US" sz="1800" spc="-1" strike="noStrike">
              <a:latin typeface="Arial"/>
            </a:endParaRPr>
          </a:p>
          <a:p>
            <a:r>
              <a:rPr b="0" lang="en-US" sz="1800" spc="-1" strike="noStrike">
                <a:latin typeface="Arial"/>
              </a:rPr>
              <a:t>6. /SICD/GeoData/GeoInfo: Remove</a:t>
            </a:r>
            <a:endParaRPr b="0" lang="en-US" sz="1800" spc="-1" strike="noStrike">
              <a:latin typeface="Arial"/>
            </a:endParaRPr>
          </a:p>
        </p:txBody>
      </p:sp>
    </p:spTree>
  </p:cSld>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CustomShape 1"/>
          <p:cNvSpPr/>
          <p:nvPr/>
        </p:nvSpPr>
        <p:spPr>
          <a:xfrm>
            <a:off x="311760" y="444960"/>
            <a:ext cx="8515800" cy="56808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5. Discussion of Draft Standard</a:t>
            </a:r>
            <a:endParaRPr b="0" lang="en-US" sz="2800" spc="-1" strike="noStrike">
              <a:latin typeface="Arial"/>
            </a:endParaRPr>
          </a:p>
          <a:p>
            <a:pPr>
              <a:lnSpc>
                <a:spcPct val="100000"/>
              </a:lnSpc>
            </a:pPr>
            <a:endParaRPr b="0" lang="en-US" sz="2800" spc="-1" strike="noStrike">
              <a:latin typeface="Arial"/>
            </a:endParaRPr>
          </a:p>
        </p:txBody>
      </p:sp>
      <p:sp>
        <p:nvSpPr>
          <p:cNvPr id="147" name="CustomShape 2"/>
          <p:cNvSpPr/>
          <p:nvPr/>
        </p:nvSpPr>
        <p:spPr>
          <a:xfrm>
            <a:off x="311760" y="1152360"/>
            <a:ext cx="8827560" cy="3986280"/>
          </a:xfrm>
          <a:prstGeom prst="rect">
            <a:avLst/>
          </a:prstGeom>
          <a:noFill/>
          <a:ln>
            <a:noFill/>
          </a:ln>
        </p:spPr>
        <p:style>
          <a:lnRef idx="0"/>
          <a:fillRef idx="0"/>
          <a:effectRef idx="0"/>
          <a:fontRef idx="minor"/>
        </p:style>
        <p:txBody>
          <a:bodyPr lIns="90000" rIns="90000" tIns="91440" bIns="91440"/>
          <a:p>
            <a:pPr algn="ct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gn="ctr">
              <a:lnSpc>
                <a:spcPct val="115000"/>
              </a:lnSpc>
            </a:pPr>
            <a:endParaRPr b="0" lang="en-US" sz="1800" spc="-1" strike="noStrike">
              <a:latin typeface="Arial"/>
            </a:endParaRPr>
          </a:p>
        </p:txBody>
      </p:sp>
      <p:sp>
        <p:nvSpPr>
          <p:cNvPr id="148" name="CustomShape 3"/>
          <p:cNvSpPr/>
          <p:nvPr/>
        </p:nvSpPr>
        <p:spPr>
          <a:xfrm>
            <a:off x="311760" y="1152360"/>
            <a:ext cx="8515800" cy="3411720"/>
          </a:xfrm>
          <a:prstGeom prst="rect">
            <a:avLst/>
          </a:prstGeom>
          <a:noFill/>
          <a:ln>
            <a:noFill/>
          </a:ln>
        </p:spPr>
        <p:style>
          <a:lnRef idx="0"/>
          <a:fillRef idx="0"/>
          <a:effectRef idx="0"/>
          <a:fontRef idx="minor"/>
        </p:style>
      </p:sp>
      <p:sp>
        <p:nvSpPr>
          <p:cNvPr id="149" name="TextShape 4"/>
          <p:cNvSpPr txBox="1"/>
          <p:nvPr/>
        </p:nvSpPr>
        <p:spPr>
          <a:xfrm>
            <a:off x="0" y="1208160"/>
            <a:ext cx="9248400" cy="2649960"/>
          </a:xfrm>
          <a:prstGeom prst="rect">
            <a:avLst/>
          </a:prstGeom>
          <a:noFill/>
          <a:ln>
            <a:noFill/>
          </a:ln>
        </p:spPr>
        <p:txBody>
          <a:bodyPr lIns="90000" rIns="90000" tIns="45000" bIns="45000"/>
          <a:p>
            <a:r>
              <a:rPr b="0" lang="en-US" sz="1800" spc="-1" strike="noStrike">
                <a:latin typeface="Arial"/>
              </a:rPr>
              <a:t>7. /SICD/Grid/ImagePlane: Remove</a:t>
            </a:r>
            <a:endParaRPr b="0" lang="en-US" sz="1800" spc="-1" strike="noStrike">
              <a:latin typeface="Arial"/>
            </a:endParaRPr>
          </a:p>
          <a:p>
            <a:endParaRPr b="0" lang="en-US" sz="1800" spc="-1" strike="noStrike">
              <a:latin typeface="Arial"/>
            </a:endParaRPr>
          </a:p>
          <a:p>
            <a:r>
              <a:rPr b="0" lang="en-US" sz="1800" spc="-1" strike="noStrike">
                <a:latin typeface="Arial"/>
              </a:rPr>
              <a:t>8. /SICD/Grid/Type: Document which ones can go with with image formation algorithms</a:t>
            </a:r>
            <a:endParaRPr b="0" lang="en-US" sz="1800" spc="-1" strike="noStrike">
              <a:latin typeface="Arial"/>
            </a:endParaRPr>
          </a:p>
          <a:p>
            <a:endParaRPr b="0" lang="en-US" sz="1800" spc="-1" strike="noStrike">
              <a:latin typeface="Arial"/>
            </a:endParaRPr>
          </a:p>
          <a:p>
            <a:r>
              <a:rPr b="0" lang="en-US" sz="1800" spc="-1" strike="noStrike">
                <a:latin typeface="Arial"/>
              </a:rPr>
              <a:t>9. /SICD/Grid/TimeCOAPoly: Document more precise definition of center of aperture time</a:t>
            </a:r>
            <a:endParaRPr b="0" lang="en-US" sz="1800" spc="-1" strike="noStrike">
              <a:latin typeface="Arial"/>
            </a:endParaRPr>
          </a:p>
          <a:p>
            <a:endParaRPr b="0" lang="en-US" sz="1800" spc="-1" strike="noStrike">
              <a:latin typeface="Arial"/>
            </a:endParaRPr>
          </a:p>
          <a:p>
            <a:r>
              <a:rPr b="0" lang="en-US" sz="1800" spc="-1" strike="noStrike">
                <a:latin typeface="Arial"/>
              </a:rPr>
              <a:t>10. /SICD/Grid/*/ImpRespWid: Remove</a:t>
            </a:r>
            <a:endParaRPr b="0" lang="en-US" sz="1800" spc="-1" strike="noStrike">
              <a:latin typeface="Arial"/>
            </a:endParaRPr>
          </a:p>
          <a:p>
            <a:endParaRPr b="0" lang="en-US" sz="1800" spc="-1" strike="noStrike">
              <a:latin typeface="Arial"/>
            </a:endParaRPr>
          </a:p>
          <a:p>
            <a:r>
              <a:rPr b="0" lang="en-US" sz="1800" spc="-1" strike="noStrike">
                <a:latin typeface="Arial"/>
              </a:rPr>
              <a:t>11. /SICD/Grid/*/Sgn: Remove (force -1, producers must conjugate if they would have had +1)</a:t>
            </a:r>
            <a:endParaRPr b="0" lang="en-US" sz="1800" spc="-1" strike="noStrike">
              <a:latin typeface="Arial"/>
            </a:endParaRPr>
          </a:p>
        </p:txBody>
      </p:sp>
    </p:spTree>
  </p:cSld>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311760" y="444960"/>
            <a:ext cx="8515800" cy="56808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5. Discussion of Draft Standard</a:t>
            </a:r>
            <a:endParaRPr b="0" lang="en-US" sz="2800" spc="-1" strike="noStrike">
              <a:latin typeface="Arial"/>
            </a:endParaRPr>
          </a:p>
          <a:p>
            <a:pPr>
              <a:lnSpc>
                <a:spcPct val="100000"/>
              </a:lnSpc>
            </a:pPr>
            <a:endParaRPr b="0" lang="en-US" sz="2800" spc="-1" strike="noStrike">
              <a:latin typeface="Arial"/>
            </a:endParaRPr>
          </a:p>
        </p:txBody>
      </p:sp>
      <p:sp>
        <p:nvSpPr>
          <p:cNvPr id="151" name="CustomShape 2"/>
          <p:cNvSpPr/>
          <p:nvPr/>
        </p:nvSpPr>
        <p:spPr>
          <a:xfrm>
            <a:off x="311760" y="1152360"/>
            <a:ext cx="8827560" cy="3986280"/>
          </a:xfrm>
          <a:prstGeom prst="rect">
            <a:avLst/>
          </a:prstGeom>
          <a:noFill/>
          <a:ln>
            <a:noFill/>
          </a:ln>
        </p:spPr>
        <p:style>
          <a:lnRef idx="0"/>
          <a:fillRef idx="0"/>
          <a:effectRef idx="0"/>
          <a:fontRef idx="minor"/>
        </p:style>
        <p:txBody>
          <a:bodyPr lIns="90000" rIns="90000" tIns="91440" bIns="91440"/>
          <a:p>
            <a:pPr algn="ct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gn="ctr">
              <a:lnSpc>
                <a:spcPct val="115000"/>
              </a:lnSpc>
            </a:pPr>
            <a:endParaRPr b="0" lang="en-US" sz="1800" spc="-1" strike="noStrike">
              <a:latin typeface="Arial"/>
            </a:endParaRPr>
          </a:p>
        </p:txBody>
      </p:sp>
      <p:sp>
        <p:nvSpPr>
          <p:cNvPr id="152" name="CustomShape 3"/>
          <p:cNvSpPr/>
          <p:nvPr/>
        </p:nvSpPr>
        <p:spPr>
          <a:xfrm>
            <a:off x="311760" y="1152360"/>
            <a:ext cx="8515800" cy="3411720"/>
          </a:xfrm>
          <a:prstGeom prst="rect">
            <a:avLst/>
          </a:prstGeom>
          <a:noFill/>
          <a:ln>
            <a:noFill/>
          </a:ln>
        </p:spPr>
        <p:style>
          <a:lnRef idx="0"/>
          <a:fillRef idx="0"/>
          <a:effectRef idx="0"/>
          <a:fontRef idx="minor"/>
        </p:style>
      </p:sp>
      <p:sp>
        <p:nvSpPr>
          <p:cNvPr id="153" name="TextShape 4"/>
          <p:cNvSpPr txBox="1"/>
          <p:nvPr/>
        </p:nvSpPr>
        <p:spPr>
          <a:xfrm>
            <a:off x="0" y="1299600"/>
            <a:ext cx="9265320" cy="2394000"/>
          </a:xfrm>
          <a:prstGeom prst="rect">
            <a:avLst/>
          </a:prstGeom>
          <a:noFill/>
          <a:ln>
            <a:noFill/>
          </a:ln>
        </p:spPr>
        <p:txBody>
          <a:bodyPr lIns="90000" rIns="90000" tIns="45000" bIns="45000"/>
          <a:p>
            <a:r>
              <a:rPr b="0" lang="en-US" sz="1800" spc="-1" strike="noStrike">
                <a:latin typeface="Arial"/>
              </a:rPr>
              <a:t>12. /SICD/Grid/*/KCtr: Either rename to KOrigin (my preference) and force producers to make it constant across the image or make it variable across the image.</a:t>
            </a:r>
            <a:endParaRPr b="0" lang="en-US" sz="1800" spc="-1" strike="noStrike">
              <a:latin typeface="Arial"/>
            </a:endParaRPr>
          </a:p>
          <a:p>
            <a:endParaRPr b="0" lang="en-US" sz="1800" spc="-1" strike="noStrike">
              <a:latin typeface="Arial"/>
            </a:endParaRPr>
          </a:p>
          <a:p>
            <a:r>
              <a:rPr b="0" lang="en-US" sz="1800" spc="-1" strike="noStrike">
                <a:latin typeface="Arial"/>
              </a:rPr>
              <a:t>13. /SICD/Grid/*/DeltaK1 /SICD/Grid/*/DeltaK2: Remove</a:t>
            </a:r>
            <a:endParaRPr b="0" lang="en-US" sz="1800" spc="-1" strike="noStrike">
              <a:latin typeface="Arial"/>
            </a:endParaRPr>
          </a:p>
          <a:p>
            <a:endParaRPr b="0" lang="en-US" sz="1800" spc="-1" strike="noStrike">
              <a:latin typeface="Arial"/>
            </a:endParaRPr>
          </a:p>
          <a:p>
            <a:r>
              <a:rPr b="0" lang="en-US" sz="1800" spc="-1" strike="noStrike">
                <a:latin typeface="Arial"/>
              </a:rPr>
              <a:t>14. /SICD/Grid/*/DeltaKCOAPoly: Make required</a:t>
            </a:r>
            <a:endParaRPr b="0" lang="en-US" sz="1800" spc="-1" strike="noStrike">
              <a:latin typeface="Arial"/>
            </a:endParaRPr>
          </a:p>
          <a:p>
            <a:endParaRPr b="0" lang="en-US" sz="1800" spc="-1" strike="noStrike">
              <a:latin typeface="Arial"/>
            </a:endParaRPr>
          </a:p>
          <a:p>
            <a:r>
              <a:rPr b="0" lang="en-US" sz="1800" spc="-1" strike="noStrike">
                <a:latin typeface="Arial"/>
              </a:rPr>
              <a:t>15. /SICD/Grid/*/WgtFunct and /SICD/Grid/*/WgtType: Replace with required consolidated structure where WindowName and WgtFunct are required or force uniform weighting.</a:t>
            </a:r>
            <a:endParaRPr b="0" lang="en-US" sz="1800" spc="-1" strike="noStrike">
              <a:latin typeface="Arial"/>
            </a:endParaRPr>
          </a:p>
        </p:txBody>
      </p:sp>
    </p:spTree>
  </p:cSld>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1"/>
          <p:cNvSpPr/>
          <p:nvPr/>
        </p:nvSpPr>
        <p:spPr>
          <a:xfrm>
            <a:off x="311760" y="444960"/>
            <a:ext cx="8515800" cy="56808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5. Discussion of Draft Standard</a:t>
            </a:r>
            <a:endParaRPr b="0" lang="en-US" sz="2800" spc="-1" strike="noStrike">
              <a:latin typeface="Arial"/>
            </a:endParaRPr>
          </a:p>
          <a:p>
            <a:pPr>
              <a:lnSpc>
                <a:spcPct val="100000"/>
              </a:lnSpc>
            </a:pPr>
            <a:endParaRPr b="0" lang="en-US" sz="2800" spc="-1" strike="noStrike">
              <a:latin typeface="Arial"/>
            </a:endParaRPr>
          </a:p>
        </p:txBody>
      </p:sp>
      <p:sp>
        <p:nvSpPr>
          <p:cNvPr id="155" name="CustomShape 2"/>
          <p:cNvSpPr/>
          <p:nvPr/>
        </p:nvSpPr>
        <p:spPr>
          <a:xfrm>
            <a:off x="311760" y="1152360"/>
            <a:ext cx="8827560" cy="3986280"/>
          </a:xfrm>
          <a:prstGeom prst="rect">
            <a:avLst/>
          </a:prstGeom>
          <a:noFill/>
          <a:ln>
            <a:noFill/>
          </a:ln>
        </p:spPr>
        <p:style>
          <a:lnRef idx="0"/>
          <a:fillRef idx="0"/>
          <a:effectRef idx="0"/>
          <a:fontRef idx="minor"/>
        </p:style>
        <p:txBody>
          <a:bodyPr lIns="90000" rIns="90000" tIns="91440" bIns="91440"/>
          <a:p>
            <a:pPr algn="ct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gn="ctr">
              <a:lnSpc>
                <a:spcPct val="115000"/>
              </a:lnSpc>
            </a:pPr>
            <a:endParaRPr b="0" lang="en-US" sz="1800" spc="-1" strike="noStrike">
              <a:latin typeface="Arial"/>
            </a:endParaRPr>
          </a:p>
        </p:txBody>
      </p:sp>
      <p:sp>
        <p:nvSpPr>
          <p:cNvPr id="156" name="CustomShape 3"/>
          <p:cNvSpPr/>
          <p:nvPr/>
        </p:nvSpPr>
        <p:spPr>
          <a:xfrm>
            <a:off x="311760" y="1152360"/>
            <a:ext cx="8515800" cy="3411720"/>
          </a:xfrm>
          <a:prstGeom prst="rect">
            <a:avLst/>
          </a:prstGeom>
          <a:noFill/>
          <a:ln>
            <a:noFill/>
          </a:ln>
        </p:spPr>
        <p:style>
          <a:lnRef idx="0"/>
          <a:fillRef idx="0"/>
          <a:effectRef idx="0"/>
          <a:fontRef idx="minor"/>
        </p:style>
      </p:sp>
      <p:sp>
        <p:nvSpPr>
          <p:cNvPr id="157" name="TextShape 4"/>
          <p:cNvSpPr txBox="1"/>
          <p:nvPr/>
        </p:nvSpPr>
        <p:spPr>
          <a:xfrm>
            <a:off x="311760" y="1208160"/>
            <a:ext cx="7005240" cy="2905920"/>
          </a:xfrm>
          <a:prstGeom prst="rect">
            <a:avLst/>
          </a:prstGeom>
          <a:noFill/>
          <a:ln>
            <a:noFill/>
          </a:ln>
        </p:spPr>
        <p:txBody>
          <a:bodyPr lIns="90000" rIns="90000" tIns="45000" bIns="45000"/>
          <a:p>
            <a:r>
              <a:rPr b="0" lang="en-US" sz="1800" spc="-1" strike="noStrike">
                <a:latin typeface="Arial"/>
              </a:rPr>
              <a:t>16. Add slowtime and frequency 4d grid</a:t>
            </a:r>
            <a:endParaRPr b="0" lang="en-US" sz="1800" spc="-1" strike="noStrike">
              <a:latin typeface="Arial"/>
            </a:endParaRPr>
          </a:p>
          <a:p>
            <a:endParaRPr b="0" lang="en-US" sz="1800" spc="-1" strike="noStrike">
              <a:latin typeface="Arial"/>
            </a:endParaRPr>
          </a:p>
          <a:p>
            <a:r>
              <a:rPr b="0" lang="en-US" sz="1800" spc="-1" strike="noStrike">
                <a:latin typeface="Arial"/>
              </a:rPr>
              <a:t>17. /SICD/Timeline/CollectStart: Change to reference time</a:t>
            </a:r>
            <a:endParaRPr b="0" lang="en-US" sz="1800" spc="-1" strike="noStrike">
              <a:latin typeface="Arial"/>
            </a:endParaRPr>
          </a:p>
          <a:p>
            <a:endParaRPr b="0" lang="en-US" sz="1800" spc="-1" strike="noStrike">
              <a:latin typeface="Arial"/>
            </a:endParaRPr>
          </a:p>
          <a:p>
            <a:r>
              <a:rPr b="0" lang="en-US" sz="1800" spc="-1" strike="noStrike">
                <a:latin typeface="Arial"/>
              </a:rPr>
              <a:t>18. /SICD/Timeline/CollectDuration: Remove</a:t>
            </a:r>
            <a:endParaRPr b="0" lang="en-US" sz="1800" spc="-1" strike="noStrike">
              <a:latin typeface="Arial"/>
            </a:endParaRPr>
          </a:p>
          <a:p>
            <a:endParaRPr b="0" lang="en-US" sz="1800" spc="-1" strike="noStrike">
              <a:latin typeface="Arial"/>
            </a:endParaRPr>
          </a:p>
          <a:p>
            <a:r>
              <a:rPr b="0" lang="en-US" sz="1800" spc="-1" strike="noStrike">
                <a:latin typeface="Arial"/>
              </a:rPr>
              <a:t>19. /SICD/IPP: Make required?</a:t>
            </a:r>
            <a:endParaRPr b="0" lang="en-US" sz="1800" spc="-1" strike="noStrike">
              <a:latin typeface="Arial"/>
            </a:endParaRPr>
          </a:p>
          <a:p>
            <a:endParaRPr b="0" lang="en-US" sz="1800" spc="-1" strike="noStrike">
              <a:latin typeface="Arial"/>
            </a:endParaRPr>
          </a:p>
          <a:p>
            <a:r>
              <a:rPr b="0" lang="en-US" sz="1800" spc="-1" strike="noStrike">
                <a:latin typeface="Arial"/>
              </a:rPr>
              <a:t>20. /SICD/Antenna/TwoWay: Remove</a:t>
            </a:r>
            <a:endParaRPr b="0" lang="en-US" sz="1800" spc="-1" strike="noStrike">
              <a:latin typeface="Arial"/>
            </a:endParaRPr>
          </a:p>
          <a:p>
            <a:endParaRPr b="0" lang="en-US" sz="1800" spc="-1" strike="noStrike">
              <a:latin typeface="Arial"/>
            </a:endParaRPr>
          </a:p>
          <a:p>
            <a:endParaRPr b="0" lang="en-US" sz="1800" spc="-1" strike="noStrike">
              <a:latin typeface="Arial"/>
            </a:endParaRPr>
          </a:p>
        </p:txBody>
      </p:sp>
    </p:spTree>
  </p:cSld>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CustomShape 1"/>
          <p:cNvSpPr/>
          <p:nvPr/>
        </p:nvSpPr>
        <p:spPr>
          <a:xfrm>
            <a:off x="311760" y="444960"/>
            <a:ext cx="8515800" cy="56808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5. Discussion of Draft Standard</a:t>
            </a:r>
            <a:endParaRPr b="0" lang="en-US" sz="2800" spc="-1" strike="noStrike">
              <a:latin typeface="Arial"/>
            </a:endParaRPr>
          </a:p>
          <a:p>
            <a:pPr>
              <a:lnSpc>
                <a:spcPct val="100000"/>
              </a:lnSpc>
            </a:pPr>
            <a:endParaRPr b="0" lang="en-US" sz="2800" spc="-1" strike="noStrike">
              <a:latin typeface="Arial"/>
            </a:endParaRPr>
          </a:p>
        </p:txBody>
      </p:sp>
      <p:sp>
        <p:nvSpPr>
          <p:cNvPr id="159" name="CustomShape 2"/>
          <p:cNvSpPr/>
          <p:nvPr/>
        </p:nvSpPr>
        <p:spPr>
          <a:xfrm>
            <a:off x="311760" y="1152360"/>
            <a:ext cx="8827560" cy="3986280"/>
          </a:xfrm>
          <a:prstGeom prst="rect">
            <a:avLst/>
          </a:prstGeom>
          <a:noFill/>
          <a:ln>
            <a:noFill/>
          </a:ln>
        </p:spPr>
        <p:style>
          <a:lnRef idx="0"/>
          <a:fillRef idx="0"/>
          <a:effectRef idx="0"/>
          <a:fontRef idx="minor"/>
        </p:style>
        <p:txBody>
          <a:bodyPr lIns="90000" rIns="90000" tIns="91440" bIns="91440"/>
          <a:p>
            <a:pPr algn="ct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gn="ctr">
              <a:lnSpc>
                <a:spcPct val="115000"/>
              </a:lnSpc>
            </a:pPr>
            <a:endParaRPr b="0" lang="en-US" sz="1800" spc="-1" strike="noStrike">
              <a:latin typeface="Arial"/>
            </a:endParaRPr>
          </a:p>
        </p:txBody>
      </p:sp>
      <p:sp>
        <p:nvSpPr>
          <p:cNvPr id="160" name="CustomShape 3"/>
          <p:cNvSpPr/>
          <p:nvPr/>
        </p:nvSpPr>
        <p:spPr>
          <a:xfrm>
            <a:off x="311760" y="1152360"/>
            <a:ext cx="8515800" cy="3411720"/>
          </a:xfrm>
          <a:prstGeom prst="rect">
            <a:avLst/>
          </a:prstGeom>
          <a:noFill/>
          <a:ln>
            <a:noFill/>
          </a:ln>
        </p:spPr>
        <p:style>
          <a:lnRef idx="0"/>
          <a:fillRef idx="0"/>
          <a:effectRef idx="0"/>
          <a:fontRef idx="minor"/>
        </p:style>
      </p:sp>
      <p:sp>
        <p:nvSpPr>
          <p:cNvPr id="161" name="TextShape 4"/>
          <p:cNvSpPr txBox="1"/>
          <p:nvPr/>
        </p:nvSpPr>
        <p:spPr>
          <a:xfrm>
            <a:off x="-35640" y="1097280"/>
            <a:ext cx="9227160" cy="3929760"/>
          </a:xfrm>
          <a:prstGeom prst="rect">
            <a:avLst/>
          </a:prstGeom>
          <a:noFill/>
          <a:ln>
            <a:noFill/>
          </a:ln>
        </p:spPr>
        <p:txBody>
          <a:bodyPr lIns="90000" rIns="90000" tIns="45000" bIns="45000"/>
          <a:p>
            <a:r>
              <a:rPr b="0" lang="en-US" sz="1800" spc="-1" strike="noStrike">
                <a:latin typeface="Arial"/>
              </a:rPr>
              <a:t>21. /SICD/ErrorStatistics: Significant cleanup of required vs optional</a:t>
            </a:r>
            <a:endParaRPr b="0" lang="en-US" sz="1800" spc="-1" strike="noStrike">
              <a:latin typeface="Arial"/>
            </a:endParaRPr>
          </a:p>
          <a:p>
            <a:r>
              <a:rPr b="0" lang="en-US" sz="1800" spc="-1" strike="noStrike">
                <a:latin typeface="Arial"/>
              </a:rPr>
              <a:t>       </a:t>
            </a:r>
            <a:r>
              <a:rPr b="0" lang="en-US" sz="1800" spc="-1" strike="noStrike">
                <a:latin typeface="Arial"/>
              </a:rPr>
              <a:t>21.1 make most everything required</a:t>
            </a:r>
            <a:endParaRPr b="0" lang="en-US" sz="1800" spc="-1" strike="noStrike">
              <a:latin typeface="Arial"/>
            </a:endParaRPr>
          </a:p>
          <a:p>
            <a:endParaRPr b="0" lang="en-US" sz="1800" spc="-1" strike="noStrike">
              <a:latin typeface="Arial"/>
            </a:endParaRPr>
          </a:p>
          <a:p>
            <a:r>
              <a:rPr b="0" lang="en-US" sz="1800" spc="-1" strike="noStrike">
                <a:latin typeface="Arial"/>
              </a:rPr>
              <a:t>       </a:t>
            </a:r>
            <a:r>
              <a:rPr b="0" lang="en-US" sz="1800" spc="-1" strike="noStrike">
                <a:latin typeface="Arial"/>
              </a:rPr>
              <a:t>21.2 I'm okay with having composite xrow/ycol be required and the component structure be optional (would prefer they all be required)</a:t>
            </a:r>
            <a:endParaRPr b="0" lang="en-US" sz="1800" spc="-1" strike="noStrike">
              <a:latin typeface="Arial"/>
            </a:endParaRPr>
          </a:p>
          <a:p>
            <a:endParaRPr b="0" lang="en-US" sz="1800" spc="-1" strike="noStrike">
              <a:latin typeface="Arial"/>
            </a:endParaRPr>
          </a:p>
          <a:p>
            <a:r>
              <a:rPr b="0" lang="en-US" sz="1800" spc="-1" strike="noStrike">
                <a:latin typeface="Arial"/>
              </a:rPr>
              <a:t>       </a:t>
            </a:r>
            <a:r>
              <a:rPr b="0" lang="en-US" sz="1800" spc="-1" strike="noStrike">
                <a:latin typeface="Arial"/>
              </a:rPr>
              <a:t>21.3 Extend error statistics to cover other parameters (radiometric, for example)?                      Leave a convenient way for it to be done in the future?</a:t>
            </a:r>
            <a:endParaRPr b="0" lang="en-US" sz="1800" spc="-1" strike="noStrike">
              <a:latin typeface="Arial"/>
            </a:endParaRPr>
          </a:p>
          <a:p>
            <a:endParaRPr b="0" lang="en-US" sz="1800" spc="-1" strike="noStrike">
              <a:latin typeface="Arial"/>
            </a:endParaRPr>
          </a:p>
          <a:p>
            <a:r>
              <a:rPr b="0" lang="en-US" sz="1800" spc="-1" strike="noStrike">
                <a:latin typeface="Arial"/>
              </a:rPr>
              <a:t>       </a:t>
            </a:r>
            <a:r>
              <a:rPr b="0" lang="en-US" sz="1800" spc="-1" strike="noStrike">
                <a:latin typeface="Arial"/>
              </a:rPr>
              <a:t>21.4 For required ErrorStatistics blocks, have required element that indicates how                    the error estimate was produced: Measured, Design, or Guess (maybe another                 for ThirdPartyGuess)</a:t>
            </a:r>
            <a:endParaRPr b="0" lang="en-US" sz="1800" spc="-1" strike="noStrike">
              <a:latin typeface="Arial"/>
            </a:endParaRPr>
          </a:p>
          <a:p>
            <a:endParaRPr b="0" lang="en-US" sz="1800" spc="-1" strike="noStrike">
              <a:latin typeface="Arial"/>
            </a:endParaRPr>
          </a:p>
          <a:p>
            <a:r>
              <a:rPr b="0" lang="en-US" sz="1800" spc="-1" strike="noStrike">
                <a:latin typeface="Arial"/>
              </a:rPr>
              <a:t>22. Beamcomp: Define global slowtime to be SCP slowtime and ImageBeamComp to be COA</a:t>
            </a:r>
            <a:endParaRPr b="0" lang="en-US" sz="1800" spc="-1" strike="noStrike">
              <a:latin typeface="Arial"/>
            </a:endParaRPr>
          </a:p>
        </p:txBody>
      </p:sp>
    </p:spTree>
  </p:cSld>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CustomShape 1"/>
          <p:cNvSpPr/>
          <p:nvPr/>
        </p:nvSpPr>
        <p:spPr>
          <a:xfrm>
            <a:off x="311760" y="444960"/>
            <a:ext cx="8515800" cy="56808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5. Discussion of Draft Standard</a:t>
            </a:r>
            <a:endParaRPr b="0" lang="en-US" sz="2800" spc="-1" strike="noStrike">
              <a:latin typeface="Arial"/>
            </a:endParaRPr>
          </a:p>
          <a:p>
            <a:pPr>
              <a:lnSpc>
                <a:spcPct val="100000"/>
              </a:lnSpc>
            </a:pPr>
            <a:endParaRPr b="0" lang="en-US" sz="2800" spc="-1" strike="noStrike">
              <a:latin typeface="Arial"/>
            </a:endParaRPr>
          </a:p>
        </p:txBody>
      </p:sp>
      <p:sp>
        <p:nvSpPr>
          <p:cNvPr id="163" name="CustomShape 2"/>
          <p:cNvSpPr/>
          <p:nvPr/>
        </p:nvSpPr>
        <p:spPr>
          <a:xfrm>
            <a:off x="311760" y="1152360"/>
            <a:ext cx="8827560" cy="3986280"/>
          </a:xfrm>
          <a:prstGeom prst="rect">
            <a:avLst/>
          </a:prstGeom>
          <a:noFill/>
          <a:ln>
            <a:noFill/>
          </a:ln>
        </p:spPr>
        <p:style>
          <a:lnRef idx="0"/>
          <a:fillRef idx="0"/>
          <a:effectRef idx="0"/>
          <a:fontRef idx="minor"/>
        </p:style>
        <p:txBody>
          <a:bodyPr lIns="90000" rIns="90000" tIns="91440" bIns="91440"/>
          <a:p>
            <a:pPr algn="ct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gn="ctr">
              <a:lnSpc>
                <a:spcPct val="115000"/>
              </a:lnSpc>
            </a:pPr>
            <a:endParaRPr b="0" lang="en-US" sz="1800" spc="-1" strike="noStrike">
              <a:latin typeface="Arial"/>
            </a:endParaRPr>
          </a:p>
        </p:txBody>
      </p:sp>
      <p:sp>
        <p:nvSpPr>
          <p:cNvPr id="164" name="CustomShape 3"/>
          <p:cNvSpPr/>
          <p:nvPr/>
        </p:nvSpPr>
        <p:spPr>
          <a:xfrm>
            <a:off x="311760" y="1152360"/>
            <a:ext cx="8515800" cy="3411720"/>
          </a:xfrm>
          <a:prstGeom prst="rect">
            <a:avLst/>
          </a:prstGeom>
          <a:noFill/>
          <a:ln>
            <a:noFill/>
          </a:ln>
        </p:spPr>
        <p:style>
          <a:lnRef idx="0"/>
          <a:fillRef idx="0"/>
          <a:effectRef idx="0"/>
          <a:fontRef idx="minor"/>
        </p:style>
      </p:sp>
      <p:sp>
        <p:nvSpPr>
          <p:cNvPr id="165" name="TextShape 4"/>
          <p:cNvSpPr txBox="1"/>
          <p:nvPr/>
        </p:nvSpPr>
        <p:spPr>
          <a:xfrm>
            <a:off x="460800" y="1281240"/>
            <a:ext cx="3836880" cy="2138040"/>
          </a:xfrm>
          <a:prstGeom prst="rect">
            <a:avLst/>
          </a:prstGeom>
          <a:noFill/>
          <a:ln>
            <a:noFill/>
          </a:ln>
        </p:spPr>
        <p:txBody>
          <a:bodyPr lIns="90000" rIns="90000" tIns="45000" bIns="45000"/>
          <a:p>
            <a:r>
              <a:rPr b="0" lang="en-US" sz="1800" spc="-1" strike="noStrike">
                <a:latin typeface="Arial"/>
              </a:rPr>
              <a:t>PFA</a:t>
            </a:r>
            <a:endParaRPr b="0" lang="en-US" sz="1800" spc="-1" strike="noStrike">
              <a:latin typeface="Arial"/>
            </a:endParaRPr>
          </a:p>
          <a:p>
            <a:r>
              <a:rPr b="0" lang="en-US" sz="1800" spc="-1" strike="noStrike">
                <a:latin typeface="Arial"/>
              </a:rPr>
              <a:t>==========</a:t>
            </a:r>
            <a:endParaRPr b="0" lang="en-US" sz="1800" spc="-1" strike="noStrike">
              <a:latin typeface="Arial"/>
            </a:endParaRPr>
          </a:p>
          <a:p>
            <a:endParaRPr b="0" lang="en-US" sz="1800" spc="-1" strike="noStrike">
              <a:latin typeface="Arial"/>
            </a:endParaRPr>
          </a:p>
          <a:p>
            <a:r>
              <a:rPr b="0" lang="en-US" sz="1800" spc="-1" strike="noStrike">
                <a:latin typeface="Arial"/>
              </a:rPr>
              <a:t>23. move under ImageFormation</a:t>
            </a:r>
            <a:endParaRPr b="0" lang="en-US" sz="1800" spc="-1" strike="noStrike">
              <a:latin typeface="Arial"/>
            </a:endParaRPr>
          </a:p>
          <a:p>
            <a:endParaRPr b="0" lang="en-US" sz="1800" spc="-1" strike="noStrike">
              <a:latin typeface="Arial"/>
            </a:endParaRPr>
          </a:p>
          <a:p>
            <a:r>
              <a:rPr b="0" lang="en-US" sz="1800" spc="-1" strike="noStrike">
                <a:latin typeface="Arial"/>
              </a:rPr>
              <a:t>24. Krg1, Krg2, Kaz1, Kaz2: remove</a:t>
            </a:r>
            <a:endParaRPr b="0" lang="en-US" sz="1800" spc="-1" strike="noStrike">
              <a:latin typeface="Arial"/>
            </a:endParaRPr>
          </a:p>
          <a:p>
            <a:endParaRPr b="0" lang="en-US" sz="1800" spc="-1" strike="noStrike">
              <a:latin typeface="Arial"/>
            </a:endParaRPr>
          </a:p>
          <a:p>
            <a:r>
              <a:rPr b="0" lang="en-US" sz="1800" spc="-1" strike="noStrike">
                <a:latin typeface="Arial"/>
              </a:rPr>
              <a:t>25. STDeskew: remove</a:t>
            </a:r>
            <a:endParaRPr b="0" lang="en-US" sz="1800" spc="-1" strike="noStrike">
              <a:latin typeface="Arial"/>
            </a:endParaRPr>
          </a:p>
        </p:txBody>
      </p:sp>
    </p:spTree>
  </p:cSld>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CustomShape 1"/>
          <p:cNvSpPr/>
          <p:nvPr/>
        </p:nvSpPr>
        <p:spPr>
          <a:xfrm>
            <a:off x="311760" y="444960"/>
            <a:ext cx="8515800" cy="56808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5. Discussion of Draft Standard</a:t>
            </a:r>
            <a:endParaRPr b="0" lang="en-US" sz="2800" spc="-1" strike="noStrike">
              <a:latin typeface="Arial"/>
            </a:endParaRPr>
          </a:p>
          <a:p>
            <a:pPr>
              <a:lnSpc>
                <a:spcPct val="100000"/>
              </a:lnSpc>
            </a:pPr>
            <a:endParaRPr b="0" lang="en-US" sz="2800" spc="-1" strike="noStrike">
              <a:latin typeface="Arial"/>
            </a:endParaRPr>
          </a:p>
        </p:txBody>
      </p:sp>
      <p:sp>
        <p:nvSpPr>
          <p:cNvPr id="167" name="CustomShape 2"/>
          <p:cNvSpPr/>
          <p:nvPr/>
        </p:nvSpPr>
        <p:spPr>
          <a:xfrm>
            <a:off x="311760" y="1152360"/>
            <a:ext cx="8827560" cy="3986280"/>
          </a:xfrm>
          <a:prstGeom prst="rect">
            <a:avLst/>
          </a:prstGeom>
          <a:noFill/>
          <a:ln>
            <a:noFill/>
          </a:ln>
        </p:spPr>
        <p:style>
          <a:lnRef idx="0"/>
          <a:fillRef idx="0"/>
          <a:effectRef idx="0"/>
          <a:fontRef idx="minor"/>
        </p:style>
        <p:txBody>
          <a:bodyPr lIns="90000" rIns="90000" tIns="91440" bIns="91440"/>
          <a:p>
            <a:pPr algn="ct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gn="ctr">
              <a:lnSpc>
                <a:spcPct val="115000"/>
              </a:lnSpc>
            </a:pPr>
            <a:endParaRPr b="0" lang="en-US" sz="1800" spc="-1" strike="noStrike">
              <a:latin typeface="Arial"/>
            </a:endParaRPr>
          </a:p>
        </p:txBody>
      </p:sp>
      <p:sp>
        <p:nvSpPr>
          <p:cNvPr id="168" name="CustomShape 3"/>
          <p:cNvSpPr/>
          <p:nvPr/>
        </p:nvSpPr>
        <p:spPr>
          <a:xfrm>
            <a:off x="311760" y="1152360"/>
            <a:ext cx="8515800" cy="3411720"/>
          </a:xfrm>
          <a:prstGeom prst="rect">
            <a:avLst/>
          </a:prstGeom>
          <a:noFill/>
          <a:ln>
            <a:noFill/>
          </a:ln>
        </p:spPr>
        <p:style>
          <a:lnRef idx="0"/>
          <a:fillRef idx="0"/>
          <a:effectRef idx="0"/>
          <a:fontRef idx="minor"/>
        </p:style>
      </p:sp>
      <p:sp>
        <p:nvSpPr>
          <p:cNvPr id="169" name="TextShape 4"/>
          <p:cNvSpPr txBox="1"/>
          <p:nvPr/>
        </p:nvSpPr>
        <p:spPr>
          <a:xfrm>
            <a:off x="441000" y="1280160"/>
            <a:ext cx="3490920" cy="3161880"/>
          </a:xfrm>
          <a:prstGeom prst="rect">
            <a:avLst/>
          </a:prstGeom>
          <a:noFill/>
          <a:ln>
            <a:noFill/>
          </a:ln>
        </p:spPr>
        <p:txBody>
          <a:bodyPr lIns="90000" rIns="90000" tIns="45000" bIns="45000"/>
          <a:p>
            <a:r>
              <a:rPr b="0" lang="en-US" sz="1800" spc="-1" strike="noStrike">
                <a:latin typeface="Arial"/>
              </a:rPr>
              <a:t>RMA/INCA</a:t>
            </a:r>
            <a:endParaRPr b="0" lang="en-US" sz="1800" spc="-1" strike="noStrike">
              <a:latin typeface="Arial"/>
            </a:endParaRPr>
          </a:p>
          <a:p>
            <a:r>
              <a:rPr b="0" lang="en-US" sz="1800" spc="-1" strike="noStrike">
                <a:latin typeface="Arial"/>
              </a:rPr>
              <a:t>==========</a:t>
            </a:r>
            <a:endParaRPr b="0" lang="en-US" sz="1800" spc="-1" strike="noStrike">
              <a:latin typeface="Arial"/>
            </a:endParaRPr>
          </a:p>
          <a:p>
            <a:endParaRPr b="0" lang="en-US" sz="1800" spc="-1" strike="noStrike">
              <a:latin typeface="Arial"/>
            </a:endParaRPr>
          </a:p>
          <a:p>
            <a:r>
              <a:rPr b="0" lang="en-US" sz="1800" spc="-1" strike="noStrike">
                <a:latin typeface="Arial"/>
              </a:rPr>
              <a:t>26. move under ImageFormation</a:t>
            </a:r>
            <a:endParaRPr b="0" lang="en-US" sz="1800" spc="-1" strike="noStrike">
              <a:latin typeface="Arial"/>
            </a:endParaRPr>
          </a:p>
          <a:p>
            <a:endParaRPr b="0" lang="en-US" sz="1800" spc="-1" strike="noStrike">
              <a:latin typeface="Arial"/>
            </a:endParaRPr>
          </a:p>
          <a:p>
            <a:r>
              <a:rPr b="0" lang="en-US" sz="1800" spc="-1" strike="noStrike">
                <a:latin typeface="Arial"/>
              </a:rPr>
              <a:t>27. R_CA_SCP: remove</a:t>
            </a:r>
            <a:endParaRPr b="0" lang="en-US" sz="1800" spc="-1" strike="noStrike">
              <a:latin typeface="Arial"/>
            </a:endParaRPr>
          </a:p>
          <a:p>
            <a:endParaRPr b="0" lang="en-US" sz="1800" spc="-1" strike="noStrike">
              <a:latin typeface="Arial"/>
            </a:endParaRPr>
          </a:p>
          <a:p>
            <a:r>
              <a:rPr b="0" lang="en-US" sz="1800" spc="-1" strike="noStrike">
                <a:latin typeface="Arial"/>
              </a:rPr>
              <a:t>28. FreqZero: Remove</a:t>
            </a:r>
            <a:endParaRPr b="0" lang="en-US" sz="1800" spc="-1" strike="noStrike">
              <a:latin typeface="Arial"/>
            </a:endParaRPr>
          </a:p>
          <a:p>
            <a:endParaRPr b="0" lang="en-US" sz="1800" spc="-1" strike="noStrike">
              <a:latin typeface="Arial"/>
            </a:endParaRPr>
          </a:p>
          <a:p>
            <a:r>
              <a:rPr b="0" lang="en-US" sz="1800" spc="-1" strike="noStrike">
                <a:latin typeface="Arial"/>
              </a:rPr>
              <a:t>29. DopCentroidPoly: Remove</a:t>
            </a:r>
            <a:endParaRPr b="0" lang="en-US" sz="1800" spc="-1" strike="noStrike">
              <a:latin typeface="Arial"/>
            </a:endParaRPr>
          </a:p>
          <a:p>
            <a:endParaRPr b="0" lang="en-US" sz="1800" spc="-1" strike="noStrike">
              <a:latin typeface="Arial"/>
            </a:endParaRPr>
          </a:p>
          <a:p>
            <a:r>
              <a:rPr b="0" lang="en-US" sz="1800" spc="-1" strike="noStrike">
                <a:latin typeface="Arial"/>
              </a:rPr>
              <a:t>30. DocCentroidCOA: Remove</a:t>
            </a:r>
            <a:endParaRPr b="0" lang="en-US" sz="1800" spc="-1" strike="noStrike">
              <a:latin typeface="Arial"/>
            </a:endParaRPr>
          </a:p>
        </p:txBody>
      </p:sp>
    </p:spTree>
  </p:cSld>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CustomShape 1"/>
          <p:cNvSpPr/>
          <p:nvPr/>
        </p:nvSpPr>
        <p:spPr>
          <a:xfrm>
            <a:off x="311760" y="444960"/>
            <a:ext cx="8515800" cy="56808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5. Discussion of Draft Standard</a:t>
            </a:r>
            <a:endParaRPr b="0" lang="en-US" sz="2800" spc="-1" strike="noStrike">
              <a:latin typeface="Arial"/>
            </a:endParaRPr>
          </a:p>
          <a:p>
            <a:pPr>
              <a:lnSpc>
                <a:spcPct val="100000"/>
              </a:lnSpc>
            </a:pPr>
            <a:endParaRPr b="0" lang="en-US" sz="2800" spc="-1" strike="noStrike">
              <a:latin typeface="Arial"/>
            </a:endParaRPr>
          </a:p>
        </p:txBody>
      </p:sp>
      <p:sp>
        <p:nvSpPr>
          <p:cNvPr id="171" name="CustomShape 2"/>
          <p:cNvSpPr/>
          <p:nvPr/>
        </p:nvSpPr>
        <p:spPr>
          <a:xfrm>
            <a:off x="311760" y="1152360"/>
            <a:ext cx="8827560" cy="3986280"/>
          </a:xfrm>
          <a:prstGeom prst="rect">
            <a:avLst/>
          </a:prstGeom>
          <a:noFill/>
          <a:ln>
            <a:noFill/>
          </a:ln>
        </p:spPr>
        <p:style>
          <a:lnRef idx="0"/>
          <a:fillRef idx="0"/>
          <a:effectRef idx="0"/>
          <a:fontRef idx="minor"/>
        </p:style>
        <p:txBody>
          <a:bodyPr lIns="90000" rIns="90000" tIns="91440" bIns="91440"/>
          <a:p>
            <a:pPr algn="ct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gn="ctr">
              <a:lnSpc>
                <a:spcPct val="115000"/>
              </a:lnSpc>
            </a:pPr>
            <a:endParaRPr b="0" lang="en-US" sz="1800" spc="-1" strike="noStrike">
              <a:latin typeface="Arial"/>
            </a:endParaRPr>
          </a:p>
        </p:txBody>
      </p:sp>
      <p:sp>
        <p:nvSpPr>
          <p:cNvPr id="172" name="CustomShape 3"/>
          <p:cNvSpPr/>
          <p:nvPr/>
        </p:nvSpPr>
        <p:spPr>
          <a:xfrm>
            <a:off x="311760" y="1152360"/>
            <a:ext cx="8515800" cy="3411720"/>
          </a:xfrm>
          <a:prstGeom prst="rect">
            <a:avLst/>
          </a:prstGeom>
          <a:noFill/>
          <a:ln>
            <a:noFill/>
          </a:ln>
        </p:spPr>
        <p:style>
          <a:lnRef idx="0"/>
          <a:fillRef idx="0"/>
          <a:effectRef idx="0"/>
          <a:fontRef idx="minor"/>
        </p:style>
      </p:sp>
      <p:sp>
        <p:nvSpPr>
          <p:cNvPr id="173" name="TextShape 4"/>
          <p:cNvSpPr txBox="1"/>
          <p:nvPr/>
        </p:nvSpPr>
        <p:spPr>
          <a:xfrm>
            <a:off x="311760" y="1262880"/>
            <a:ext cx="8949960" cy="1370160"/>
          </a:xfrm>
          <a:prstGeom prst="rect">
            <a:avLst/>
          </a:prstGeom>
          <a:noFill/>
          <a:ln>
            <a:noFill/>
          </a:ln>
        </p:spPr>
        <p:txBody>
          <a:bodyPr lIns="90000" rIns="90000" tIns="45000" bIns="45000"/>
          <a:p>
            <a:r>
              <a:rPr b="0" lang="en-US" sz="1800" spc="-1" strike="noStrike">
                <a:latin typeface="Arial"/>
              </a:rPr>
              <a:t>Radiometric</a:t>
            </a:r>
            <a:endParaRPr b="0" lang="en-US" sz="1800" spc="-1" strike="noStrike">
              <a:latin typeface="Arial"/>
            </a:endParaRPr>
          </a:p>
          <a:p>
            <a:r>
              <a:rPr b="0" lang="en-US" sz="1800" spc="-1" strike="noStrike">
                <a:latin typeface="Arial"/>
              </a:rPr>
              <a:t>===========</a:t>
            </a:r>
            <a:endParaRPr b="0" lang="en-US" sz="1800" spc="-1" strike="noStrike">
              <a:latin typeface="Arial"/>
            </a:endParaRPr>
          </a:p>
          <a:p>
            <a:endParaRPr b="0" lang="en-US" sz="1800" spc="-1" strike="noStrike">
              <a:latin typeface="Arial"/>
            </a:endParaRPr>
          </a:p>
          <a:p>
            <a:r>
              <a:rPr b="0" lang="en-US" sz="1800" spc="-1" strike="noStrike">
                <a:latin typeface="Arial"/>
              </a:rPr>
              <a:t>31. Pick one of RCS, SigmaZero, BetaZero, GammaZero to use. </a:t>
            </a:r>
            <a:endParaRPr b="0" lang="en-US" sz="1800" spc="-1" strike="noStrike">
              <a:latin typeface="Arial"/>
            </a:endParaRPr>
          </a:p>
          <a:p>
            <a:r>
              <a:rPr b="0" lang="en-US" sz="1800" spc="-1" strike="noStrike">
                <a:latin typeface="Arial"/>
              </a:rPr>
              <a:t>      </a:t>
            </a:r>
            <a:r>
              <a:rPr b="0" lang="en-US" sz="1800" spc="-1" strike="noStrike">
                <a:latin typeface="Arial"/>
              </a:rPr>
              <a:t>Describe conversions between them.</a:t>
            </a:r>
            <a:endParaRPr b="0" lang="en-US" sz="1800" spc="-1" strike="noStrike">
              <a:latin typeface="Arial"/>
            </a:endParaRPr>
          </a:p>
        </p:txBody>
      </p:sp>
    </p:spTree>
  </p:cSld>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CustomShape 1"/>
          <p:cNvSpPr/>
          <p:nvPr/>
        </p:nvSpPr>
        <p:spPr>
          <a:xfrm>
            <a:off x="311760" y="444960"/>
            <a:ext cx="8515800" cy="56808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5. Discussion of Draft Standard</a:t>
            </a:r>
            <a:endParaRPr b="0" lang="en-US" sz="2800" spc="-1" strike="noStrike">
              <a:latin typeface="Arial"/>
            </a:endParaRPr>
          </a:p>
          <a:p>
            <a:pPr>
              <a:lnSpc>
                <a:spcPct val="100000"/>
              </a:lnSpc>
            </a:pPr>
            <a:endParaRPr b="0" lang="en-US" sz="2800" spc="-1" strike="noStrike">
              <a:latin typeface="Arial"/>
            </a:endParaRPr>
          </a:p>
        </p:txBody>
      </p:sp>
      <p:sp>
        <p:nvSpPr>
          <p:cNvPr id="175" name="CustomShape 2"/>
          <p:cNvSpPr/>
          <p:nvPr/>
        </p:nvSpPr>
        <p:spPr>
          <a:xfrm>
            <a:off x="311760" y="1152360"/>
            <a:ext cx="8827560" cy="3986280"/>
          </a:xfrm>
          <a:prstGeom prst="rect">
            <a:avLst/>
          </a:prstGeom>
          <a:noFill/>
          <a:ln>
            <a:noFill/>
          </a:ln>
        </p:spPr>
        <p:style>
          <a:lnRef idx="0"/>
          <a:fillRef idx="0"/>
          <a:effectRef idx="0"/>
          <a:fontRef idx="minor"/>
        </p:style>
        <p:txBody>
          <a:bodyPr lIns="90000" rIns="90000" tIns="91440" bIns="91440"/>
          <a:p>
            <a:pPr algn="ct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gn="ctr">
              <a:lnSpc>
                <a:spcPct val="115000"/>
              </a:lnSpc>
            </a:pPr>
            <a:endParaRPr b="0" lang="en-US" sz="1800" spc="-1" strike="noStrike">
              <a:latin typeface="Arial"/>
            </a:endParaRPr>
          </a:p>
        </p:txBody>
      </p:sp>
      <p:sp>
        <p:nvSpPr>
          <p:cNvPr id="176" name="CustomShape 3"/>
          <p:cNvSpPr/>
          <p:nvPr/>
        </p:nvSpPr>
        <p:spPr>
          <a:xfrm>
            <a:off x="311760" y="1152360"/>
            <a:ext cx="8515800" cy="3411720"/>
          </a:xfrm>
          <a:prstGeom prst="rect">
            <a:avLst/>
          </a:prstGeom>
          <a:noFill/>
          <a:ln>
            <a:noFill/>
          </a:ln>
        </p:spPr>
        <p:style>
          <a:lnRef idx="0"/>
          <a:fillRef idx="0"/>
          <a:effectRef idx="0"/>
          <a:fontRef idx="minor"/>
        </p:style>
      </p:sp>
      <p:sp>
        <p:nvSpPr>
          <p:cNvPr id="177" name="TextShape 4"/>
          <p:cNvSpPr txBox="1"/>
          <p:nvPr/>
        </p:nvSpPr>
        <p:spPr>
          <a:xfrm>
            <a:off x="457200" y="1280160"/>
            <a:ext cx="5924520" cy="2649960"/>
          </a:xfrm>
          <a:prstGeom prst="rect">
            <a:avLst/>
          </a:prstGeom>
          <a:noFill/>
          <a:ln>
            <a:noFill/>
          </a:ln>
        </p:spPr>
        <p:txBody>
          <a:bodyPr lIns="90000" rIns="90000" tIns="45000" bIns="45000"/>
          <a:p>
            <a:r>
              <a:rPr b="0" lang="en-US" sz="1800" spc="-1" strike="noStrike">
                <a:latin typeface="Arial"/>
              </a:rPr>
              <a:t>Bistatics</a:t>
            </a:r>
            <a:endParaRPr b="0" lang="en-US" sz="1800" spc="-1" strike="noStrike">
              <a:latin typeface="Arial"/>
            </a:endParaRPr>
          </a:p>
          <a:p>
            <a:r>
              <a:rPr b="0" lang="en-US" sz="1800" spc="-1" strike="noStrike">
                <a:latin typeface="Arial"/>
              </a:rPr>
              <a:t>=========</a:t>
            </a:r>
            <a:endParaRPr b="0" lang="en-US" sz="1800" spc="-1" strike="noStrike">
              <a:latin typeface="Arial"/>
            </a:endParaRPr>
          </a:p>
          <a:p>
            <a:endParaRPr b="0" lang="en-US" sz="1800" spc="-1" strike="noStrike">
              <a:latin typeface="Arial"/>
            </a:endParaRPr>
          </a:p>
          <a:p>
            <a:r>
              <a:rPr b="0" lang="en-US" sz="1800" spc="-1" strike="noStrike">
                <a:latin typeface="Arial"/>
              </a:rPr>
              <a:t>32. /SICD/CollectionInfo/IlluminatorName: Make required</a:t>
            </a:r>
            <a:endParaRPr b="0" lang="en-US" sz="1800" spc="-1" strike="noStrike">
              <a:latin typeface="Arial"/>
            </a:endParaRPr>
          </a:p>
          <a:p>
            <a:endParaRPr b="0" lang="en-US" sz="1800" spc="-1" strike="noStrike">
              <a:latin typeface="Arial"/>
            </a:endParaRPr>
          </a:p>
          <a:p>
            <a:r>
              <a:rPr b="0" lang="en-US" sz="1800" spc="-1" strike="noStrike">
                <a:latin typeface="Arial"/>
              </a:rPr>
              <a:t>33. /SICD/Position/ARPPoly: Remove</a:t>
            </a:r>
            <a:endParaRPr b="0" lang="en-US" sz="1800" spc="-1" strike="noStrike">
              <a:latin typeface="Arial"/>
            </a:endParaRPr>
          </a:p>
          <a:p>
            <a:endParaRPr b="0" lang="en-US" sz="1800" spc="-1" strike="noStrike">
              <a:latin typeface="Arial"/>
            </a:endParaRPr>
          </a:p>
          <a:p>
            <a:r>
              <a:rPr b="0" lang="en-US" sz="1800" spc="-1" strike="noStrike">
                <a:latin typeface="Arial"/>
              </a:rPr>
              <a:t>34. /SICD/Position/TxAPCPoly : Make required</a:t>
            </a:r>
            <a:endParaRPr b="0" lang="en-US" sz="1800" spc="-1" strike="noStrike">
              <a:latin typeface="Arial"/>
            </a:endParaRPr>
          </a:p>
          <a:p>
            <a:endParaRPr b="0" lang="en-US" sz="1800" spc="-1" strike="noStrike">
              <a:latin typeface="Arial"/>
            </a:endParaRPr>
          </a:p>
          <a:p>
            <a:r>
              <a:rPr b="0" lang="en-US" sz="1800" spc="-1" strike="noStrike">
                <a:latin typeface="Arial"/>
              </a:rPr>
              <a:t>35. /SICD/Position/RcvAPCPoly: Make required</a:t>
            </a:r>
            <a:endParaRPr b="0" lang="en-US" sz="1800" spc="-1" strike="noStrike">
              <a:latin typeface="Arial"/>
            </a:endParaRPr>
          </a:p>
        </p:txBody>
      </p:sp>
    </p:spTree>
  </p:cSld>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CustomShape 1"/>
          <p:cNvSpPr/>
          <p:nvPr/>
        </p:nvSpPr>
        <p:spPr>
          <a:xfrm>
            <a:off x="311760" y="444960"/>
            <a:ext cx="8515800" cy="56808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Today's Agenda</a:t>
            </a:r>
            <a:endParaRPr b="0" lang="en-US" sz="2800" spc="-1" strike="noStrike">
              <a:latin typeface="Arial"/>
            </a:endParaRPr>
          </a:p>
        </p:txBody>
      </p:sp>
      <p:sp>
        <p:nvSpPr>
          <p:cNvPr id="120" name="CustomShape 2"/>
          <p:cNvSpPr/>
          <p:nvPr/>
        </p:nvSpPr>
        <p:spPr>
          <a:xfrm>
            <a:off x="311760" y="1152360"/>
            <a:ext cx="8515800" cy="3411720"/>
          </a:xfrm>
          <a:prstGeom prst="rect">
            <a:avLst/>
          </a:prstGeom>
          <a:noFill/>
          <a:ln>
            <a:noFill/>
          </a:ln>
        </p:spPr>
        <p:style>
          <a:lnRef idx="0"/>
          <a:fillRef idx="0"/>
          <a:effectRef idx="0"/>
          <a:fontRef idx="minor"/>
        </p:style>
        <p:txBody>
          <a:bodyPr lIns="90000" rIns="90000" tIns="91440" bIns="91440"/>
          <a:p>
            <a:pPr>
              <a:lnSpc>
                <a:spcPct val="115000"/>
              </a:lnSpc>
            </a:pPr>
            <a:r>
              <a:rPr b="0" lang="en-US" sz="1800" spc="-1" strike="noStrike">
                <a:solidFill>
                  <a:srgbClr val="000000"/>
                </a:solidFill>
                <a:latin typeface="Arial"/>
                <a:ea typeface="Arial"/>
              </a:rPr>
              <a:t>1. Call to Order</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2. Approval of the agenda</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3. Approval of minutes of previous meeting</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4. IEEE Patent Policy</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5. Discussion of Draft Standard</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6. Other business</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7. Future meeting</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8. Adjourn</a:t>
            </a:r>
            <a:endParaRPr b="0" lang="en-US" sz="1800" spc="-1" strike="noStrike">
              <a:latin typeface="Arial"/>
            </a:endParaRPr>
          </a:p>
          <a:p>
            <a:pPr>
              <a:lnSpc>
                <a:spcPct val="115000"/>
              </a:lnSpc>
              <a:spcBef>
                <a:spcPts val="1599"/>
              </a:spcBef>
            </a:pPr>
            <a:endParaRPr b="0" lang="en-US" sz="1800" spc="-1" strike="noStrike">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CustomShape 1"/>
          <p:cNvSpPr/>
          <p:nvPr/>
        </p:nvSpPr>
        <p:spPr>
          <a:xfrm>
            <a:off x="311760" y="444960"/>
            <a:ext cx="8515800" cy="56808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5. Discussion of Draft Standard</a:t>
            </a:r>
            <a:endParaRPr b="0" lang="en-US" sz="2800" spc="-1" strike="noStrike">
              <a:latin typeface="Arial"/>
            </a:endParaRPr>
          </a:p>
          <a:p>
            <a:pPr>
              <a:lnSpc>
                <a:spcPct val="100000"/>
              </a:lnSpc>
            </a:pPr>
            <a:endParaRPr b="0" lang="en-US" sz="2800" spc="-1" strike="noStrike">
              <a:latin typeface="Arial"/>
            </a:endParaRPr>
          </a:p>
        </p:txBody>
      </p:sp>
      <p:sp>
        <p:nvSpPr>
          <p:cNvPr id="179" name="CustomShape 2"/>
          <p:cNvSpPr/>
          <p:nvPr/>
        </p:nvSpPr>
        <p:spPr>
          <a:xfrm>
            <a:off x="311760" y="1152360"/>
            <a:ext cx="8827560" cy="3986280"/>
          </a:xfrm>
          <a:prstGeom prst="rect">
            <a:avLst/>
          </a:prstGeom>
          <a:noFill/>
          <a:ln>
            <a:noFill/>
          </a:ln>
        </p:spPr>
        <p:style>
          <a:lnRef idx="0"/>
          <a:fillRef idx="0"/>
          <a:effectRef idx="0"/>
          <a:fontRef idx="minor"/>
        </p:style>
        <p:txBody>
          <a:bodyPr lIns="90000" rIns="90000" tIns="91440" bIns="91440"/>
          <a:p>
            <a:pPr algn="ct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gn="ctr">
              <a:lnSpc>
                <a:spcPct val="115000"/>
              </a:lnSpc>
            </a:pPr>
            <a:endParaRPr b="0" lang="en-US" sz="1800" spc="-1" strike="noStrike">
              <a:latin typeface="Arial"/>
            </a:endParaRPr>
          </a:p>
        </p:txBody>
      </p:sp>
      <p:sp>
        <p:nvSpPr>
          <p:cNvPr id="180" name="CustomShape 3"/>
          <p:cNvSpPr/>
          <p:nvPr/>
        </p:nvSpPr>
        <p:spPr>
          <a:xfrm>
            <a:off x="311760" y="1152360"/>
            <a:ext cx="8515800" cy="3411720"/>
          </a:xfrm>
          <a:prstGeom prst="rect">
            <a:avLst/>
          </a:prstGeom>
          <a:noFill/>
          <a:ln>
            <a:noFill/>
          </a:ln>
        </p:spPr>
        <p:style>
          <a:lnRef idx="0"/>
          <a:fillRef idx="0"/>
          <a:effectRef idx="0"/>
          <a:fontRef idx="minor"/>
        </p:style>
      </p:sp>
      <p:sp>
        <p:nvSpPr>
          <p:cNvPr id="181" name="TextShape 4"/>
          <p:cNvSpPr txBox="1"/>
          <p:nvPr/>
        </p:nvSpPr>
        <p:spPr>
          <a:xfrm>
            <a:off x="355680" y="1097280"/>
            <a:ext cx="8514000" cy="3417840"/>
          </a:xfrm>
          <a:prstGeom prst="rect">
            <a:avLst/>
          </a:prstGeom>
          <a:noFill/>
          <a:ln>
            <a:noFill/>
          </a:ln>
        </p:spPr>
        <p:txBody>
          <a:bodyPr lIns="90000" rIns="90000" tIns="45000" bIns="45000"/>
          <a:p>
            <a:r>
              <a:rPr b="0" lang="en-US" sz="1800" spc="-1" strike="noStrike">
                <a:latin typeface="Arial"/>
              </a:rPr>
              <a:t>Philosophical</a:t>
            </a:r>
            <a:endParaRPr b="0" lang="en-US" sz="1800" spc="-1" strike="noStrike">
              <a:latin typeface="Arial"/>
            </a:endParaRPr>
          </a:p>
          <a:p>
            <a:r>
              <a:rPr b="0" lang="en-US" sz="1800" spc="-1" strike="noStrike">
                <a:latin typeface="Arial"/>
              </a:rPr>
              <a:t>=============</a:t>
            </a:r>
            <a:endParaRPr b="0" lang="en-US" sz="1800" spc="-1" strike="noStrike">
              <a:latin typeface="Arial"/>
            </a:endParaRPr>
          </a:p>
          <a:p>
            <a:endParaRPr b="0" lang="en-US" sz="1800" spc="-1" strike="noStrike">
              <a:latin typeface="Arial"/>
            </a:endParaRPr>
          </a:p>
          <a:p>
            <a:r>
              <a:rPr b="0" lang="en-US" sz="1800" spc="-1" strike="noStrike">
                <a:latin typeface="Arial"/>
              </a:rPr>
              <a:t>36. The producer of the image is in a better position to guess at information that is not available. </a:t>
            </a:r>
            <a:endParaRPr b="0" lang="en-US" sz="1800" spc="-1" strike="noStrike">
              <a:latin typeface="Arial"/>
            </a:endParaRPr>
          </a:p>
          <a:p>
            <a:r>
              <a:rPr b="0" lang="en-US" sz="1800" spc="-1" strike="noStrike">
                <a:latin typeface="Arial"/>
              </a:rPr>
              <a:t>       </a:t>
            </a:r>
            <a:r>
              <a:rPr b="0" lang="en-US" sz="1800" spc="-1" strike="noStrike">
                <a:latin typeface="Arial"/>
              </a:rPr>
              <a:t>Examples include Antenna, calibration, error parameters. </a:t>
            </a:r>
            <a:endParaRPr b="0" lang="en-US" sz="1800" spc="-1" strike="noStrike">
              <a:latin typeface="Arial"/>
            </a:endParaRPr>
          </a:p>
          <a:p>
            <a:r>
              <a:rPr b="0" lang="en-US" sz="1800" spc="-1" strike="noStrike">
                <a:latin typeface="Arial"/>
              </a:rPr>
              <a:t>Make the producer produce such information so that the consumer doesn't have to guess. </a:t>
            </a:r>
            <a:endParaRPr b="0" lang="en-US" sz="1800" spc="-1" strike="noStrike">
              <a:latin typeface="Arial"/>
            </a:endParaRPr>
          </a:p>
          <a:p>
            <a:r>
              <a:rPr b="0" lang="en-US" sz="1800" spc="-1" strike="noStrike">
                <a:latin typeface="Arial"/>
              </a:rPr>
              <a:t>Makes producing these images from other formats more difficult. </a:t>
            </a:r>
            <a:endParaRPr b="0" lang="en-US" sz="1800" spc="-1" strike="noStrike">
              <a:latin typeface="Arial"/>
            </a:endParaRPr>
          </a:p>
          <a:p>
            <a:r>
              <a:rPr b="0" lang="en-US" sz="1800" spc="-1" strike="noStrike">
                <a:latin typeface="Arial"/>
              </a:rPr>
              <a:t>Putting a field in appropriate places would allow the producer to indicate that they had to guess.</a:t>
            </a:r>
            <a:endParaRPr b="0" lang="en-US" sz="1800" spc="-1" strike="noStrike">
              <a:latin typeface="Arial"/>
            </a:endParaRPr>
          </a:p>
          <a:p>
            <a:endParaRPr b="0" lang="en-US" sz="1800" spc="-1" strike="noStrike">
              <a:latin typeface="Arial"/>
            </a:endParaRPr>
          </a:p>
          <a:p>
            <a:r>
              <a:rPr b="0" lang="en-US" sz="1800" spc="-1" strike="noStrike">
                <a:latin typeface="Arial"/>
              </a:rPr>
              <a:t>37. Make SegmentList (if kept) not dependent on the grid.</a:t>
            </a:r>
            <a:endParaRPr b="0" lang="en-US" sz="1800" spc="-1" strike="noStrike">
              <a:latin typeface="Arial"/>
            </a:endParaRPr>
          </a:p>
        </p:txBody>
      </p:sp>
    </p:spTree>
  </p:cSld>
  <p:timing>
    <p:tnLst>
      <p:par>
        <p:cTn id="39" dur="indefinite" restart="never" nodeType="tmRoot">
          <p:childTnLst>
            <p:seq>
              <p:cTn id="40" dur="indefinite"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CustomShape 1"/>
          <p:cNvSpPr/>
          <p:nvPr/>
        </p:nvSpPr>
        <p:spPr>
          <a:xfrm>
            <a:off x="311760" y="444960"/>
            <a:ext cx="8515800" cy="56808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5. Discussion of Draft Standard</a:t>
            </a:r>
            <a:endParaRPr b="0" lang="en-US" sz="2800" spc="-1" strike="noStrike">
              <a:latin typeface="Arial"/>
            </a:endParaRPr>
          </a:p>
          <a:p>
            <a:pPr>
              <a:lnSpc>
                <a:spcPct val="100000"/>
              </a:lnSpc>
            </a:pPr>
            <a:endParaRPr b="0" lang="en-US" sz="2800" spc="-1" strike="noStrike">
              <a:latin typeface="Arial"/>
            </a:endParaRPr>
          </a:p>
        </p:txBody>
      </p:sp>
      <p:sp>
        <p:nvSpPr>
          <p:cNvPr id="183" name="CustomShape 2"/>
          <p:cNvSpPr/>
          <p:nvPr/>
        </p:nvSpPr>
        <p:spPr>
          <a:xfrm>
            <a:off x="311760" y="1152360"/>
            <a:ext cx="8827560" cy="3986280"/>
          </a:xfrm>
          <a:prstGeom prst="rect">
            <a:avLst/>
          </a:prstGeom>
          <a:noFill/>
          <a:ln>
            <a:noFill/>
          </a:ln>
        </p:spPr>
        <p:style>
          <a:lnRef idx="0"/>
          <a:fillRef idx="0"/>
          <a:effectRef idx="0"/>
          <a:fontRef idx="minor"/>
        </p:style>
        <p:txBody>
          <a:bodyPr lIns="90000" rIns="90000" tIns="91440" bIns="91440"/>
          <a:p>
            <a:pPr algn="ct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gn="ctr">
              <a:lnSpc>
                <a:spcPct val="115000"/>
              </a:lnSpc>
            </a:pPr>
            <a:endParaRPr b="0" lang="en-US" sz="1800" spc="-1" strike="noStrike">
              <a:latin typeface="Arial"/>
            </a:endParaRPr>
          </a:p>
        </p:txBody>
      </p:sp>
      <p:sp>
        <p:nvSpPr>
          <p:cNvPr id="184" name="CustomShape 3"/>
          <p:cNvSpPr/>
          <p:nvPr/>
        </p:nvSpPr>
        <p:spPr>
          <a:xfrm>
            <a:off x="311760" y="1152360"/>
            <a:ext cx="8515800" cy="3411720"/>
          </a:xfrm>
          <a:prstGeom prst="rect">
            <a:avLst/>
          </a:prstGeom>
          <a:noFill/>
          <a:ln>
            <a:noFill/>
          </a:ln>
        </p:spPr>
        <p:style>
          <a:lnRef idx="0"/>
          <a:fillRef idx="0"/>
          <a:effectRef idx="0"/>
          <a:fontRef idx="minor"/>
        </p:style>
      </p:sp>
      <p:sp>
        <p:nvSpPr>
          <p:cNvPr id="185" name="TextShape 4"/>
          <p:cNvSpPr txBox="1"/>
          <p:nvPr/>
        </p:nvSpPr>
        <p:spPr>
          <a:xfrm>
            <a:off x="231120" y="1280160"/>
            <a:ext cx="8693640" cy="2649960"/>
          </a:xfrm>
          <a:prstGeom prst="rect">
            <a:avLst/>
          </a:prstGeom>
          <a:noFill/>
          <a:ln>
            <a:noFill/>
          </a:ln>
        </p:spPr>
        <p:txBody>
          <a:bodyPr lIns="90000" rIns="90000" tIns="45000" bIns="45000"/>
          <a:p>
            <a:r>
              <a:rPr b="0" lang="en-US" sz="1800" spc="-1" strike="noStrike">
                <a:latin typeface="Arial"/>
              </a:rPr>
              <a:t>38. /SICD/RadarCollection: Describes parts of the collect that are not reflected in the image</a:t>
            </a:r>
            <a:endParaRPr b="0" lang="en-US" sz="1800" spc="-1" strike="noStrike">
              <a:latin typeface="Arial"/>
            </a:endParaRPr>
          </a:p>
          <a:p>
            <a:endParaRPr b="0" lang="en-US" sz="1800" spc="-1" strike="noStrike">
              <a:latin typeface="Arial"/>
            </a:endParaRPr>
          </a:p>
          <a:p>
            <a:r>
              <a:rPr b="0" lang="en-US" sz="1800" spc="-1" strike="noStrike">
                <a:latin typeface="Arial"/>
              </a:rPr>
              <a:t>39. /SICD/Antenna: Make required</a:t>
            </a:r>
            <a:endParaRPr b="0" lang="en-US" sz="1800" spc="-1" strike="noStrike">
              <a:latin typeface="Arial"/>
            </a:endParaRPr>
          </a:p>
          <a:p>
            <a:endParaRPr b="0" lang="en-US" sz="1800" spc="-1" strike="noStrike">
              <a:latin typeface="Arial"/>
            </a:endParaRPr>
          </a:p>
          <a:p>
            <a:r>
              <a:rPr b="0" lang="en-US" sz="1800" spc="-1" strike="noStrike">
                <a:latin typeface="Arial"/>
              </a:rPr>
              <a:t>40. /SICD/Antenna/*: (except TwoWay) Make required</a:t>
            </a:r>
            <a:endParaRPr b="0" lang="en-US" sz="1800" spc="-1" strike="noStrike">
              <a:latin typeface="Arial"/>
            </a:endParaRPr>
          </a:p>
          <a:p>
            <a:endParaRPr b="0" lang="en-US" sz="1800" spc="-1" strike="noStrike">
              <a:latin typeface="Arial"/>
            </a:endParaRPr>
          </a:p>
          <a:p>
            <a:r>
              <a:rPr b="0" lang="en-US" sz="1800" spc="-1" strike="noStrike">
                <a:latin typeface="Arial"/>
              </a:rPr>
              <a:t>41. /SICD/Antenna/TwoWay: Remove</a:t>
            </a:r>
            <a:endParaRPr b="0" lang="en-US" sz="1800" spc="-1" strike="noStrike">
              <a:latin typeface="Arial"/>
            </a:endParaRPr>
          </a:p>
          <a:p>
            <a:endParaRPr b="0" lang="en-US" sz="1800" spc="-1" strike="noStrike">
              <a:latin typeface="Arial"/>
            </a:endParaRPr>
          </a:p>
          <a:p>
            <a:r>
              <a:rPr b="0" lang="en-US" sz="1800" spc="-1" strike="noStrike">
                <a:latin typeface="Arial"/>
              </a:rPr>
              <a:t>42. /SICD/MatchInfo: Remove</a:t>
            </a:r>
            <a:endParaRPr b="0" lang="en-US" sz="1800" spc="-1" strike="noStrike">
              <a:latin typeface="Arial"/>
            </a:endParaRPr>
          </a:p>
        </p:txBody>
      </p:sp>
    </p:spTree>
  </p:cSld>
  <p:timing>
    <p:tnLst>
      <p:par>
        <p:cTn id="41" dur="indefinite" restart="never" nodeType="tmRoot">
          <p:childTnLst>
            <p:seq>
              <p:cTn id="42" dur="indefinite"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CustomShape 1"/>
          <p:cNvSpPr/>
          <p:nvPr/>
        </p:nvSpPr>
        <p:spPr>
          <a:xfrm>
            <a:off x="311760" y="444960"/>
            <a:ext cx="8515800" cy="56808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5. Discussion of Draft Standard</a:t>
            </a:r>
            <a:endParaRPr b="0" lang="en-US" sz="2800" spc="-1" strike="noStrike">
              <a:latin typeface="Arial"/>
            </a:endParaRPr>
          </a:p>
          <a:p>
            <a:pPr>
              <a:lnSpc>
                <a:spcPct val="100000"/>
              </a:lnSpc>
            </a:pPr>
            <a:endParaRPr b="0" lang="en-US" sz="2800" spc="-1" strike="noStrike">
              <a:latin typeface="Arial"/>
            </a:endParaRPr>
          </a:p>
        </p:txBody>
      </p:sp>
      <p:sp>
        <p:nvSpPr>
          <p:cNvPr id="187" name="CustomShape 2"/>
          <p:cNvSpPr/>
          <p:nvPr/>
        </p:nvSpPr>
        <p:spPr>
          <a:xfrm>
            <a:off x="311760" y="1152360"/>
            <a:ext cx="8827560" cy="3986280"/>
          </a:xfrm>
          <a:prstGeom prst="rect">
            <a:avLst/>
          </a:prstGeom>
          <a:noFill/>
          <a:ln>
            <a:noFill/>
          </a:ln>
        </p:spPr>
        <p:style>
          <a:lnRef idx="0"/>
          <a:fillRef idx="0"/>
          <a:effectRef idx="0"/>
          <a:fontRef idx="minor"/>
        </p:style>
        <p:txBody>
          <a:bodyPr lIns="90000" rIns="90000" tIns="91440" bIns="91440"/>
          <a:p>
            <a:pPr algn="ct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gn="ctr">
              <a:lnSpc>
                <a:spcPct val="115000"/>
              </a:lnSpc>
            </a:pPr>
            <a:endParaRPr b="0" lang="en-US" sz="1800" spc="-1" strike="noStrike">
              <a:latin typeface="Arial"/>
            </a:endParaRPr>
          </a:p>
        </p:txBody>
      </p:sp>
      <p:sp>
        <p:nvSpPr>
          <p:cNvPr id="188" name="CustomShape 3"/>
          <p:cNvSpPr/>
          <p:nvPr/>
        </p:nvSpPr>
        <p:spPr>
          <a:xfrm>
            <a:off x="311760" y="1152360"/>
            <a:ext cx="8515800" cy="3411720"/>
          </a:xfrm>
          <a:prstGeom prst="rect">
            <a:avLst/>
          </a:prstGeom>
          <a:noFill/>
          <a:ln>
            <a:noFill/>
          </a:ln>
        </p:spPr>
        <p:style>
          <a:lnRef idx="0"/>
          <a:fillRef idx="0"/>
          <a:effectRef idx="0"/>
          <a:fontRef idx="minor"/>
        </p:style>
      </p:sp>
      <p:sp>
        <p:nvSpPr>
          <p:cNvPr id="189" name="TextShape 4"/>
          <p:cNvSpPr txBox="1"/>
          <p:nvPr/>
        </p:nvSpPr>
        <p:spPr>
          <a:xfrm>
            <a:off x="306360" y="1188720"/>
            <a:ext cx="8542800" cy="2394000"/>
          </a:xfrm>
          <a:prstGeom prst="rect">
            <a:avLst/>
          </a:prstGeom>
          <a:noFill/>
          <a:ln>
            <a:noFill/>
          </a:ln>
        </p:spPr>
        <p:txBody>
          <a:bodyPr lIns="90000" rIns="90000" tIns="45000" bIns="45000"/>
          <a:p>
            <a:r>
              <a:rPr b="0" lang="en-US" sz="1800" spc="-1" strike="noStrike">
                <a:latin typeface="Arial"/>
              </a:rPr>
              <a:t>Atmospheric effects (tropo/iono corrections):</a:t>
            </a:r>
            <a:endParaRPr b="0" lang="en-US" sz="1800" spc="-1" strike="noStrike">
              <a:latin typeface="Arial"/>
            </a:endParaRPr>
          </a:p>
          <a:p>
            <a:r>
              <a:rPr b="0" lang="en-US" sz="1800" spc="-1" strike="noStrike">
                <a:latin typeface="Arial"/>
              </a:rPr>
              <a:t>==============================================</a:t>
            </a:r>
            <a:endParaRPr b="0" lang="en-US" sz="1800" spc="-1" strike="noStrike">
              <a:latin typeface="Arial"/>
            </a:endParaRPr>
          </a:p>
          <a:p>
            <a:endParaRPr b="0" lang="en-US" sz="1800" spc="-1" strike="noStrike">
              <a:latin typeface="Arial"/>
            </a:endParaRPr>
          </a:p>
          <a:p>
            <a:r>
              <a:rPr b="0" lang="en-US" sz="1800" spc="-1" strike="noStrike">
                <a:latin typeface="Arial"/>
              </a:rPr>
              <a:t>43. Define tropo/iono corrections applied vs slowtime (required)</a:t>
            </a:r>
            <a:endParaRPr b="0" lang="en-US" sz="1800" spc="-1" strike="noStrike">
              <a:latin typeface="Arial"/>
            </a:endParaRPr>
          </a:p>
          <a:p>
            <a:r>
              <a:rPr b="0" lang="en-US" sz="1800" spc="-1" strike="noStrike">
                <a:latin typeface="Arial"/>
              </a:rPr>
              <a:t>     </a:t>
            </a:r>
            <a:r>
              <a:rPr b="0" lang="en-US" sz="1800" spc="-1" strike="noStrike">
                <a:latin typeface="Arial"/>
              </a:rPr>
              <a:t>43.1 tropo delay, iono 1/f coefficient</a:t>
            </a:r>
            <a:endParaRPr b="0" lang="en-US" sz="1800" spc="-1" strike="noStrike">
              <a:latin typeface="Arial"/>
            </a:endParaRPr>
          </a:p>
          <a:p>
            <a:endParaRPr b="0" lang="en-US" sz="1800" spc="-1" strike="noStrike">
              <a:latin typeface="Arial"/>
            </a:endParaRPr>
          </a:p>
          <a:p>
            <a:r>
              <a:rPr b="0" lang="en-US" sz="1800" spc="-1" strike="noStrike">
                <a:latin typeface="Arial"/>
              </a:rPr>
              <a:t>44. Define ECEF point vs slowtime that the corrections were intended to correct for</a:t>
            </a:r>
            <a:endParaRPr b="0" lang="en-US" sz="1800" spc="-1" strike="noStrike">
              <a:latin typeface="Arial"/>
            </a:endParaRPr>
          </a:p>
          <a:p>
            <a:endParaRPr b="0" lang="en-US" sz="1800" spc="-1" strike="noStrike">
              <a:latin typeface="Arial"/>
            </a:endParaRPr>
          </a:p>
          <a:p>
            <a:r>
              <a:rPr b="0" lang="en-US" sz="1800" spc="-1" strike="noStrike">
                <a:latin typeface="Arial"/>
              </a:rPr>
              <a:t>45. Projection could model tropo/iono and take it into account.</a:t>
            </a:r>
            <a:endParaRPr b="0" lang="en-US" sz="1800" spc="-1" strike="noStrike">
              <a:latin typeface="Arial"/>
            </a:endParaRPr>
          </a:p>
        </p:txBody>
      </p:sp>
    </p:spTree>
  </p:cSld>
  <p:timing>
    <p:tnLst>
      <p:par>
        <p:cTn id="43" dur="indefinite" restart="never" nodeType="tmRoot">
          <p:childTnLst>
            <p:seq>
              <p:cTn id="44" dur="indefinite"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CustomShape 1"/>
          <p:cNvSpPr/>
          <p:nvPr/>
        </p:nvSpPr>
        <p:spPr>
          <a:xfrm>
            <a:off x="311760" y="444960"/>
            <a:ext cx="8515800" cy="56808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6. Other Business</a:t>
            </a:r>
            <a:endParaRPr b="0" lang="en-US" sz="2800" spc="-1" strike="noStrike">
              <a:latin typeface="Arial"/>
            </a:endParaRPr>
          </a:p>
        </p:txBody>
      </p:sp>
      <p:sp>
        <p:nvSpPr>
          <p:cNvPr id="191" name="CustomShape 2"/>
          <p:cNvSpPr/>
          <p:nvPr/>
        </p:nvSpPr>
        <p:spPr>
          <a:xfrm>
            <a:off x="311760" y="1152360"/>
            <a:ext cx="8515800" cy="3411720"/>
          </a:xfrm>
          <a:prstGeom prst="rect">
            <a:avLst/>
          </a:prstGeom>
          <a:noFill/>
          <a:ln>
            <a:noFill/>
          </a:ln>
        </p:spPr>
        <p:style>
          <a:lnRef idx="0"/>
          <a:fillRef idx="0"/>
          <a:effectRef idx="0"/>
          <a:fontRef idx="minor"/>
        </p:style>
        <p:txBody>
          <a:bodyPr lIns="90000" rIns="90000" tIns="91440" bIns="91440" anchor="ctr"/>
          <a:p>
            <a:pPr algn="ctr">
              <a:lnSpc>
                <a:spcPct val="115000"/>
              </a:lnSpc>
            </a:pPr>
            <a:r>
              <a:rPr b="1" lang="en-US" sz="2400" spc="-1" strike="noStrike">
                <a:solidFill>
                  <a:srgbClr val="000000"/>
                </a:solidFill>
                <a:latin typeface="Arial"/>
                <a:ea typeface="Arial"/>
              </a:rPr>
              <a:t>Anyone can bring up another topic...</a:t>
            </a:r>
            <a:endParaRPr b="0" lang="en-US" sz="2400" spc="-1" strike="noStrike">
              <a:latin typeface="Arial"/>
            </a:endParaRPr>
          </a:p>
        </p:txBody>
      </p:sp>
    </p:spTree>
  </p:cSld>
  <p:timing>
    <p:tnLst>
      <p:par>
        <p:cTn id="45" dur="indefinite" restart="never" nodeType="tmRoot">
          <p:childTnLst>
            <p:seq>
              <p:cTn id="46" dur="indefinite"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1"/>
          <p:cNvSpPr/>
          <p:nvPr/>
        </p:nvSpPr>
        <p:spPr>
          <a:xfrm>
            <a:off x="311760" y="444960"/>
            <a:ext cx="8515800" cy="56808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7. Future Meetings</a:t>
            </a:r>
            <a:endParaRPr b="0" lang="en-US" sz="2800" spc="-1" strike="noStrike">
              <a:latin typeface="Arial"/>
            </a:endParaRPr>
          </a:p>
        </p:txBody>
      </p:sp>
      <p:sp>
        <p:nvSpPr>
          <p:cNvPr id="193" name="CustomShape 2"/>
          <p:cNvSpPr/>
          <p:nvPr/>
        </p:nvSpPr>
        <p:spPr>
          <a:xfrm>
            <a:off x="311760" y="1152360"/>
            <a:ext cx="8515800" cy="3411720"/>
          </a:xfrm>
          <a:prstGeom prst="rect">
            <a:avLst/>
          </a:prstGeom>
          <a:noFill/>
          <a:ln>
            <a:noFill/>
          </a:ln>
        </p:spPr>
        <p:style>
          <a:lnRef idx="0"/>
          <a:fillRef idx="0"/>
          <a:effectRef idx="0"/>
          <a:fontRef idx="minor"/>
        </p:style>
        <p:txBody>
          <a:bodyPr lIns="90000" rIns="90000" tIns="91440" bIns="91440"/>
          <a:p>
            <a:pPr>
              <a:lnSpc>
                <a:spcPct val="115000"/>
              </a:lnSpc>
            </a:pPr>
            <a:r>
              <a:rPr b="0" lang="en-US" sz="1800" spc="-1" strike="noStrike">
                <a:solidFill>
                  <a:srgbClr val="000000"/>
                </a:solidFill>
                <a:latin typeface="Arial"/>
                <a:ea typeface="Arial"/>
              </a:rPr>
              <a:t>Our next meeting will be in 2 weeks:</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 </a:t>
            </a:r>
            <a:r>
              <a:rPr b="0" lang="en-US" sz="1800" spc="-1" strike="noStrike">
                <a:solidFill>
                  <a:srgbClr val="000000"/>
                </a:solidFill>
                <a:latin typeface="Arial"/>
                <a:ea typeface="Arial"/>
              </a:rPr>
              <a:t>Thursday, August 13, 2020, 11AM Eastern Time.</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 </a:t>
            </a:r>
            <a:endParaRPr b="0" lang="en-US" sz="1800" spc="-1" strike="noStrike">
              <a:latin typeface="Arial"/>
            </a:endParaRPr>
          </a:p>
        </p:txBody>
      </p:sp>
    </p:spTree>
  </p:cSld>
  <p:timing>
    <p:tnLst>
      <p:par>
        <p:cTn id="47" dur="indefinite" restart="never" nodeType="tmRoot">
          <p:childTnLst>
            <p:seq>
              <p:cTn id="48" dur="indefinite"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CustomShape 1"/>
          <p:cNvSpPr/>
          <p:nvPr/>
        </p:nvSpPr>
        <p:spPr>
          <a:xfrm>
            <a:off x="311760" y="444960"/>
            <a:ext cx="8515800" cy="56808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8. Adjourn</a:t>
            </a:r>
            <a:endParaRPr b="0" lang="en-US" sz="2800" spc="-1" strike="noStrike">
              <a:latin typeface="Arial"/>
            </a:endParaRPr>
          </a:p>
        </p:txBody>
      </p:sp>
      <p:sp>
        <p:nvSpPr>
          <p:cNvPr id="195" name="CustomShape 2"/>
          <p:cNvSpPr/>
          <p:nvPr/>
        </p:nvSpPr>
        <p:spPr>
          <a:xfrm>
            <a:off x="311760" y="1152360"/>
            <a:ext cx="8515800" cy="3411720"/>
          </a:xfrm>
          <a:prstGeom prst="rect">
            <a:avLst/>
          </a:prstGeom>
          <a:noFill/>
          <a:ln>
            <a:noFill/>
          </a:ln>
        </p:spPr>
        <p:style>
          <a:lnRef idx="0"/>
          <a:fillRef idx="0"/>
          <a:effectRef idx="0"/>
          <a:fontRef idx="minor"/>
        </p:style>
        <p:txBody>
          <a:bodyPr lIns="90000" rIns="90000" tIns="91440" bIns="91440"/>
          <a:p>
            <a:pPr>
              <a:lnSpc>
                <a:spcPct val="115000"/>
              </a:lnSpc>
            </a:pPr>
            <a:r>
              <a:rPr b="0" lang="en-US" sz="1800" spc="-1" strike="noStrike">
                <a:solidFill>
                  <a:srgbClr val="000000"/>
                </a:solidFill>
                <a:latin typeface="Arial"/>
                <a:ea typeface="Arial"/>
              </a:rPr>
              <a:t>1. Is there a motion to Adjourn?</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2. Is there a second?</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3. Is there discussion?</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4. Is there any opposition?</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5. Vote if needed</a:t>
            </a:r>
            <a:endParaRPr b="0" lang="en-US" sz="1800" spc="-1" strike="noStrike">
              <a:latin typeface="Arial"/>
            </a:endParaRPr>
          </a:p>
        </p:txBody>
      </p:sp>
    </p:spTree>
  </p:cSld>
  <p:timing>
    <p:tnLst>
      <p:par>
        <p:cTn id="49" dur="indefinite" restart="never" nodeType="tmRoot">
          <p:childTnLst>
            <p:seq>
              <p:cTn id="50"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CustomShape 1"/>
          <p:cNvSpPr/>
          <p:nvPr/>
        </p:nvSpPr>
        <p:spPr>
          <a:xfrm>
            <a:off x="311760" y="444960"/>
            <a:ext cx="8515800" cy="56808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2. Approval of Agenda</a:t>
            </a:r>
            <a:endParaRPr b="0" lang="en-US" sz="2800" spc="-1" strike="noStrike">
              <a:latin typeface="Arial"/>
            </a:endParaRPr>
          </a:p>
        </p:txBody>
      </p:sp>
      <p:sp>
        <p:nvSpPr>
          <p:cNvPr id="122" name="CustomShape 2"/>
          <p:cNvSpPr/>
          <p:nvPr/>
        </p:nvSpPr>
        <p:spPr>
          <a:xfrm>
            <a:off x="311760" y="1152360"/>
            <a:ext cx="8515800" cy="3411720"/>
          </a:xfrm>
          <a:prstGeom prst="rect">
            <a:avLst/>
          </a:prstGeom>
          <a:noFill/>
          <a:ln>
            <a:noFill/>
          </a:ln>
        </p:spPr>
        <p:style>
          <a:lnRef idx="0"/>
          <a:fillRef idx="0"/>
          <a:effectRef idx="0"/>
          <a:fontRef idx="minor"/>
        </p:style>
        <p:txBody>
          <a:bodyPr lIns="90000" rIns="90000" tIns="91440" bIns="91440"/>
          <a:p>
            <a:pPr>
              <a:lnSpc>
                <a:spcPct val="115000"/>
              </a:lnSpc>
            </a:pPr>
            <a:r>
              <a:rPr b="0" lang="en-US" sz="1800" spc="-1" strike="noStrike">
                <a:solidFill>
                  <a:srgbClr val="000000"/>
                </a:solidFill>
                <a:latin typeface="Arial"/>
                <a:ea typeface="Arial"/>
              </a:rPr>
              <a:t>1. Is there a motion for approval of the agenda?</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2. Is there a second?</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3. Is there discussion?</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4. Is there any opposition?</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5. Vote if needed</a:t>
            </a:r>
            <a:endParaRPr b="0" lang="en-US" sz="1800" spc="-1" strike="noStrike">
              <a:latin typeface="Arial"/>
            </a:endParaRPr>
          </a:p>
          <a:p>
            <a:pPr>
              <a:lnSpc>
                <a:spcPct val="115000"/>
              </a:lnSpc>
              <a:spcBef>
                <a:spcPts val="1599"/>
              </a:spcBef>
            </a:pPr>
            <a:endParaRPr b="0" lang="en-US" sz="1800" spc="-1" strike="noStrike">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CustomShape 1"/>
          <p:cNvSpPr/>
          <p:nvPr/>
        </p:nvSpPr>
        <p:spPr>
          <a:xfrm>
            <a:off x="311760" y="444960"/>
            <a:ext cx="8515800" cy="56808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3. Approval of Minutes of previous mtg</a:t>
            </a:r>
            <a:endParaRPr b="0" lang="en-US" sz="2800" spc="-1" strike="noStrike">
              <a:latin typeface="Arial"/>
            </a:endParaRPr>
          </a:p>
        </p:txBody>
      </p:sp>
      <p:sp>
        <p:nvSpPr>
          <p:cNvPr id="124" name="CustomShape 2"/>
          <p:cNvSpPr/>
          <p:nvPr/>
        </p:nvSpPr>
        <p:spPr>
          <a:xfrm>
            <a:off x="311760" y="1152360"/>
            <a:ext cx="8515800" cy="3411720"/>
          </a:xfrm>
          <a:prstGeom prst="rect">
            <a:avLst/>
          </a:prstGeom>
          <a:noFill/>
          <a:ln>
            <a:noFill/>
          </a:ln>
        </p:spPr>
        <p:style>
          <a:lnRef idx="0"/>
          <a:fillRef idx="0"/>
          <a:effectRef idx="0"/>
          <a:fontRef idx="minor"/>
        </p:style>
        <p:txBody>
          <a:bodyPr lIns="90000" rIns="90000" tIns="91440" bIns="91440"/>
          <a:p>
            <a:pPr>
              <a:lnSpc>
                <a:spcPct val="115000"/>
              </a:lnSpc>
            </a:pPr>
            <a:r>
              <a:rPr b="0" lang="en-US" sz="1800" spc="-1" strike="noStrike">
                <a:solidFill>
                  <a:srgbClr val="000000"/>
                </a:solidFill>
                <a:latin typeface="Arial"/>
                <a:ea typeface="Arial"/>
              </a:rPr>
              <a:t>see:</a:t>
            </a:r>
            <a:r>
              <a:rPr b="0" lang="en-US" sz="1400" spc="-1" strike="noStrike">
                <a:solidFill>
                  <a:srgbClr val="000000"/>
                </a:solidFill>
                <a:latin typeface="Arial"/>
                <a:ea typeface="Arial"/>
              </a:rPr>
              <a:t> </a:t>
            </a:r>
            <a:r>
              <a:rPr b="0" lang="en-US" sz="1800" spc="-1" strike="noStrike" u="sng">
                <a:solidFill>
                  <a:srgbClr val="ccccff"/>
                </a:solidFill>
                <a:uFillTx/>
                <a:latin typeface="Arial"/>
                <a:ea typeface="Arial"/>
                <a:hlinkClick r:id="rId1"/>
              </a:rPr>
              <a:t>https://sagroups.ieee.org/sar/</a:t>
            </a:r>
            <a:endParaRPr b="0" lang="en-US" sz="1800" spc="-1" strike="noStrike">
              <a:latin typeface="Arial"/>
            </a:endParaRPr>
          </a:p>
          <a:p>
            <a:pPr>
              <a:lnSpc>
                <a:spcPct val="115000"/>
              </a:lnSpc>
            </a:pPr>
            <a:endParaRPr b="0" lang="en-US" sz="1800" spc="-1" strike="noStrike">
              <a:latin typeface="Arial"/>
            </a:endParaRPr>
          </a:p>
          <a:p>
            <a:pPr>
              <a:lnSpc>
                <a:spcPct val="115000"/>
              </a:lnSpc>
            </a:pPr>
            <a:r>
              <a:rPr b="0" lang="en-US" sz="1800" spc="-1" strike="noStrike">
                <a:solidFill>
                  <a:srgbClr val="000000"/>
                </a:solidFill>
                <a:latin typeface="Arial"/>
                <a:ea typeface="Arial"/>
              </a:rPr>
              <a:t>1. Is there a motion for approval of the minutes?</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2. Is there a second?</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3. Is there discussion?</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4. Is there any opposition?</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5. Vote if needed</a:t>
            </a:r>
            <a:endParaRPr b="0" lang="en-US" sz="1800" spc="-1" strike="noStrike">
              <a:latin typeface="Arial"/>
            </a:endParaRPr>
          </a:p>
          <a:p>
            <a:pPr>
              <a:lnSpc>
                <a:spcPct val="115000"/>
              </a:lnSpc>
              <a:spcBef>
                <a:spcPts val="1599"/>
              </a:spcBef>
            </a:pPr>
            <a:endParaRPr b="0" lang="en-US" sz="1800" spc="-1" strike="noStrike">
              <a:latin typeface="Arial"/>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CustomShape 1"/>
          <p:cNvSpPr/>
          <p:nvPr/>
        </p:nvSpPr>
        <p:spPr>
          <a:xfrm>
            <a:off x="311760" y="444960"/>
            <a:ext cx="8515800" cy="56808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4. IEEE Patent and Copyright Policy</a:t>
            </a:r>
            <a:endParaRPr b="0" lang="en-US" sz="2800" spc="-1" strike="noStrike">
              <a:latin typeface="Arial"/>
            </a:endParaRPr>
          </a:p>
        </p:txBody>
      </p:sp>
      <p:sp>
        <p:nvSpPr>
          <p:cNvPr id="126" name="CustomShape 2"/>
          <p:cNvSpPr/>
          <p:nvPr/>
        </p:nvSpPr>
        <p:spPr>
          <a:xfrm>
            <a:off x="311760" y="1152360"/>
            <a:ext cx="8515800" cy="3411720"/>
          </a:xfrm>
          <a:prstGeom prst="rect">
            <a:avLst/>
          </a:prstGeom>
          <a:noFill/>
          <a:ln>
            <a:noFill/>
          </a:ln>
        </p:spPr>
        <p:style>
          <a:lnRef idx="0"/>
          <a:fillRef idx="0"/>
          <a:effectRef idx="0"/>
          <a:fontRef idx="minor"/>
        </p:style>
        <p:txBody>
          <a:bodyPr lIns="90000" rIns="90000" tIns="91440" bIns="91440"/>
          <a:p>
            <a:pP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spcBef>
                <a:spcPts val="1599"/>
              </a:spcBef>
            </a:pPr>
            <a:endParaRPr b="0" lang="en-US" sz="1800" spc="-1" strike="noStrike">
              <a:latin typeface="Arial"/>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CustomShape 1"/>
          <p:cNvSpPr/>
          <p:nvPr/>
        </p:nvSpPr>
        <p:spPr>
          <a:xfrm>
            <a:off x="457200" y="274680"/>
            <a:ext cx="8228880" cy="370800"/>
          </a:xfrm>
          <a:prstGeom prst="rect">
            <a:avLst/>
          </a:prstGeom>
          <a:noFill/>
          <a:ln>
            <a:noFill/>
          </a:ln>
        </p:spPr>
        <p:style>
          <a:lnRef idx="0"/>
          <a:fillRef idx="0"/>
          <a:effectRef idx="0"/>
          <a:fontRef idx="minor"/>
        </p:style>
        <p:txBody>
          <a:bodyPr lIns="0" rIns="0" tIns="0" bIns="0"/>
          <a:p>
            <a:pPr>
              <a:lnSpc>
                <a:spcPct val="90000"/>
              </a:lnSpc>
            </a:pPr>
            <a:r>
              <a:rPr b="1" lang="en-US" sz="2000" spc="-1" strike="noStrike">
                <a:solidFill>
                  <a:srgbClr val="000000"/>
                </a:solidFill>
                <a:latin typeface="Montserrat ExtraBold"/>
                <a:ea typeface="Montserrat ExtraBold"/>
              </a:rPr>
              <a:t>PATENT POLICY INFORMATION</a:t>
            </a:r>
            <a:endParaRPr b="0" lang="en-US" sz="2000" spc="-1" strike="noStrike">
              <a:latin typeface="Arial"/>
            </a:endParaRPr>
          </a:p>
        </p:txBody>
      </p:sp>
      <p:sp>
        <p:nvSpPr>
          <p:cNvPr id="128" name="CustomShape 2"/>
          <p:cNvSpPr/>
          <p:nvPr/>
        </p:nvSpPr>
        <p:spPr>
          <a:xfrm>
            <a:off x="457200" y="1367640"/>
            <a:ext cx="8228880" cy="3261600"/>
          </a:xfrm>
          <a:prstGeom prst="rect">
            <a:avLst/>
          </a:prstGeom>
          <a:noFill/>
          <a:ln>
            <a:noFill/>
          </a:ln>
        </p:spPr>
        <p:style>
          <a:lnRef idx="0"/>
          <a:fillRef idx="0"/>
          <a:effectRef idx="0"/>
          <a:fontRef idx="minor"/>
        </p:style>
        <p:txBody>
          <a:bodyPr lIns="0" rIns="0" tIns="0" bIns="0"/>
          <a:p>
            <a:pPr>
              <a:lnSpc>
                <a:spcPct val="70000"/>
              </a:lnSpc>
            </a:pPr>
            <a:r>
              <a:rPr b="1" lang="en-US" sz="1440" spc="-1" strike="noStrike">
                <a:solidFill>
                  <a:srgbClr val="000000"/>
                </a:solidFill>
                <a:latin typeface="Montserrat"/>
                <a:ea typeface="Montserrat"/>
              </a:rPr>
              <a:t>Participants have a duty to inform the IEEE</a:t>
            </a:r>
            <a:endParaRPr b="0" lang="en-US" sz="1440" spc="-1" strike="noStrike">
              <a:latin typeface="Arial"/>
            </a:endParaRPr>
          </a:p>
          <a:p>
            <a:pPr>
              <a:lnSpc>
                <a:spcPct val="70000"/>
              </a:lnSpc>
              <a:spcBef>
                <a:spcPts val="564"/>
              </a:spcBef>
            </a:pPr>
            <a:endParaRPr b="0" lang="en-US" sz="1440" spc="-1" strike="noStrike">
              <a:latin typeface="Arial"/>
            </a:endParaRPr>
          </a:p>
          <a:p>
            <a:pPr lvl="1" marL="171360" indent="-170640">
              <a:lnSpc>
                <a:spcPct val="130000"/>
              </a:lnSpc>
              <a:spcBef>
                <a:spcPts val="564"/>
              </a:spcBef>
              <a:buClr>
                <a:srgbClr val="00b5e2"/>
              </a:buClr>
              <a:buFont typeface="Noto Sans Symbols"/>
              <a:buChar char="▪"/>
            </a:pPr>
            <a:r>
              <a:rPr b="0" lang="en-US" sz="1250" spc="-1" strike="noStrike">
                <a:solidFill>
                  <a:srgbClr val="000000"/>
                </a:solidFill>
                <a:latin typeface="Montserrat"/>
                <a:ea typeface="Montserrat"/>
              </a:rPr>
              <a:t>Participants </a:t>
            </a:r>
            <a:r>
              <a:rPr b="0" lang="en-US" sz="1250" spc="-1" strike="noStrike" u="sng">
                <a:solidFill>
                  <a:srgbClr val="000000"/>
                </a:solidFill>
                <a:uFillTx/>
                <a:latin typeface="Montserrat"/>
                <a:ea typeface="Montserrat"/>
              </a:rPr>
              <a:t>shall</a:t>
            </a:r>
            <a:r>
              <a:rPr b="0" lang="en-US" sz="1250" spc="-1" strike="noStrike">
                <a:solidFill>
                  <a:srgbClr val="000000"/>
                </a:solidFill>
                <a:latin typeface="Montserrat"/>
                <a:ea typeface="Montserrat"/>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250" spc="-1" strike="noStrike">
              <a:latin typeface="Arial"/>
            </a:endParaRPr>
          </a:p>
          <a:p>
            <a:pPr lvl="1" marL="171360" indent="-170640">
              <a:lnSpc>
                <a:spcPct val="130000"/>
              </a:lnSpc>
              <a:spcBef>
                <a:spcPts val="564"/>
              </a:spcBef>
              <a:buClr>
                <a:srgbClr val="00b5e2"/>
              </a:buClr>
              <a:buFont typeface="Noto Sans Symbols"/>
              <a:buChar char="▪"/>
            </a:pPr>
            <a:r>
              <a:rPr b="0" lang="en-US" sz="1250" spc="-1" strike="noStrike">
                <a:solidFill>
                  <a:srgbClr val="000000"/>
                </a:solidFill>
                <a:latin typeface="Montserrat"/>
                <a:ea typeface="Montserrat"/>
              </a:rPr>
              <a:t>Participants </a:t>
            </a:r>
            <a:r>
              <a:rPr b="0" lang="en-US" sz="1250" spc="-1" strike="noStrike" u="sng">
                <a:solidFill>
                  <a:srgbClr val="000000"/>
                </a:solidFill>
                <a:uFillTx/>
                <a:latin typeface="Montserrat"/>
                <a:ea typeface="Montserrat"/>
              </a:rPr>
              <a:t>should </a:t>
            </a:r>
            <a:r>
              <a:rPr b="0" lang="en-US" sz="1250" spc="-1" strike="noStrike">
                <a:solidFill>
                  <a:srgbClr val="000000"/>
                </a:solidFill>
                <a:latin typeface="Montserrat"/>
                <a:ea typeface="Montserrat"/>
              </a:rPr>
              <a:t>inform the IEEE (or cause the IEEE to be informed) of the identity of any other holders of potential Essential Patent Claims.</a:t>
            </a:r>
            <a:endParaRPr b="0" lang="en-US" sz="1250" spc="-1" strike="noStrike">
              <a:latin typeface="Arial"/>
            </a:endParaRPr>
          </a:p>
          <a:p>
            <a:pPr lvl="1" marL="171360" indent="-170640">
              <a:lnSpc>
                <a:spcPct val="130000"/>
              </a:lnSpc>
              <a:spcBef>
                <a:spcPts val="564"/>
              </a:spcBef>
              <a:buClr>
                <a:srgbClr val="00b5e2"/>
              </a:buClr>
              <a:buFont typeface="Noto Sans Symbols"/>
              <a:buChar char="▪"/>
            </a:pPr>
            <a:r>
              <a:rPr b="0" lang="en-US" sz="1250" spc="-1" strike="noStrike">
                <a:solidFill>
                  <a:srgbClr val="000000"/>
                </a:solidFill>
                <a:latin typeface="Montserrat"/>
                <a:ea typeface="Montserrat"/>
              </a:rPr>
              <a:t>Early identification of holders of potential Essential Patent Claims is encouraged.</a:t>
            </a:r>
            <a:endParaRPr b="0" lang="en-US" sz="1250" spc="-1" strike="noStrike">
              <a:latin typeface="Arial"/>
            </a:endParaRPr>
          </a:p>
          <a:p>
            <a:pPr>
              <a:lnSpc>
                <a:spcPct val="70000"/>
              </a:lnSpc>
              <a:spcBef>
                <a:spcPts val="564"/>
              </a:spcBef>
            </a:pPr>
            <a:endParaRPr b="0" lang="en-US" sz="1250" spc="-1" strike="noStrike">
              <a:latin typeface="Arial"/>
            </a:endParaRPr>
          </a:p>
          <a:p>
            <a:pPr marL="171360" indent="-123120">
              <a:lnSpc>
                <a:spcPct val="70000"/>
              </a:lnSpc>
              <a:spcBef>
                <a:spcPts val="564"/>
              </a:spcBef>
            </a:pPr>
            <a:endParaRPr b="0" lang="en-US" sz="1250" spc="-1" strike="noStrike">
              <a:latin typeface="Arial"/>
            </a:endParaRPr>
          </a:p>
          <a:p>
            <a:pPr marL="171360" indent="-123120">
              <a:lnSpc>
                <a:spcPct val="70000"/>
              </a:lnSpc>
              <a:spcBef>
                <a:spcPts val="564"/>
              </a:spcBef>
            </a:pPr>
            <a:endParaRPr b="0" lang="en-US" sz="1250" spc="-1" strike="noStrike">
              <a:latin typeface="Arial"/>
            </a:endParaRPr>
          </a:p>
          <a:p>
            <a:pPr marL="171360" indent="-123120">
              <a:lnSpc>
                <a:spcPct val="70000"/>
              </a:lnSpc>
              <a:spcBef>
                <a:spcPts val="564"/>
              </a:spcBef>
            </a:pPr>
            <a:endParaRPr b="0" lang="en-US" sz="1250" spc="-1" strike="noStrike">
              <a:latin typeface="Arial"/>
            </a:endParaRPr>
          </a:p>
        </p:txBody>
      </p:sp>
      <p:sp>
        <p:nvSpPr>
          <p:cNvPr id="129" name="CustomShape 3"/>
          <p:cNvSpPr/>
          <p:nvPr/>
        </p:nvSpPr>
        <p:spPr>
          <a:xfrm>
            <a:off x="8085240" y="4629960"/>
            <a:ext cx="600840" cy="273960"/>
          </a:xfrm>
          <a:prstGeom prst="rect">
            <a:avLst/>
          </a:prstGeom>
          <a:noFill/>
          <a:ln>
            <a:noFill/>
          </a:ln>
        </p:spPr>
        <p:style>
          <a:lnRef idx="0"/>
          <a:fillRef idx="0"/>
          <a:effectRef idx="0"/>
          <a:fontRef idx="minor"/>
        </p:style>
        <p:txBody>
          <a:bodyPr lIns="0" rIns="0" tIns="0" bIns="0" anchor="ctr"/>
          <a:p>
            <a:pPr algn="r">
              <a:lnSpc>
                <a:spcPct val="100000"/>
              </a:lnSpc>
            </a:pPr>
            <a:fld id="{C167255A-7059-42A0-B65B-C6C6F07DB70F}" type="slidenum">
              <a:rPr b="0" lang="en-US" sz="700" spc="-1" strike="noStrike">
                <a:solidFill>
                  <a:srgbClr val="000000"/>
                </a:solidFill>
                <a:latin typeface="Montserrat"/>
                <a:ea typeface="Montserrat"/>
              </a:rPr>
              <a:t>1</a:t>
            </a:fld>
            <a:endParaRPr b="0" lang="en-US" sz="700" spc="-1" strike="noStrike">
              <a:latin typeface="Arial"/>
            </a:endParaRPr>
          </a:p>
        </p:txBody>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CustomShape 1"/>
          <p:cNvSpPr/>
          <p:nvPr/>
        </p:nvSpPr>
        <p:spPr>
          <a:xfrm>
            <a:off x="457200" y="274680"/>
            <a:ext cx="8228880" cy="370800"/>
          </a:xfrm>
          <a:prstGeom prst="rect">
            <a:avLst/>
          </a:prstGeom>
          <a:noFill/>
          <a:ln>
            <a:noFill/>
          </a:ln>
        </p:spPr>
        <p:style>
          <a:lnRef idx="0"/>
          <a:fillRef idx="0"/>
          <a:effectRef idx="0"/>
          <a:fontRef idx="minor"/>
        </p:style>
        <p:txBody>
          <a:bodyPr lIns="0" rIns="0" tIns="0" bIns="0"/>
          <a:p>
            <a:pPr>
              <a:lnSpc>
                <a:spcPct val="90000"/>
              </a:lnSpc>
            </a:pPr>
            <a:r>
              <a:rPr b="1" lang="en-US" sz="2000" spc="-1" strike="noStrike">
                <a:solidFill>
                  <a:srgbClr val="000000"/>
                </a:solidFill>
                <a:latin typeface="Montserrat ExtraBold"/>
                <a:ea typeface="Montserrat ExtraBold"/>
              </a:rPr>
              <a:t>PATENT POLICY INFORMATION</a:t>
            </a:r>
            <a:endParaRPr b="0" lang="en-US" sz="2000" spc="-1" strike="noStrike">
              <a:latin typeface="Arial"/>
            </a:endParaRPr>
          </a:p>
        </p:txBody>
      </p:sp>
      <p:sp>
        <p:nvSpPr>
          <p:cNvPr id="131" name="CustomShape 2"/>
          <p:cNvSpPr/>
          <p:nvPr/>
        </p:nvSpPr>
        <p:spPr>
          <a:xfrm>
            <a:off x="457200" y="1367640"/>
            <a:ext cx="8228880" cy="3261600"/>
          </a:xfrm>
          <a:prstGeom prst="rect">
            <a:avLst/>
          </a:prstGeom>
          <a:noFill/>
          <a:ln>
            <a:noFill/>
          </a:ln>
        </p:spPr>
        <p:style>
          <a:lnRef idx="0"/>
          <a:fillRef idx="0"/>
          <a:effectRef idx="0"/>
          <a:fontRef idx="minor"/>
        </p:style>
        <p:txBody>
          <a:bodyPr lIns="0" rIns="0" tIns="0" bIns="0"/>
          <a:p>
            <a:pPr>
              <a:lnSpc>
                <a:spcPct val="70000"/>
              </a:lnSpc>
            </a:pPr>
            <a:r>
              <a:rPr b="1" lang="en-US" sz="1440" spc="-1" strike="noStrike">
                <a:solidFill>
                  <a:srgbClr val="000000"/>
                </a:solidFill>
                <a:latin typeface="Montserrat"/>
                <a:ea typeface="Montserrat"/>
              </a:rPr>
              <a:t>Ways to inform the IEEE</a:t>
            </a:r>
            <a:endParaRPr b="0" lang="en-US" sz="1440" spc="-1" strike="noStrike">
              <a:latin typeface="Arial"/>
            </a:endParaRPr>
          </a:p>
          <a:p>
            <a:pPr>
              <a:lnSpc>
                <a:spcPct val="70000"/>
              </a:lnSpc>
              <a:spcBef>
                <a:spcPts val="564"/>
              </a:spcBef>
            </a:pPr>
            <a:endParaRPr b="0" lang="en-US" sz="1440" spc="-1" strike="noStrike">
              <a:latin typeface="Arial"/>
            </a:endParaRPr>
          </a:p>
          <a:p>
            <a:pPr lvl="1" marL="171360" indent="-170640">
              <a:lnSpc>
                <a:spcPct val="130000"/>
              </a:lnSpc>
              <a:spcBef>
                <a:spcPts val="564"/>
              </a:spcBef>
              <a:buClr>
                <a:srgbClr val="00b5e2"/>
              </a:buClr>
              <a:buFont typeface="Noto Sans Symbols"/>
              <a:buChar char="▪"/>
            </a:pPr>
            <a:r>
              <a:rPr b="0" lang="en-US" sz="1250" spc="-1" strike="noStrike">
                <a:solidFill>
                  <a:srgbClr val="000000"/>
                </a:solidFill>
                <a:latin typeface="Montserrat"/>
                <a:ea typeface="Montserrat"/>
              </a:rPr>
              <a:t>Cause an LOA to be submitted to the IEEE SA (patcom@ieee.org); or</a:t>
            </a:r>
            <a:endParaRPr b="0" lang="en-US" sz="1250" spc="-1" strike="noStrike">
              <a:latin typeface="Arial"/>
            </a:endParaRPr>
          </a:p>
          <a:p>
            <a:pPr lvl="1" marL="171360" indent="-170640">
              <a:lnSpc>
                <a:spcPct val="130000"/>
              </a:lnSpc>
              <a:spcBef>
                <a:spcPts val="564"/>
              </a:spcBef>
              <a:buClr>
                <a:srgbClr val="00b5e2"/>
              </a:buClr>
              <a:buFont typeface="Noto Sans Symbols"/>
              <a:buChar char="▪"/>
            </a:pPr>
            <a:r>
              <a:rPr b="0" lang="en-US" sz="1250" spc="-1" strike="noStrike">
                <a:solidFill>
                  <a:srgbClr val="000000"/>
                </a:solidFill>
                <a:latin typeface="Montserrat"/>
                <a:ea typeface="Montserrat"/>
              </a:rPr>
              <a:t>Provide the chair of this group with the identity of the holder(s) of any and all such claims as soon as possible; or</a:t>
            </a:r>
            <a:endParaRPr b="0" lang="en-US" sz="1250" spc="-1" strike="noStrike">
              <a:latin typeface="Arial"/>
            </a:endParaRPr>
          </a:p>
          <a:p>
            <a:pPr lvl="1" marL="171360" indent="-170640">
              <a:lnSpc>
                <a:spcPct val="130000"/>
              </a:lnSpc>
              <a:spcBef>
                <a:spcPts val="564"/>
              </a:spcBef>
              <a:buClr>
                <a:srgbClr val="00b5e2"/>
              </a:buClr>
              <a:buFont typeface="Noto Sans Symbols"/>
              <a:buChar char="▪"/>
            </a:pPr>
            <a:r>
              <a:rPr b="0" lang="en-US" sz="1250" spc="-1" strike="noStrike">
                <a:solidFill>
                  <a:srgbClr val="000000"/>
                </a:solidFill>
                <a:latin typeface="Montserrat"/>
                <a:ea typeface="Montserrat"/>
              </a:rPr>
              <a:t>Speak up now and respond to this Call for Potentially Essential Patents</a:t>
            </a:r>
            <a:endParaRPr b="0" lang="en-US" sz="1250" spc="-1" strike="noStrike">
              <a:latin typeface="Arial"/>
            </a:endParaRPr>
          </a:p>
          <a:p>
            <a:pPr lvl="2" marL="425160" indent="-342000">
              <a:lnSpc>
                <a:spcPct val="130000"/>
              </a:lnSpc>
              <a:spcBef>
                <a:spcPts val="564"/>
              </a:spcBef>
              <a:buClr>
                <a:srgbClr val="00b5e2"/>
              </a:buClr>
              <a:buFont typeface="Courier New"/>
              <a:buChar char="o"/>
            </a:pPr>
            <a:r>
              <a:rPr b="0" lang="en-US" sz="1190" spc="-1" strike="noStrike">
                <a:solidFill>
                  <a:srgbClr val="000000"/>
                </a:solidFill>
                <a:latin typeface="Montserrat"/>
                <a:ea typeface="Montserrat"/>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b="0" lang="en-US" sz="1190" spc="-1" strike="noStrike">
              <a:latin typeface="Arial"/>
            </a:endParaRPr>
          </a:p>
          <a:p>
            <a:pPr>
              <a:lnSpc>
                <a:spcPct val="70000"/>
              </a:lnSpc>
              <a:spcBef>
                <a:spcPts val="564"/>
              </a:spcBef>
            </a:pPr>
            <a:endParaRPr b="0" lang="en-US" sz="1190" spc="-1" strike="noStrike">
              <a:latin typeface="Arial"/>
            </a:endParaRPr>
          </a:p>
          <a:p>
            <a:pPr marL="171360" indent="-123120">
              <a:lnSpc>
                <a:spcPct val="70000"/>
              </a:lnSpc>
              <a:spcBef>
                <a:spcPts val="564"/>
              </a:spcBef>
            </a:pPr>
            <a:endParaRPr b="0" lang="en-US" sz="1190" spc="-1" strike="noStrike">
              <a:latin typeface="Arial"/>
            </a:endParaRPr>
          </a:p>
          <a:p>
            <a:pPr marL="171360" indent="-123120">
              <a:lnSpc>
                <a:spcPct val="70000"/>
              </a:lnSpc>
              <a:spcBef>
                <a:spcPts val="564"/>
              </a:spcBef>
            </a:pPr>
            <a:endParaRPr b="0" lang="en-US" sz="1190" spc="-1" strike="noStrike">
              <a:latin typeface="Arial"/>
            </a:endParaRPr>
          </a:p>
          <a:p>
            <a:pPr marL="171360" indent="-123120">
              <a:lnSpc>
                <a:spcPct val="70000"/>
              </a:lnSpc>
              <a:spcBef>
                <a:spcPts val="564"/>
              </a:spcBef>
            </a:pPr>
            <a:endParaRPr b="0" lang="en-US" sz="1190" spc="-1" strike="noStrike">
              <a:latin typeface="Arial"/>
            </a:endParaRPr>
          </a:p>
        </p:txBody>
      </p:sp>
      <p:sp>
        <p:nvSpPr>
          <p:cNvPr id="132" name="CustomShape 3"/>
          <p:cNvSpPr/>
          <p:nvPr/>
        </p:nvSpPr>
        <p:spPr>
          <a:xfrm>
            <a:off x="8085240" y="4629960"/>
            <a:ext cx="600840" cy="273960"/>
          </a:xfrm>
          <a:prstGeom prst="rect">
            <a:avLst/>
          </a:prstGeom>
          <a:noFill/>
          <a:ln>
            <a:noFill/>
          </a:ln>
        </p:spPr>
        <p:style>
          <a:lnRef idx="0"/>
          <a:fillRef idx="0"/>
          <a:effectRef idx="0"/>
          <a:fontRef idx="minor"/>
        </p:style>
        <p:txBody>
          <a:bodyPr lIns="0" rIns="0" tIns="0" bIns="0" anchor="ctr"/>
          <a:p>
            <a:pPr algn="r">
              <a:lnSpc>
                <a:spcPct val="100000"/>
              </a:lnSpc>
            </a:pPr>
            <a:fld id="{EFB440DE-F363-4494-AC7E-6FFCB03ECF0E}" type="slidenum">
              <a:rPr b="0" lang="en-US" sz="700" spc="-1" strike="noStrike">
                <a:solidFill>
                  <a:srgbClr val="000000"/>
                </a:solidFill>
                <a:latin typeface="Montserrat"/>
                <a:ea typeface="Montserrat"/>
              </a:rPr>
              <a:t>1</a:t>
            </a:fld>
            <a:endParaRPr b="0" lang="en-US" sz="700" spc="-1" strike="noStrike">
              <a:latin typeface="Arial"/>
            </a:endParaRPr>
          </a:p>
        </p:txBody>
      </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CustomShape 1"/>
          <p:cNvSpPr/>
          <p:nvPr/>
        </p:nvSpPr>
        <p:spPr>
          <a:xfrm>
            <a:off x="457200" y="341640"/>
            <a:ext cx="8228880" cy="614160"/>
          </a:xfrm>
          <a:prstGeom prst="rect">
            <a:avLst/>
          </a:prstGeom>
          <a:noFill/>
          <a:ln>
            <a:noFill/>
          </a:ln>
        </p:spPr>
        <p:style>
          <a:lnRef idx="0"/>
          <a:fillRef idx="0"/>
          <a:effectRef idx="0"/>
          <a:fontRef idx="minor"/>
        </p:style>
        <p:txBody>
          <a:bodyPr lIns="0" rIns="0" tIns="0" bIns="0"/>
          <a:p>
            <a:pPr>
              <a:lnSpc>
                <a:spcPct val="90000"/>
              </a:lnSpc>
            </a:pPr>
            <a:r>
              <a:rPr b="1" lang="en-US" sz="2000" spc="-1" strike="noStrike">
                <a:solidFill>
                  <a:srgbClr val="000000"/>
                </a:solidFill>
                <a:latin typeface="Montserrat ExtraBold"/>
                <a:ea typeface="Montserrat ExtraBold"/>
              </a:rPr>
              <a:t>IEEE SA COPYRIGHT POLICY</a:t>
            </a:r>
            <a:endParaRPr b="0" lang="en-US" sz="2000" spc="-1" strike="noStrike">
              <a:latin typeface="Arial"/>
            </a:endParaRPr>
          </a:p>
        </p:txBody>
      </p:sp>
      <p:sp>
        <p:nvSpPr>
          <p:cNvPr id="134" name="CustomShape 2"/>
          <p:cNvSpPr/>
          <p:nvPr/>
        </p:nvSpPr>
        <p:spPr>
          <a:xfrm>
            <a:off x="457200" y="1370160"/>
            <a:ext cx="8228880" cy="3261600"/>
          </a:xfrm>
          <a:prstGeom prst="rect">
            <a:avLst/>
          </a:prstGeom>
          <a:noFill/>
          <a:ln>
            <a:noFill/>
          </a:ln>
        </p:spPr>
        <p:style>
          <a:lnRef idx="0"/>
          <a:fillRef idx="0"/>
          <a:effectRef idx="0"/>
          <a:fontRef idx="minor"/>
        </p:style>
        <p:txBody>
          <a:bodyPr lIns="0" rIns="0" tIns="0" bIns="0"/>
          <a:p>
            <a:pPr>
              <a:lnSpc>
                <a:spcPct val="90000"/>
              </a:lnSpc>
            </a:pPr>
            <a:r>
              <a:rPr b="1" lang="en-US" sz="1600" spc="-1" strike="noStrike">
                <a:solidFill>
                  <a:srgbClr val="000000"/>
                </a:solidFill>
                <a:latin typeface="Montserrat"/>
                <a:ea typeface="Montserrat"/>
              </a:rPr>
              <a:t>By participating in this activity, you agree to comply with the IEEE Code of Ethics, all applicable laws, and all IEEE policies and procedures including, but not limited to, the IEEE SA Copyright Policy. </a:t>
            </a:r>
            <a:endParaRPr b="0" lang="en-US" sz="1600" spc="-1" strike="noStrike">
              <a:latin typeface="Arial"/>
            </a:endParaRPr>
          </a:p>
          <a:p>
            <a:pPr>
              <a:lnSpc>
                <a:spcPct val="90000"/>
              </a:lnSpc>
            </a:pPr>
            <a:endParaRPr b="0" lang="en-US" sz="1600" spc="-1" strike="noStrike">
              <a:latin typeface="Arial"/>
            </a:endParaRPr>
          </a:p>
          <a:p>
            <a:pPr lvl="2" marL="84600" indent="-132480">
              <a:lnSpc>
                <a:spcPct val="100000"/>
              </a:lnSpc>
              <a:spcBef>
                <a:spcPts val="300"/>
              </a:spcBef>
              <a:buClr>
                <a:srgbClr val="4ac9e3"/>
              </a:buClr>
              <a:buFont typeface="Noto Sans Symbols"/>
              <a:buChar char="▪"/>
            </a:pPr>
            <a:r>
              <a:rPr b="0" lang="en-US" sz="1400" spc="-1" strike="noStrike">
                <a:solidFill>
                  <a:srgbClr val="000000"/>
                </a:solidFill>
                <a:latin typeface="Calibri"/>
                <a:ea typeface="Calibri"/>
              </a:rPr>
              <a:t>Previously Published material (copyright assertion indicated) shall not be presented/submitted to the Working Group nor incorporated into a Working Group draft unless permission is granted. </a:t>
            </a:r>
            <a:endParaRPr b="0" lang="en-US" sz="1400" spc="-1" strike="noStrike">
              <a:latin typeface="Arial"/>
            </a:endParaRPr>
          </a:p>
          <a:p>
            <a:pPr lvl="2" marL="84600" indent="-132480">
              <a:lnSpc>
                <a:spcPct val="100000"/>
              </a:lnSpc>
              <a:spcBef>
                <a:spcPts val="300"/>
              </a:spcBef>
              <a:buClr>
                <a:srgbClr val="4ac9e3"/>
              </a:buClr>
              <a:buFont typeface="Noto Sans Symbols"/>
              <a:buChar char="▪"/>
            </a:pPr>
            <a:r>
              <a:rPr b="0" lang="en-US" sz="1400" spc="-1" strike="noStrike">
                <a:solidFill>
                  <a:srgbClr val="000000"/>
                </a:solidFill>
                <a:latin typeface="Calibri"/>
                <a:ea typeface="Calibri"/>
              </a:rPr>
              <a:t>Prior to presentation or submission, you shall notify the Working Group Chair of previously Published material and should assist the Chair in obtaining copyright permission acceptable to IEEE SA.</a:t>
            </a:r>
            <a:endParaRPr b="0" lang="en-US" sz="1400" spc="-1" strike="noStrike">
              <a:latin typeface="Arial"/>
            </a:endParaRPr>
          </a:p>
          <a:p>
            <a:pPr lvl="2" marL="84600" indent="-132480">
              <a:lnSpc>
                <a:spcPct val="100000"/>
              </a:lnSpc>
              <a:spcBef>
                <a:spcPts val="300"/>
              </a:spcBef>
              <a:buClr>
                <a:srgbClr val="4ac9e3"/>
              </a:buClr>
              <a:buFont typeface="Noto Sans Symbols"/>
              <a:buChar char="▪"/>
            </a:pPr>
            <a:r>
              <a:rPr b="0" lang="en-US" sz="1400" spc="-1" strike="noStrike">
                <a:solidFill>
                  <a:srgbClr val="000000"/>
                </a:solidFill>
                <a:latin typeface="Calibri"/>
                <a:ea typeface="Calibri"/>
              </a:rPr>
              <a:t>For material that is not previously Published, IEEE is automatically granted a license to use any material that is presented or submitted.</a:t>
            </a:r>
            <a:endParaRPr b="0" lang="en-US" sz="1400" spc="-1" strike="noStrike">
              <a:latin typeface="Arial"/>
            </a:endParaRPr>
          </a:p>
          <a:p>
            <a:pPr marL="84600">
              <a:lnSpc>
                <a:spcPct val="100000"/>
              </a:lnSpc>
              <a:spcBef>
                <a:spcPts val="300"/>
              </a:spcBef>
            </a:pPr>
            <a:endParaRPr b="0" lang="en-US" sz="1400" spc="-1" strike="noStrike">
              <a:latin typeface="Arial"/>
            </a:endParaRPr>
          </a:p>
        </p:txBody>
      </p:sp>
      <p:sp>
        <p:nvSpPr>
          <p:cNvPr id="135" name="CustomShape 3"/>
          <p:cNvSpPr/>
          <p:nvPr/>
        </p:nvSpPr>
        <p:spPr>
          <a:xfrm>
            <a:off x="8085240" y="4629960"/>
            <a:ext cx="600840" cy="273960"/>
          </a:xfrm>
          <a:prstGeom prst="rect">
            <a:avLst/>
          </a:prstGeom>
          <a:noFill/>
          <a:ln>
            <a:noFill/>
          </a:ln>
        </p:spPr>
        <p:style>
          <a:lnRef idx="0"/>
          <a:fillRef idx="0"/>
          <a:effectRef idx="0"/>
          <a:fontRef idx="minor"/>
        </p:style>
        <p:txBody>
          <a:bodyPr lIns="0" rIns="0" tIns="0" bIns="0" anchor="ctr"/>
          <a:p>
            <a:pPr algn="r">
              <a:lnSpc>
                <a:spcPct val="100000"/>
              </a:lnSpc>
            </a:pPr>
            <a:fld id="{A2938276-3474-4B26-ACC7-F8C3C3848A2F}" type="slidenum">
              <a:rPr b="0" lang="en-US" sz="700" spc="-1" strike="noStrike">
                <a:solidFill>
                  <a:srgbClr val="000000"/>
                </a:solidFill>
                <a:latin typeface="Montserrat"/>
                <a:ea typeface="Montserrat"/>
              </a:rPr>
              <a:t>1</a:t>
            </a:fld>
            <a:endParaRPr b="0" lang="en-US" sz="700" spc="-1" strike="noStrike">
              <a:latin typeface="Arial"/>
            </a:endParaRPr>
          </a:p>
        </p:txBody>
      </p:sp>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CustomShape 1"/>
          <p:cNvSpPr/>
          <p:nvPr/>
        </p:nvSpPr>
        <p:spPr>
          <a:xfrm>
            <a:off x="457200" y="341640"/>
            <a:ext cx="8228880" cy="614160"/>
          </a:xfrm>
          <a:prstGeom prst="rect">
            <a:avLst/>
          </a:prstGeom>
          <a:noFill/>
          <a:ln>
            <a:noFill/>
          </a:ln>
        </p:spPr>
        <p:style>
          <a:lnRef idx="0"/>
          <a:fillRef idx="0"/>
          <a:effectRef idx="0"/>
          <a:fontRef idx="minor"/>
        </p:style>
        <p:txBody>
          <a:bodyPr lIns="0" rIns="0" tIns="0" bIns="0"/>
          <a:p>
            <a:pPr>
              <a:lnSpc>
                <a:spcPct val="90000"/>
              </a:lnSpc>
            </a:pPr>
            <a:r>
              <a:rPr b="1" lang="en-US" sz="2000" spc="-1" strike="noStrike">
                <a:solidFill>
                  <a:srgbClr val="000000"/>
                </a:solidFill>
                <a:latin typeface="Montserrat ExtraBold"/>
                <a:ea typeface="Montserrat ExtraBold"/>
              </a:rPr>
              <a:t>IEEE SA COPYRIGHT POLICY</a:t>
            </a:r>
            <a:endParaRPr b="0" lang="en-US" sz="2000" spc="-1" strike="noStrike">
              <a:latin typeface="Arial"/>
            </a:endParaRPr>
          </a:p>
        </p:txBody>
      </p:sp>
      <p:sp>
        <p:nvSpPr>
          <p:cNvPr id="137" name="CustomShape 2"/>
          <p:cNvSpPr/>
          <p:nvPr/>
        </p:nvSpPr>
        <p:spPr>
          <a:xfrm>
            <a:off x="457200" y="770040"/>
            <a:ext cx="8228880" cy="3390120"/>
          </a:xfrm>
          <a:prstGeom prst="rect">
            <a:avLst/>
          </a:prstGeom>
          <a:noFill/>
          <a:ln>
            <a:noFill/>
          </a:ln>
        </p:spPr>
        <p:style>
          <a:lnRef idx="0"/>
          <a:fillRef idx="0"/>
          <a:effectRef idx="0"/>
          <a:fontRef idx="minor"/>
        </p:style>
        <p:txBody>
          <a:bodyPr lIns="0" rIns="0" tIns="0" bIns="0"/>
          <a:p>
            <a:pPr lvl="2" marL="84600" indent="-145080">
              <a:lnSpc>
                <a:spcPct val="80000"/>
              </a:lnSpc>
              <a:buClr>
                <a:srgbClr val="4ac9e3"/>
              </a:buClr>
              <a:buFont typeface="Noto Sans Symbols"/>
              <a:buChar char="▪"/>
            </a:pPr>
            <a:r>
              <a:rPr b="0" lang="en-US" sz="1530" spc="-1" strike="noStrike">
                <a:solidFill>
                  <a:srgbClr val="000000"/>
                </a:solidFill>
                <a:latin typeface="Calibri"/>
                <a:ea typeface="Calibri"/>
              </a:rPr>
              <a:t>The IEEE SA Copyright Policy is described in the IEEE SA Standards Board Bylaws and IEEE SA Standards Board Operations Manual</a:t>
            </a:r>
            <a:br/>
            <a:r>
              <a:rPr b="0" lang="en-US" sz="1530" spc="-1" strike="noStrike">
                <a:solidFill>
                  <a:srgbClr val="000000"/>
                </a:solidFill>
                <a:latin typeface="Calibri"/>
                <a:ea typeface="Calibri"/>
              </a:rPr>
              <a:t> </a:t>
            </a:r>
            <a:endParaRPr b="0" lang="en-US" sz="1530" spc="-1" strike="noStrike">
              <a:latin typeface="Arial"/>
            </a:endParaRPr>
          </a:p>
          <a:p>
            <a:pPr lvl="3" marL="214200" indent="-136800">
              <a:lnSpc>
                <a:spcPct val="80000"/>
              </a:lnSpc>
              <a:spcBef>
                <a:spcPts val="150"/>
              </a:spcBef>
              <a:buClr>
                <a:srgbClr val="000000"/>
              </a:buClr>
              <a:buFont typeface="Merriweather Sans"/>
              <a:buChar char="﹣"/>
            </a:pPr>
            <a:r>
              <a:rPr b="0" lang="en-US" sz="1450" spc="-1" strike="noStrike">
                <a:solidFill>
                  <a:srgbClr val="000000"/>
                </a:solidFill>
                <a:latin typeface="Calibri"/>
                <a:ea typeface="Calibri"/>
              </a:rPr>
              <a:t>IEEE SA Copyright Policy, see </a:t>
            </a:r>
            <a:br/>
            <a:r>
              <a:rPr b="0" lang="en-US" sz="1450" spc="-1" strike="noStrike">
                <a:solidFill>
                  <a:srgbClr val="000000"/>
                </a:solidFill>
                <a:latin typeface="Calibri"/>
                <a:ea typeface="Calibri"/>
              </a:rPr>
              <a:t>	</a:t>
            </a:r>
            <a:r>
              <a:rPr b="0" lang="en-US" sz="1450" spc="-1" strike="noStrike">
                <a:solidFill>
                  <a:srgbClr val="000000"/>
                </a:solidFill>
                <a:latin typeface="Calibri"/>
                <a:ea typeface="Calibri"/>
              </a:rPr>
              <a:t>Clause 7 of the IEEE SA Standards Board Bylaws</a:t>
            </a:r>
            <a:br/>
            <a:r>
              <a:rPr b="0" lang="en-US" sz="1450" spc="-1" strike="noStrike">
                <a:solidFill>
                  <a:srgbClr val="000000"/>
                </a:solidFill>
                <a:latin typeface="Calibri"/>
                <a:ea typeface="Calibri"/>
              </a:rPr>
              <a:t> </a:t>
            </a:r>
            <a:r>
              <a:rPr b="0" lang="en-US" sz="1450" spc="-1" strike="noStrike">
                <a:solidFill>
                  <a:srgbClr val="000000"/>
                </a:solidFill>
                <a:latin typeface="Calibri"/>
                <a:ea typeface="Calibri"/>
              </a:rPr>
              <a:t>	</a:t>
            </a:r>
            <a:r>
              <a:rPr b="0" lang="en-US" sz="1190" spc="-1" strike="noStrike" u="sng">
                <a:solidFill>
                  <a:srgbClr val="0097a7"/>
                </a:solidFill>
                <a:uFillTx/>
                <a:latin typeface="Calibri"/>
                <a:ea typeface="Calibri"/>
                <a:hlinkClick r:id="rId1"/>
              </a:rPr>
              <a:t>https://standards.ieee.org/about/policies/bylaws/sect6-7.html#7</a:t>
            </a:r>
            <a:br/>
            <a:r>
              <a:rPr b="0" lang="en-US" sz="1450" spc="-1" strike="noStrike">
                <a:solidFill>
                  <a:srgbClr val="000000"/>
                </a:solidFill>
                <a:latin typeface="Calibri"/>
                <a:ea typeface="Calibri"/>
              </a:rPr>
              <a:t>	</a:t>
            </a:r>
            <a:r>
              <a:rPr b="0" lang="en-US" sz="1450" spc="-1" strike="noStrike">
                <a:solidFill>
                  <a:srgbClr val="000000"/>
                </a:solidFill>
                <a:latin typeface="Calibri"/>
                <a:ea typeface="Calibri"/>
              </a:rPr>
              <a:t>Clause 6.1 of the IEEE SA Standards Board Operations Manual</a:t>
            </a:r>
            <a:br/>
            <a:r>
              <a:rPr b="0" lang="en-US" sz="1450" spc="-1" strike="noStrike">
                <a:solidFill>
                  <a:srgbClr val="000000"/>
                </a:solidFill>
                <a:latin typeface="Calibri"/>
                <a:ea typeface="Calibri"/>
              </a:rPr>
              <a:t>	</a:t>
            </a:r>
            <a:r>
              <a:rPr b="0" lang="en-US" sz="1190" spc="-1" strike="noStrike" u="sng">
                <a:solidFill>
                  <a:srgbClr val="0097a7"/>
                </a:solidFill>
                <a:uFillTx/>
                <a:latin typeface="Calibri"/>
                <a:ea typeface="Calibri"/>
                <a:hlinkClick r:id="rId2"/>
              </a:rPr>
              <a:t>https://standards.ieee.org/about/policies/opman/sect6.html</a:t>
            </a:r>
            <a:br/>
            <a:r>
              <a:rPr b="0" lang="en-US" sz="1190" spc="-1" strike="noStrike">
                <a:solidFill>
                  <a:srgbClr val="000000"/>
                </a:solidFill>
                <a:latin typeface="Calibri"/>
                <a:ea typeface="Calibri"/>
              </a:rPr>
              <a:t> </a:t>
            </a:r>
            <a:endParaRPr b="0" lang="en-US" sz="1190" spc="-1" strike="noStrike">
              <a:latin typeface="Arial"/>
            </a:endParaRPr>
          </a:p>
          <a:p>
            <a:pPr lvl="2" marL="84600" indent="-145080">
              <a:lnSpc>
                <a:spcPct val="80000"/>
              </a:lnSpc>
              <a:spcBef>
                <a:spcPts val="300"/>
              </a:spcBef>
              <a:buClr>
                <a:srgbClr val="4ac9e3"/>
              </a:buClr>
              <a:buFont typeface="Noto Sans Symbols"/>
              <a:buChar char="▪"/>
            </a:pPr>
            <a:r>
              <a:rPr b="0" lang="en-US" sz="1530" spc="-1" strike="noStrike">
                <a:solidFill>
                  <a:srgbClr val="000000"/>
                </a:solidFill>
                <a:latin typeface="Calibri"/>
                <a:ea typeface="Calibri"/>
              </a:rPr>
              <a:t>IEEE SA Copyright Permission</a:t>
            </a:r>
            <a:endParaRPr b="0" lang="en-US" sz="1530" spc="-1" strike="noStrike">
              <a:latin typeface="Arial"/>
            </a:endParaRPr>
          </a:p>
          <a:p>
            <a:pPr lvl="3" marL="214200" indent="-127800">
              <a:lnSpc>
                <a:spcPct val="80000"/>
              </a:lnSpc>
              <a:spcBef>
                <a:spcPts val="150"/>
              </a:spcBef>
              <a:buClr>
                <a:srgbClr val="000000"/>
              </a:buClr>
              <a:buFont typeface="Merriweather Sans"/>
              <a:buChar char="﹣"/>
            </a:pPr>
            <a:r>
              <a:rPr b="0" lang="en-US" sz="1190" spc="-1" strike="noStrike" u="sng">
                <a:solidFill>
                  <a:srgbClr val="0097a7"/>
                </a:solidFill>
                <a:uFillTx/>
                <a:latin typeface="Calibri"/>
                <a:ea typeface="Calibri"/>
                <a:hlinkClick r:id="rId3"/>
              </a:rPr>
              <a:t>https://standards.ieee.org/content/dam/ieee-standards/standards/web/documents/other/permissionltrs.zip</a:t>
            </a:r>
            <a:br/>
            <a:r>
              <a:rPr b="0" lang="en-US" sz="1190" spc="-1" strike="noStrike">
                <a:solidFill>
                  <a:srgbClr val="000000"/>
                </a:solidFill>
                <a:latin typeface="Calibri"/>
                <a:ea typeface="Calibri"/>
              </a:rPr>
              <a:t> </a:t>
            </a:r>
            <a:endParaRPr b="0" lang="en-US" sz="1190" spc="-1" strike="noStrike">
              <a:latin typeface="Arial"/>
            </a:endParaRPr>
          </a:p>
          <a:p>
            <a:pPr lvl="2" marL="84600" indent="-145080">
              <a:lnSpc>
                <a:spcPct val="80000"/>
              </a:lnSpc>
              <a:spcBef>
                <a:spcPts val="300"/>
              </a:spcBef>
              <a:buClr>
                <a:srgbClr val="4ac9e3"/>
              </a:buClr>
              <a:buFont typeface="Noto Sans Symbols"/>
              <a:buChar char="▪"/>
            </a:pPr>
            <a:r>
              <a:rPr b="0" lang="en-US" sz="1530" spc="-1" strike="noStrike">
                <a:solidFill>
                  <a:srgbClr val="000000"/>
                </a:solidFill>
                <a:latin typeface="Calibri"/>
                <a:ea typeface="Calibri"/>
              </a:rPr>
              <a:t>IEEE SA Copyright FAQs</a:t>
            </a:r>
            <a:endParaRPr b="0" lang="en-US" sz="1530" spc="-1" strike="noStrike">
              <a:latin typeface="Arial"/>
            </a:endParaRPr>
          </a:p>
          <a:p>
            <a:pPr lvl="3" marL="214200" indent="-127800">
              <a:lnSpc>
                <a:spcPct val="80000"/>
              </a:lnSpc>
              <a:spcBef>
                <a:spcPts val="150"/>
              </a:spcBef>
              <a:buClr>
                <a:srgbClr val="000000"/>
              </a:buClr>
              <a:buFont typeface="Merriweather Sans"/>
              <a:buChar char="﹣"/>
            </a:pPr>
            <a:r>
              <a:rPr b="0" lang="en-US" sz="1190" spc="-1" strike="noStrike" u="sng">
                <a:solidFill>
                  <a:srgbClr val="0097a7"/>
                </a:solidFill>
                <a:uFillTx/>
                <a:latin typeface="Calibri"/>
                <a:ea typeface="Calibri"/>
                <a:hlinkClick r:id="rId4"/>
              </a:rPr>
              <a:t>http://standards.ieee.org/faqs/copyrights.html/</a:t>
            </a:r>
            <a:endParaRPr b="0" lang="en-US" sz="1190" spc="-1" strike="noStrike">
              <a:latin typeface="Arial"/>
            </a:endParaRPr>
          </a:p>
          <a:p>
            <a:pPr marL="1080">
              <a:lnSpc>
                <a:spcPct val="80000"/>
              </a:lnSpc>
              <a:spcBef>
                <a:spcPts val="300"/>
              </a:spcBef>
            </a:pPr>
            <a:endParaRPr b="0" lang="en-US" sz="1190" spc="-1" strike="noStrike">
              <a:latin typeface="Arial"/>
            </a:endParaRPr>
          </a:p>
          <a:p>
            <a:pPr lvl="2" marL="84600" indent="-145080">
              <a:lnSpc>
                <a:spcPct val="80000"/>
              </a:lnSpc>
              <a:spcBef>
                <a:spcPts val="300"/>
              </a:spcBef>
              <a:buClr>
                <a:srgbClr val="4ac9e3"/>
              </a:buClr>
              <a:buFont typeface="Noto Sans Symbols"/>
              <a:buChar char="▪"/>
            </a:pPr>
            <a:r>
              <a:rPr b="0" lang="en-US" sz="1530" spc="-1" strike="noStrike">
                <a:solidFill>
                  <a:srgbClr val="000000"/>
                </a:solidFill>
                <a:latin typeface="Calibri"/>
                <a:ea typeface="Calibri"/>
              </a:rPr>
              <a:t>Distribution of Draft Standards (see 6.1.3 of the SASB Operations Manual)</a:t>
            </a:r>
            <a:endParaRPr b="0" lang="en-US" sz="1530" spc="-1" strike="noStrike">
              <a:latin typeface="Arial"/>
            </a:endParaRPr>
          </a:p>
          <a:p>
            <a:pPr lvl="3" marL="214200" indent="-127800">
              <a:lnSpc>
                <a:spcPct val="80000"/>
              </a:lnSpc>
              <a:spcBef>
                <a:spcPts val="150"/>
              </a:spcBef>
              <a:buClr>
                <a:srgbClr val="000000"/>
              </a:buClr>
              <a:buFont typeface="Merriweather Sans"/>
              <a:buChar char="﹣"/>
            </a:pPr>
            <a:r>
              <a:rPr b="0" lang="en-US" sz="1190" spc="-1" strike="noStrike" u="sng">
                <a:solidFill>
                  <a:srgbClr val="0097a7"/>
                </a:solidFill>
                <a:uFillTx/>
                <a:latin typeface="Calibri"/>
                <a:ea typeface="Calibri"/>
                <a:hlinkClick r:id="rId5"/>
              </a:rPr>
              <a:t>https://standards.ieee.org/about/policies/opman/sect6.html</a:t>
            </a:r>
            <a:endParaRPr b="0" lang="en-US" sz="1190" spc="-1" strike="noStrike">
              <a:latin typeface="Arial"/>
            </a:endParaRPr>
          </a:p>
          <a:p>
            <a:pPr marL="84600">
              <a:lnSpc>
                <a:spcPct val="80000"/>
              </a:lnSpc>
              <a:spcBef>
                <a:spcPts val="300"/>
              </a:spcBef>
            </a:pPr>
            <a:endParaRPr b="0" lang="en-US" sz="1190" spc="-1" strike="noStrike">
              <a:latin typeface="Arial"/>
            </a:endParaRPr>
          </a:p>
        </p:txBody>
      </p:sp>
      <p:sp>
        <p:nvSpPr>
          <p:cNvPr id="138" name="CustomShape 3"/>
          <p:cNvSpPr/>
          <p:nvPr/>
        </p:nvSpPr>
        <p:spPr>
          <a:xfrm>
            <a:off x="8085240" y="4629960"/>
            <a:ext cx="600840" cy="273960"/>
          </a:xfrm>
          <a:prstGeom prst="rect">
            <a:avLst/>
          </a:prstGeom>
          <a:noFill/>
          <a:ln>
            <a:noFill/>
          </a:ln>
        </p:spPr>
        <p:style>
          <a:lnRef idx="0"/>
          <a:fillRef idx="0"/>
          <a:effectRef idx="0"/>
          <a:fontRef idx="minor"/>
        </p:style>
        <p:txBody>
          <a:bodyPr lIns="0" rIns="0" tIns="0" bIns="0" anchor="ctr"/>
          <a:p>
            <a:pPr algn="r">
              <a:lnSpc>
                <a:spcPct val="100000"/>
              </a:lnSpc>
            </a:pPr>
            <a:fld id="{AF1E9F93-CEE5-40BB-9ECE-476CA3767FD0}" type="slidenum">
              <a:rPr b="0" lang="en-US" sz="700" spc="-1" strike="noStrike">
                <a:solidFill>
                  <a:srgbClr val="000000"/>
                </a:solidFill>
                <a:latin typeface="Montserrat"/>
                <a:ea typeface="Montserrat"/>
              </a:rPr>
              <a:t>1</a:t>
            </a:fld>
            <a:endParaRPr b="0" lang="en-US" sz="700" spc="-1" strike="noStrike">
              <a:latin typeface="Arial"/>
            </a:endParaRPr>
          </a:p>
        </p:txBody>
      </p:sp>
    </p:spTree>
  </p:cSld>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17</TotalTime>
  <Application>LibreOffice/6.0.7.3$Linux_X86_64 LibreOffice_project/00m0$Build-3</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dcterms:modified xsi:type="dcterms:W3CDTF">2020-07-29T16:16:06Z</dcterms:modified>
  <cp:revision>5</cp:revision>
  <dc:subject/>
  <dc:title/>
</cp:coreProperties>
</file>