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media/image2.png" ContentType="image/png"/>
  <Override PartName="/ppt/media/image1.png" ContentType="image/png"/>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39.xml" ContentType="application/vnd.openxmlformats-officedocument.presentationml.slideLayout+xml"/>
  <Override PartName="/ppt/slideLayouts/slideLayout14.xml" ContentType="application/vnd.openxmlformats-officedocument.presentationml.slideLayout+xml"/>
  <Override PartName="/ppt/slideLayouts/slideLayout38.xml" ContentType="application/vnd.openxmlformats-officedocument.presentationml.slideLayout+xml"/>
  <Override PartName="/ppt/slideLayouts/slideLayout13.xml" ContentType="application/vnd.openxmlformats-officedocument.presentationml.slideLayout+xml"/>
  <Override PartName="/ppt/slideLayouts/slideLayout37.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45.xml.rels" ContentType="application/vnd.openxmlformats-package.relationships+xml"/>
  <Override PartName="/ppt/slideLayouts/_rels/slideLayout44.xml.rels" ContentType="application/vnd.openxmlformats-package.relationships+xml"/>
  <Override PartName="/ppt/slideLayouts/_rels/slideLayout43.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8.xml.rels" ContentType="application/vnd.openxmlformats-package.relationships+xml"/>
  <Override PartName="/ppt/slideLayouts/_rels/slideLayout37.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48.xml.rels" ContentType="application/vnd.openxmlformats-package.relationships+xml"/>
  <Override PartName="/ppt/slideLayouts/_rels/slideLayout4.xml.rels" ContentType="application/vnd.openxmlformats-package.relationships+xml"/>
  <Override PartName="/ppt/slideLayouts/_rels/slideLayout46.xml.rels" ContentType="application/vnd.openxmlformats-package.relationships+xml"/>
  <Override PartName="/ppt/slideLayouts/_rels/slideLayout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7.xml.rels" ContentType="application/vnd.openxmlformats-package.relationships+xml"/>
  <Override PartName="/ppt/slideLayouts/_rels/slideLayout3.xml.rels" ContentType="application/vnd.openxmlformats-package.relationships+xml"/>
  <Override PartName="/ppt/slideLayouts/_rels/slideLayout19.xml.rels" ContentType="application/vnd.openxmlformats-package.relationships+xml"/>
  <Override PartName="/ppt/slideLayouts/_rels/slideLayout3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30.xml.rels" ContentType="application/vnd.openxmlformats-package.relationships+xml"/>
  <Override PartName="/ppt/slideLayouts/_rels/slideLayout25.xml.rels" ContentType="application/vnd.openxmlformats-package.relationships+xml"/>
  <Override PartName="/ppt/slideLayouts/_rels/slideLayout31.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32.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8.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46.xml" ContentType="application/vnd.openxmlformats-officedocument.presentationml.slideLayout+xml"/>
  <Override PartName="/ppt/slideLayouts/slideLayout21.xml" ContentType="application/vnd.openxmlformats-officedocument.presentationml.slideLayout+xml"/>
  <Override PartName="/ppt/slideLayouts/slideLayout47.xml" ContentType="application/vnd.openxmlformats-officedocument.presentationml.slideLayout+xml"/>
  <Override PartName="/ppt/slideLayouts/slideLayout22.xml" ContentType="application/vnd.openxmlformats-officedocument.presentationml.slideLayout+xml"/>
  <Override PartName="/ppt/slideLayouts/slideLayout48.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44.xml" ContentType="application/vnd.openxmlformats-officedocument.presentationml.slideLayout+xml"/>
  <Override PartName="/ppt/slideLayouts/slideLayout8.xml" ContentType="application/vnd.openxmlformats-officedocument.presentationml.slideLayout+xml"/>
  <Override PartName="/ppt/slideLayouts/slideLayout4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6.xml" ContentType="application/vnd.openxmlformats-officedocument.presentationml.slideLayout+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8.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12.xml" ContentType="application/vnd.openxmlformats-officedocument.presentationml.slide+xml"/>
  <Override PartName="/ppt/slides/slide4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10.xml" ContentType="application/vnd.openxmlformats-officedocument.presentationml.slide+xml"/>
  <Override PartName="/ppt/slides/slide35.xml" ContentType="application/vnd.openxmlformats-officedocument.presentationml.slide+xml"/>
  <Override PartName="/ppt/slides/slide11.xml" ContentType="application/vnd.openxmlformats-officedocument.presentationml.slide+xml"/>
  <Override PartName="/ppt/slides/slide3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_rels/slide44.xml.rels" ContentType="application/vnd.openxmlformats-package.relationships+xml"/>
  <Override PartName="/ppt/slides/_rels/slide43.xml.rels" ContentType="application/vnd.openxmlformats-package.relationships+xml"/>
  <Override PartName="/ppt/slides/_rels/slide42.xml.rels" ContentType="application/vnd.openxmlformats-package.relationships+xml"/>
  <Override PartName="/ppt/slides/_rels/slide41.xml.rels" ContentType="application/vnd.openxmlformats-package.relationships+xml"/>
  <Override PartName="/ppt/slides/_rels/slide40.xml.rels" ContentType="application/vnd.openxmlformats-package.relationships+xml"/>
  <Override PartName="/ppt/slides/_rels/slide39.xml.rels" ContentType="application/vnd.openxmlformats-package.relationships+xml"/>
  <Override PartName="/ppt/slides/_rels/slide38.xml.rels" ContentType="application/vnd.openxmlformats-package.relationships+xml"/>
  <Override PartName="/ppt/slides/_rels/slide3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34.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3.xml.rels" ContentType="application/vnd.openxmlformats-package.relationships+xml"/>
  <Override PartName="/ppt/slides/_rels/slide3.xml.rels" ContentType="application/vnd.openxmlformats-package.relationships+xml"/>
  <Override PartName="/ppt/slides/_rels/slide45.xml.rels" ContentType="application/vnd.openxmlformats-package.relationships+xml"/>
  <Override PartName="/ppt/slides/_rels/slide4.xml.rels" ContentType="application/vnd.openxmlformats-package.relationships+xml"/>
  <Override PartName="/ppt/slides/_rels/slide35.xml.rels" ContentType="application/vnd.openxmlformats-package.relationships+xml"/>
  <Override PartName="/ppt/slides/_rels/slide5.xml.rels" ContentType="application/vnd.openxmlformats-package.relationships+xml"/>
  <Override PartName="/ppt/slides/_rels/slide36.xml.rels" ContentType="application/vnd.openxmlformats-package.relationships+xml"/>
  <Override PartName="/ppt/slides/_rels/slide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30.xml.rels" ContentType="application/vnd.openxmlformats-package.relationships+xml"/>
  <Override PartName="/ppt/slides/_rels/slide25.xml.rels" ContentType="application/vnd.openxmlformats-package.relationships+xml"/>
  <Override PartName="/ppt/slides/_rels/slide31.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32.xml.rels" ContentType="application/vnd.openxmlformats-package.relationships+xml"/>
  <Override PartName="/ppt/slides/_rels/slide28.xml.rels" ContentType="application/vnd.openxmlformats-package.relationships+xml"/>
  <Override PartName="/ppt/slides/_rels/slide10.xml.rels" ContentType="application/vnd.openxmlformats-package.relationships+xml"/>
  <Override PartName="/ppt/slides/_rels/slide29.xml.rels" ContentType="application/vnd.openxmlformats-package.relationships+xml"/>
  <Override PartName="/ppt/slides/slide1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Lst>
  <p:sldSz cx="9144000" cy="51435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50" Type="http://schemas.openxmlformats.org/officeDocument/2006/relationships/slide" Target="slides/slide4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rIns="0" tIns="0" bIns="0">
            <a:normAutofit/>
          </a:bodyPr>
          <a:p>
            <a:endParaRPr b="0" lang="en-US" sz="3200" spc="-1" strike="noStrike">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rIns="0" tIns="0" bIns="0">
            <a:normAutofit/>
          </a:bodyPr>
          <a:p>
            <a:endParaRPr b="0" lang="en-US" sz="3200" spc="-1" strike="noStrike">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rIns="0" tIns="0" bIns="0">
            <a:normAutofit/>
          </a:bodyPr>
          <a:p>
            <a:endParaRPr b="0" lang="en-US" sz="3200" spc="-1" strike="noStrike">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rIns="0" tIns="0" bIns="0">
            <a:normAutofit/>
          </a:bodyPr>
          <a:p>
            <a:endParaRPr b="0" lang="en-US" sz="3200" spc="-1" strike="noStrike">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rIns="0" tIns="0" bIns="0">
            <a:normAutofit/>
          </a:bodyPr>
          <a:p>
            <a:endParaRPr b="0" lang="en-US" sz="3200" spc="-1" strike="noStrike">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rIns="0" tIns="0" bIns="0">
            <a:normAutofit/>
          </a:bodyPr>
          <a:p>
            <a:endParaRPr b="0" lang="en-US" sz="3200" spc="-1" strike="noStrike">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rIns="0" tIns="0" bIns="0">
            <a:normAutofit/>
          </a:bodyPr>
          <a:p>
            <a:endParaRPr b="0" lang="en-US" sz="3200" spc="-1" strike="noStrike">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rIns="0" tIns="0" bIns="0">
            <a:normAutofit/>
          </a:bodyPr>
          <a:p>
            <a:endParaRPr b="0" lang="en-US" sz="3200" spc="-1" strike="noStrike">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rIns="0" tIns="0" bIns="0">
            <a:normAutofit/>
          </a:bodyPr>
          <a:p>
            <a:endParaRPr b="0" lang="en-US" sz="3200" spc="-1" strike="noStrike">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rIns="0" tIns="0" bIns="0">
            <a:normAutofit/>
          </a:bodyPr>
          <a:p>
            <a:endParaRPr b="0" lang="en-US" sz="3200" spc="-1" strike="noStrike">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rIns="0" tIns="0" bIns="0">
            <a:normAutofit/>
          </a:bodyPr>
          <a:p>
            <a:endParaRPr b="0" lang="en-US" sz="3200" spc="-1" strike="noStrike">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rIns="0" tIns="0" bIns="0">
            <a:normAutofit/>
          </a:bodyPr>
          <a:p>
            <a:endParaRPr b="0" lang="en-US" sz="3200" spc="-1" strike="noStrike">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05200"/>
            <a:ext cx="8229240" cy="8586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39" name="PlaceHolder 2"/>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CustomShape 1"/>
          <p:cNvSpPr/>
          <p:nvPr/>
        </p:nvSpPr>
        <p:spPr>
          <a:xfrm>
            <a:off x="461880" y="617400"/>
            <a:ext cx="1204920" cy="59040"/>
          </a:xfrm>
          <a:prstGeom prst="rect">
            <a:avLst/>
          </a:prstGeom>
          <a:solidFill>
            <a:schemeClr val="accent1"/>
          </a:solidFill>
          <a:ln w="9360">
            <a:solidFill>
              <a:schemeClr val="accent1"/>
            </a:solidFill>
            <a:miter/>
          </a:ln>
        </p:spPr>
        <p:style>
          <a:lnRef idx="0"/>
          <a:fillRef idx="0"/>
          <a:effectRef idx="0"/>
          <a:fontRef idx="minor"/>
        </p:style>
      </p:sp>
      <p:pic>
        <p:nvPicPr>
          <p:cNvPr id="77" name="Google Shape;115;g890ac4a122_0_445" descr=""/>
          <p:cNvPicPr/>
          <p:nvPr/>
        </p:nvPicPr>
        <p:blipFill>
          <a:blip r:embed="rId2"/>
          <a:stretch/>
        </p:blipFill>
        <p:spPr>
          <a:xfrm>
            <a:off x="7606800" y="4681440"/>
            <a:ext cx="549360" cy="159480"/>
          </a:xfrm>
          <a:prstGeom prst="rect">
            <a:avLst/>
          </a:prstGeom>
          <a:ln>
            <a:noFill/>
          </a:ln>
        </p:spPr>
      </p:pic>
      <p:pic>
        <p:nvPicPr>
          <p:cNvPr id="78" name="Google Shape;117;g890ac4a122_0_445" descr=""/>
          <p:cNvPicPr/>
          <p:nvPr/>
        </p:nvPicPr>
        <p:blipFill>
          <a:blip r:embed="rId3"/>
          <a:stretch/>
        </p:blipFill>
        <p:spPr>
          <a:xfrm>
            <a:off x="457200" y="4700520"/>
            <a:ext cx="1175760" cy="21492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80"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18" name="PlaceHolder 2"/>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4.xml.rels><?xml version="1.0" encoding="UTF-8"?>
<Relationships xmlns="http://schemas.openxmlformats.org/package/2006/relationships"><Relationship Id="rId1" Type="http://schemas.openxmlformats.org/officeDocument/2006/relationships/hyperlink" Target="https://sagroups.ieee.org/sar/" TargetMode="External"/><Relationship Id="rId2"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standards.ieee.org/about/policies/opman/sect6.html" TargetMode="External"/><Relationship Id="rId6"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11760" y="744480"/>
            <a:ext cx="8515080" cy="2047320"/>
          </a:xfrm>
          <a:prstGeom prst="rect">
            <a:avLst/>
          </a:prstGeom>
          <a:noFill/>
          <a:ln>
            <a:noFill/>
          </a:ln>
        </p:spPr>
        <p:style>
          <a:lnRef idx="0"/>
          <a:fillRef idx="0"/>
          <a:effectRef idx="0"/>
          <a:fontRef idx="minor"/>
        </p:style>
        <p:txBody>
          <a:bodyPr lIns="90000" rIns="90000" tIns="91440" bIns="91440" anchor="b"/>
          <a:p>
            <a:pPr algn="ctr">
              <a:lnSpc>
                <a:spcPct val="100000"/>
              </a:lnSpc>
            </a:pPr>
            <a:r>
              <a:rPr b="0" lang="en-US" sz="5200" spc="-1" strike="noStrike">
                <a:solidFill>
                  <a:srgbClr val="000000"/>
                </a:solidFill>
                <a:latin typeface="Arial"/>
                <a:ea typeface="Arial"/>
              </a:rPr>
              <a:t>IEEE SAR Metadata Stds</a:t>
            </a:r>
            <a:br/>
            <a:r>
              <a:rPr b="0" lang="en-US" sz="5200" spc="-1" strike="noStrike">
                <a:solidFill>
                  <a:srgbClr val="000000"/>
                </a:solidFill>
                <a:latin typeface="Arial"/>
                <a:ea typeface="Arial"/>
              </a:rPr>
              <a:t>Meeting </a:t>
            </a:r>
            <a:endParaRPr b="0" lang="en-US" sz="5200" spc="-1" strike="noStrike">
              <a:latin typeface="Arial"/>
            </a:endParaRPr>
          </a:p>
        </p:txBody>
      </p:sp>
      <p:sp>
        <p:nvSpPr>
          <p:cNvPr id="156" name="CustomShape 2"/>
          <p:cNvSpPr/>
          <p:nvPr/>
        </p:nvSpPr>
        <p:spPr>
          <a:xfrm>
            <a:off x="311760" y="2834280"/>
            <a:ext cx="8515080" cy="787320"/>
          </a:xfrm>
          <a:prstGeom prst="rect">
            <a:avLst/>
          </a:prstGeom>
          <a:noFill/>
          <a:ln>
            <a:noFill/>
          </a:ln>
        </p:spPr>
        <p:style>
          <a:lnRef idx="0"/>
          <a:fillRef idx="0"/>
          <a:effectRef idx="0"/>
          <a:fontRef idx="minor"/>
        </p:style>
        <p:txBody>
          <a:bodyPr lIns="90000" rIns="90000" tIns="91440" bIns="91440"/>
          <a:p>
            <a:pPr algn="ctr">
              <a:lnSpc>
                <a:spcPct val="100000"/>
              </a:lnSpc>
            </a:pPr>
            <a:r>
              <a:rPr b="0" lang="en-US" sz="2800" spc="-1" strike="noStrike">
                <a:solidFill>
                  <a:srgbClr val="595959"/>
                </a:solidFill>
                <a:latin typeface="Arial"/>
                <a:ea typeface="Arial"/>
              </a:rPr>
              <a:t>November 17, 2021</a:t>
            </a:r>
            <a:endParaRPr b="0" lang="en-US" sz="28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311760" y="444960"/>
            <a:ext cx="8514360" cy="56664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Election Results</a:t>
            </a:r>
            <a:endParaRPr b="0" lang="en-US" sz="2800" spc="-1" strike="noStrike">
              <a:latin typeface="Arial"/>
            </a:endParaRPr>
          </a:p>
          <a:p>
            <a:pPr>
              <a:lnSpc>
                <a:spcPct val="100000"/>
              </a:lnSpc>
            </a:pPr>
            <a:endParaRPr b="0" lang="en-US" sz="2800" spc="-1" strike="noStrike">
              <a:latin typeface="Arial"/>
            </a:endParaRPr>
          </a:p>
        </p:txBody>
      </p:sp>
      <p:sp>
        <p:nvSpPr>
          <p:cNvPr id="178" name="CustomShape 2"/>
          <p:cNvSpPr/>
          <p:nvPr/>
        </p:nvSpPr>
        <p:spPr>
          <a:xfrm>
            <a:off x="311760" y="1152360"/>
            <a:ext cx="8826120" cy="398484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79" name="CustomShape 3"/>
          <p:cNvSpPr/>
          <p:nvPr/>
        </p:nvSpPr>
        <p:spPr>
          <a:xfrm>
            <a:off x="311760" y="1152360"/>
            <a:ext cx="8514360" cy="3410280"/>
          </a:xfrm>
          <a:prstGeom prst="rect">
            <a:avLst/>
          </a:prstGeom>
          <a:noFill/>
          <a:ln>
            <a:noFill/>
          </a:ln>
        </p:spPr>
        <p:style>
          <a:lnRef idx="0"/>
          <a:fillRef idx="0"/>
          <a:effectRef idx="0"/>
          <a:fontRef idx="minor"/>
        </p:style>
      </p:sp>
      <p:sp>
        <p:nvSpPr>
          <p:cNvPr id="180" name="TextShape 4"/>
          <p:cNvSpPr txBox="1"/>
          <p:nvPr/>
        </p:nvSpPr>
        <p:spPr>
          <a:xfrm>
            <a:off x="822960" y="1463040"/>
            <a:ext cx="4089960" cy="1114200"/>
          </a:xfrm>
          <a:prstGeom prst="rect">
            <a:avLst/>
          </a:prstGeom>
          <a:noFill/>
          <a:ln>
            <a:noFill/>
          </a:ln>
        </p:spPr>
        <p:txBody>
          <a:bodyPr lIns="90000" rIns="90000" tIns="45000" bIns="45000"/>
          <a:p>
            <a:r>
              <a:rPr b="0" lang="en-US" sz="1800" spc="-1" strike="noStrike">
                <a:latin typeface="Arial"/>
              </a:rPr>
              <a:t>Wade was the only candidate for Chair</a:t>
            </a:r>
            <a:endParaRPr b="0" lang="en-US" sz="1800" spc="-1" strike="noStrike">
              <a:latin typeface="Arial"/>
            </a:endParaRPr>
          </a:p>
          <a:p>
            <a:endParaRPr b="0" lang="en-US" sz="1800" spc="-1" strike="noStrike">
              <a:latin typeface="Arial"/>
            </a:endParaRPr>
          </a:p>
          <a:p>
            <a:r>
              <a:rPr b="0" lang="en-US" sz="1800" spc="-1" strike="noStrike">
                <a:latin typeface="Arial"/>
              </a:rPr>
              <a:t>He won, he is now the new Chair</a:t>
            </a:r>
            <a:endParaRPr b="0" lang="en-US" sz="1800" spc="-1" strike="noStrike">
              <a:latin typeface="Arial"/>
            </a:endParaRPr>
          </a:p>
          <a:p>
            <a:endParaRPr b="0" lang="en-US" sz="1800" spc="-1" strike="noStrike">
              <a:latin typeface="Arial"/>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311760" y="444960"/>
            <a:ext cx="8514360" cy="56664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6.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82" name="CustomShape 2"/>
          <p:cNvSpPr/>
          <p:nvPr/>
        </p:nvSpPr>
        <p:spPr>
          <a:xfrm>
            <a:off x="311760" y="1152360"/>
            <a:ext cx="8826120" cy="398484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83" name="CustomShape 3"/>
          <p:cNvSpPr/>
          <p:nvPr/>
        </p:nvSpPr>
        <p:spPr>
          <a:xfrm>
            <a:off x="311760" y="1152360"/>
            <a:ext cx="8514360" cy="3410280"/>
          </a:xfrm>
          <a:prstGeom prst="rect">
            <a:avLst/>
          </a:prstGeom>
          <a:noFill/>
          <a:ln>
            <a:noFill/>
          </a:ln>
        </p:spPr>
        <p:style>
          <a:lnRef idx="0"/>
          <a:fillRef idx="0"/>
          <a:effectRef idx="0"/>
          <a:fontRef idx="minor"/>
        </p:style>
        <p:txBody>
          <a:bodyPr lIns="0" rIns="0" tIns="0" bIns="0"/>
          <a:p>
            <a:pPr marL="457200">
              <a:lnSpc>
                <a:spcPct val="100000"/>
              </a:lnSpc>
            </a:pPr>
            <a:r>
              <a:rPr b="0" lang="en-US" sz="2800" spc="-1" strike="noStrike">
                <a:solidFill>
                  <a:srgbClr val="000000"/>
                </a:solidFill>
                <a:latin typeface="Arial"/>
                <a:ea typeface="Arial"/>
              </a:rPr>
              <a:t>6.1 Progress on drafting of Statement-of-Work for writing the standard.</a:t>
            </a:r>
            <a:endParaRPr b="0" lang="en-US" sz="2800" spc="-1" strike="noStrike">
              <a:latin typeface="Arial"/>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CustomShape 1"/>
          <p:cNvSpPr/>
          <p:nvPr/>
        </p:nvSpPr>
        <p:spPr>
          <a:xfrm>
            <a:off x="274320" y="457200"/>
            <a:ext cx="8514360" cy="566640"/>
          </a:xfrm>
          <a:prstGeom prst="rect">
            <a:avLst/>
          </a:prstGeom>
          <a:noFill/>
          <a:ln>
            <a:noFill/>
          </a:ln>
        </p:spPr>
        <p:style>
          <a:lnRef idx="0"/>
          <a:fillRef idx="0"/>
          <a:effectRef idx="0"/>
          <a:fontRef idx="minor"/>
        </p:style>
        <p:txBody>
          <a:bodyPr lIns="90000" rIns="90000" tIns="91440" bIns="91440"/>
          <a:p>
            <a:pPr>
              <a:lnSpc>
                <a:spcPct val="100000"/>
              </a:lnSpc>
            </a:pPr>
            <a:endParaRPr b="0" lang="en-US" sz="1800" spc="-1" strike="noStrike">
              <a:latin typeface="Arial"/>
            </a:endParaRPr>
          </a:p>
          <a:p>
            <a:pPr>
              <a:lnSpc>
                <a:spcPct val="100000"/>
              </a:lnSpc>
            </a:pPr>
            <a:endParaRPr b="0" lang="en-US" sz="1800" spc="-1" strike="noStrike">
              <a:latin typeface="Arial"/>
            </a:endParaRPr>
          </a:p>
        </p:txBody>
      </p:sp>
      <p:sp>
        <p:nvSpPr>
          <p:cNvPr id="185" name="CustomShape 2"/>
          <p:cNvSpPr/>
          <p:nvPr/>
        </p:nvSpPr>
        <p:spPr>
          <a:xfrm>
            <a:off x="311760" y="1152360"/>
            <a:ext cx="8826120" cy="398484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86" name="CustomShape 3"/>
          <p:cNvSpPr/>
          <p:nvPr/>
        </p:nvSpPr>
        <p:spPr>
          <a:xfrm>
            <a:off x="311760" y="1152360"/>
            <a:ext cx="8514360" cy="3410280"/>
          </a:xfrm>
          <a:prstGeom prst="rect">
            <a:avLst/>
          </a:prstGeom>
          <a:noFill/>
          <a:ln>
            <a:noFill/>
          </a:ln>
        </p:spPr>
        <p:style>
          <a:lnRef idx="0"/>
          <a:fillRef idx="0"/>
          <a:effectRef idx="0"/>
          <a:fontRef idx="minor"/>
        </p:style>
        <p:txBody>
          <a:bodyPr lIns="0" rIns="0" tIns="0" bIns="0"/>
          <a:p>
            <a:pPr marL="457200">
              <a:lnSpc>
                <a:spcPct val="100000"/>
              </a:lnSpc>
            </a:pPr>
            <a:r>
              <a:rPr b="0" lang="en-US" sz="2800" spc="-1" strike="noStrike">
                <a:solidFill>
                  <a:srgbClr val="000000"/>
                </a:solidFill>
                <a:latin typeface="Arial"/>
                <a:ea typeface="Arial"/>
              </a:rPr>
              <a:t>6.2 Status of changes that Marc brought up.</a:t>
            </a:r>
            <a:endParaRPr b="0" lang="en-US" sz="2800" spc="-1" strike="noStrike">
              <a:latin typeface="Arial"/>
            </a:endParaRPr>
          </a:p>
          <a:p>
            <a:pPr marL="457200">
              <a:lnSpc>
                <a:spcPct val="100000"/>
              </a:lnSpc>
            </a:pPr>
            <a:endParaRPr b="0" lang="en-US" sz="2800" spc="-1" strike="noStrike">
              <a:latin typeface="Arial"/>
            </a:endParaRPr>
          </a:p>
          <a:p>
            <a:pPr marL="457200">
              <a:lnSpc>
                <a:spcPct val="100000"/>
              </a:lnSpc>
            </a:pPr>
            <a:r>
              <a:rPr b="0" lang="en-US" sz="2800" spc="-1" strike="noStrike">
                <a:solidFill>
                  <a:srgbClr val="ff0000"/>
                </a:solidFill>
                <a:latin typeface="Arial"/>
                <a:ea typeface="Arial"/>
              </a:rPr>
              <a:t>(items in red are pending)</a:t>
            </a:r>
            <a:endParaRPr b="0" lang="en-US" sz="2800" spc="-1" strike="noStrike">
              <a:latin typeface="Arial"/>
            </a:endParaRPr>
          </a:p>
        </p:txBody>
      </p:sp>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2280" y="322920"/>
            <a:ext cx="9038520" cy="4580640"/>
          </a:xfrm>
          <a:prstGeom prst="rect">
            <a:avLst/>
          </a:prstGeom>
          <a:noFill/>
          <a:ln>
            <a:noFill/>
          </a:ln>
        </p:spPr>
        <p:style>
          <a:lnRef idx="0"/>
          <a:fillRef idx="0"/>
          <a:effectRef idx="0"/>
          <a:fontRef idx="minor"/>
        </p:style>
        <p:txBody>
          <a:bodyPr lIns="90000" rIns="90000" tIns="91440" bIns="91440"/>
          <a:p>
            <a:pPr>
              <a:lnSpc>
                <a:spcPct val="100000"/>
              </a:lnSpc>
            </a:pPr>
            <a:r>
              <a:rPr b="1" lang="en-US" sz="2000" spc="-1" strike="noStrike">
                <a:solidFill>
                  <a:srgbClr val="000000"/>
                </a:solidFill>
                <a:latin typeface="Arial"/>
                <a:ea typeface="Arial"/>
              </a:rPr>
              <a:t>Things that need more specifics in order to decide:</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1. Replace /SICD/ImageCreation with a lineage: needs specifics</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1900" spc="-1" strike="noStrike">
                <a:solidFill>
                  <a:srgbClr val="000000"/>
                </a:solidFill>
                <a:latin typeface="Arial"/>
                <a:ea typeface="Arial"/>
              </a:rPr>
              <a:t>Looked at the XML that Chuck created for this.</a:t>
            </a:r>
            <a:endParaRPr b="0" lang="en-US" sz="1900" spc="-1" strike="noStrike">
              <a:latin typeface="Arial"/>
            </a:endParaRPr>
          </a:p>
          <a:p>
            <a:pPr>
              <a:lnSpc>
                <a:spcPct val="100000"/>
              </a:lnSpc>
            </a:pPr>
            <a:r>
              <a:rPr b="0" lang="en-US" sz="1900" spc="-1" strike="noStrike">
                <a:solidFill>
                  <a:srgbClr val="000000"/>
                </a:solidFill>
                <a:latin typeface="Arial"/>
                <a:ea typeface="Arial"/>
              </a:rPr>
              <a:t>    </a:t>
            </a:r>
            <a:r>
              <a:rPr b="0" lang="en-US" sz="1900" spc="-1" strike="noStrike">
                <a:solidFill>
                  <a:srgbClr val="000000"/>
                </a:solidFill>
                <a:latin typeface="Arial"/>
                <a:ea typeface="Arial"/>
              </a:rPr>
              <a:t>Some felt this was nice, but too vague.</a:t>
            </a:r>
            <a:endParaRPr b="0" lang="en-US" sz="1900" spc="-1" strike="noStrike">
              <a:latin typeface="Arial"/>
            </a:endParaRPr>
          </a:p>
          <a:p>
            <a:pPr>
              <a:lnSpc>
                <a:spcPct val="100000"/>
              </a:lnSpc>
            </a:pPr>
            <a:r>
              <a:rPr b="0" lang="en-US" sz="1900" spc="-1" strike="noStrike">
                <a:solidFill>
                  <a:srgbClr val="000000"/>
                </a:solidFill>
                <a:latin typeface="Arial"/>
                <a:ea typeface="Arial"/>
              </a:rPr>
              <a:t>    </a:t>
            </a:r>
            <a:r>
              <a:rPr b="0" lang="en-US" sz="1900" spc="-1" strike="noStrike">
                <a:solidFill>
                  <a:srgbClr val="000000"/>
                </a:solidFill>
                <a:latin typeface="Arial"/>
                <a:ea typeface="Arial"/>
              </a:rPr>
              <a:t>No specific place for processing parameters.</a:t>
            </a:r>
            <a:endParaRPr b="0" lang="en-US" sz="1900" spc="-1" strike="noStrike">
              <a:latin typeface="Arial"/>
            </a:endParaRPr>
          </a:p>
          <a:p>
            <a:pPr>
              <a:lnSpc>
                <a:spcPct val="100000"/>
              </a:lnSpc>
            </a:pPr>
            <a:r>
              <a:rPr b="0" lang="en-US" sz="1900" spc="-1" strike="noStrike">
                <a:solidFill>
                  <a:srgbClr val="000000"/>
                </a:solidFill>
                <a:latin typeface="Arial"/>
                <a:ea typeface="Arial"/>
              </a:rPr>
              <a:t>    </a:t>
            </a:r>
            <a:r>
              <a:rPr b="0" lang="en-US" sz="1900" spc="-1" strike="noStrike">
                <a:solidFill>
                  <a:srgbClr val="000000"/>
                </a:solidFill>
                <a:latin typeface="Arial"/>
                <a:ea typeface="Arial"/>
              </a:rPr>
              <a:t>&gt;&gt;General agreement not to use it.</a:t>
            </a:r>
            <a:endParaRPr b="0" lang="en-US" sz="1900" spc="-1" strike="noStrike">
              <a:latin typeface="Arial"/>
            </a:endParaRPr>
          </a:p>
          <a:p>
            <a:pPr>
              <a:lnSpc>
                <a:spcPct val="100000"/>
              </a:lnSpc>
            </a:pPr>
            <a:endParaRPr b="0" lang="en-US" sz="1900" spc="-1" strike="noStrike">
              <a:latin typeface="Arial"/>
            </a:endParaRPr>
          </a:p>
          <a:p>
            <a:pPr>
              <a:lnSpc>
                <a:spcPct val="100000"/>
              </a:lnSpc>
            </a:pPr>
            <a:endParaRPr b="0" lang="en-US" sz="1900" spc="-1" strike="noStrike">
              <a:latin typeface="Arial"/>
            </a:endParaRPr>
          </a:p>
        </p:txBody>
      </p:sp>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CustomShape 1"/>
          <p:cNvSpPr/>
          <p:nvPr/>
        </p:nvSpPr>
        <p:spPr>
          <a:xfrm>
            <a:off x="-62280" y="322920"/>
            <a:ext cx="9038520" cy="4580640"/>
          </a:xfrm>
          <a:prstGeom prst="rect">
            <a:avLst/>
          </a:prstGeom>
          <a:noFill/>
          <a:ln>
            <a:noFill/>
          </a:ln>
        </p:spPr>
        <p:style>
          <a:lnRef idx="0"/>
          <a:fillRef idx="0"/>
          <a:effectRef idx="0"/>
          <a:fontRef idx="minor"/>
        </p:style>
        <p:txBody>
          <a:bodyPr lIns="90000" rIns="90000" tIns="91440" bIns="91440"/>
          <a:p>
            <a:pPr>
              <a:lnSpc>
                <a:spcPct val="100000"/>
              </a:lnSpc>
            </a:pPr>
            <a:endParaRPr b="0" lang="en-US" sz="1800" spc="-1" strike="noStrike">
              <a:latin typeface="Arial"/>
            </a:endParaRPr>
          </a:p>
          <a:p>
            <a:pPr>
              <a:lnSpc>
                <a:spcPct val="100000"/>
              </a:lnSpc>
            </a:pPr>
            <a:r>
              <a:rPr b="0" lang="en-US" sz="2000" spc="-1" strike="noStrike">
                <a:solidFill>
                  <a:srgbClr val="000000"/>
                </a:solidFill>
                <a:latin typeface="Arial"/>
                <a:ea typeface="Arial"/>
              </a:rPr>
              <a:t>2. Change PixelType: need a specific idea as to how to use ISO</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range-type instead of what is currently specified.</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endParaRPr b="0" lang="en-US" sz="2000" spc="-1" strike="noStrike">
              <a:latin typeface="Arial"/>
            </a:endParaRPr>
          </a:p>
          <a:p>
            <a:pPr>
              <a:lnSpc>
                <a:spcPct val="100000"/>
              </a:lnSpc>
            </a:pPr>
            <a:r>
              <a:rPr b="0" lang="en-US" sz="2000" spc="-1" strike="noStrike">
                <a:solidFill>
                  <a:srgbClr val="000000"/>
                </a:solidFill>
                <a:latin typeface="Arial"/>
                <a:ea typeface="Arial"/>
              </a:rPr>
              <a:t>After some discussion it was felt that we didn’t really want to deal with bits and bytes related to the data encoding. Rather have the container of the data specify these. For metadata, make it clear that the data is re/im or amp/phz.</a:t>
            </a:r>
            <a:endParaRPr b="0" lang="en-US" sz="2000" spc="-1" strike="noStrike">
              <a:latin typeface="Arial"/>
            </a:endParaRPr>
          </a:p>
          <a:p>
            <a:pPr>
              <a:lnSpc>
                <a:spcPct val="100000"/>
              </a:lnSpc>
            </a:pPr>
            <a:r>
              <a:rPr b="0" lang="en-US" sz="2000" spc="-1" strike="noStrike">
                <a:solidFill>
                  <a:srgbClr val="000000"/>
                </a:solidFill>
                <a:latin typeface="Arial"/>
                <a:ea typeface="Arial"/>
              </a:rPr>
              <a:t>maybe a place for the filename for the data?</a:t>
            </a:r>
            <a:endParaRPr b="0" lang="en-US" sz="2000" spc="-1" strike="noStrike">
              <a:latin typeface="Arial"/>
            </a:endParaRPr>
          </a:p>
          <a:p>
            <a:pPr>
              <a:lnSpc>
                <a:spcPct val="100000"/>
              </a:lnSpc>
            </a:pPr>
            <a:r>
              <a:rPr b="0" lang="en-US" sz="2000" spc="-1" strike="noStrike">
                <a:solidFill>
                  <a:srgbClr val="000000"/>
                </a:solidFill>
                <a:latin typeface="Arial"/>
                <a:ea typeface="Arial"/>
              </a:rPr>
              <a:t>Leland volunteered to come up with details.</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200" spc="-1" strike="noStrike">
                <a:solidFill>
                  <a:srgbClr val="000000"/>
                </a:solidFill>
                <a:latin typeface="Arial"/>
                <a:ea typeface="Arial"/>
              </a:rPr>
              <a:t>change PixelType to be either RE_IM or AMP_PHZ</a:t>
            </a:r>
            <a:endParaRPr b="0" lang="en-US" sz="2200" spc="-1" strike="noStrike">
              <a:latin typeface="Arial"/>
            </a:endParaRPr>
          </a:p>
          <a:p>
            <a:pPr>
              <a:lnSpc>
                <a:spcPct val="100000"/>
              </a:lnSpc>
            </a:pPr>
            <a:r>
              <a:rPr b="0" lang="en-US" sz="2200" spc="-1" strike="noStrike">
                <a:solidFill>
                  <a:srgbClr val="ce181e"/>
                </a:solidFill>
                <a:latin typeface="Arial"/>
                <a:ea typeface="Arial"/>
              </a:rPr>
              <a:t>Discussion?</a:t>
            </a:r>
            <a:endParaRPr b="0" lang="en-US" sz="2200" spc="-1" strike="noStrike">
              <a:latin typeface="Arial"/>
            </a:endParaRPr>
          </a:p>
          <a:p>
            <a:pPr>
              <a:lnSpc>
                <a:spcPct val="100000"/>
              </a:lnSpc>
            </a:pPr>
            <a:endParaRPr b="0" lang="en-US" sz="2200" spc="-1" strike="noStrike">
              <a:latin typeface="Arial"/>
            </a:endParaRPr>
          </a:p>
          <a:p>
            <a:pPr>
              <a:lnSpc>
                <a:spcPct val="100000"/>
              </a:lnSpc>
            </a:pPr>
            <a:endParaRPr b="0" lang="en-US" sz="2200" spc="-1" strike="noStrike">
              <a:latin typeface="Arial"/>
            </a:endParaRPr>
          </a:p>
        </p:txBody>
      </p:sp>
    </p:spTree>
  </p:cSld>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62280" y="322920"/>
            <a:ext cx="9038520" cy="4580640"/>
          </a:xfrm>
          <a:prstGeom prst="rect">
            <a:avLst/>
          </a:prstGeom>
          <a:noFill/>
          <a:ln>
            <a:noFill/>
          </a:ln>
        </p:spPr>
        <p:style>
          <a:lnRef idx="0"/>
          <a:fillRef idx="0"/>
          <a:effectRef idx="0"/>
          <a:fontRef idx="minor"/>
        </p:style>
        <p:txBody>
          <a:bodyPr lIns="90000" rIns="90000" tIns="91440" bIns="91440"/>
          <a:p>
            <a:pPr>
              <a:lnSpc>
                <a:spcPct val="100000"/>
              </a:lnSpc>
            </a:pPr>
            <a:endParaRPr b="0" lang="en-US" sz="1800" spc="-1" strike="noStrike">
              <a:latin typeface="Arial"/>
            </a:endParaRPr>
          </a:p>
          <a:p>
            <a:pPr>
              <a:lnSpc>
                <a:spcPct val="100000"/>
              </a:lnSpc>
            </a:pPr>
            <a:r>
              <a:rPr b="0" lang="en-US" sz="2000" spc="-1" strike="noStrike">
                <a:solidFill>
                  <a:srgbClr val="000000"/>
                </a:solidFill>
                <a:latin typeface="Arial"/>
                <a:ea typeface="Arial"/>
              </a:rPr>
              <a:t>4. Someone needs to look at other metadata that is affected by</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making /SICD/ImageData/SCPPixel real instead of integer.</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Wade volunteered</a:t>
            </a:r>
            <a:endParaRPr b="0" lang="en-US" sz="2000" spc="-1" strike="noStrike">
              <a:latin typeface="Arial"/>
            </a:endParaRPr>
          </a:p>
          <a:p>
            <a:pPr>
              <a:lnSpc>
                <a:spcPct val="100000"/>
              </a:lnSpc>
            </a:pPr>
            <a:endParaRPr b="0" lang="en-US" sz="2000" spc="-1" strike="noStrike">
              <a:latin typeface="Arial"/>
            </a:endParaRPr>
          </a:p>
          <a:p>
            <a:pPr marL="457200">
              <a:lnSpc>
                <a:spcPct val="115000"/>
              </a:lnSpc>
              <a:spcBef>
                <a:spcPts val="1199"/>
              </a:spcBef>
            </a:pPr>
            <a:r>
              <a:rPr b="0" lang="en-US" sz="2100" spc="-1" strike="noStrike">
                <a:solidFill>
                  <a:srgbClr val="000000"/>
                </a:solidFill>
                <a:latin typeface="Arial"/>
                <a:ea typeface="Arial"/>
              </a:rPr>
              <a:t>-sees no problems</a:t>
            </a:r>
            <a:endParaRPr b="0" lang="en-US" sz="2100" spc="-1" strike="noStrike">
              <a:latin typeface="Arial"/>
            </a:endParaRPr>
          </a:p>
          <a:p>
            <a:pPr marL="457200">
              <a:lnSpc>
                <a:spcPct val="115000"/>
              </a:lnSpc>
              <a:spcBef>
                <a:spcPts val="1199"/>
              </a:spcBef>
            </a:pPr>
            <a:r>
              <a:rPr b="0" lang="en-US" sz="2100" spc="-1" strike="noStrike">
                <a:solidFill>
                  <a:srgbClr val="000000"/>
                </a:solidFill>
                <a:latin typeface="Arial"/>
                <a:ea typeface="Arial"/>
              </a:rPr>
              <a:t>-most everything uses real numbers anyway.</a:t>
            </a:r>
            <a:endParaRPr b="0" lang="en-US" sz="2100" spc="-1" strike="noStrike">
              <a:latin typeface="Arial"/>
            </a:endParaRPr>
          </a:p>
          <a:p>
            <a:pPr marL="457200">
              <a:lnSpc>
                <a:spcPct val="115000"/>
              </a:lnSpc>
              <a:spcBef>
                <a:spcPts val="1199"/>
              </a:spcBef>
            </a:pPr>
            <a:r>
              <a:rPr b="0" lang="en-US" sz="2100" spc="-1" strike="noStrike">
                <a:solidFill>
                  <a:srgbClr val="000000"/>
                </a:solidFill>
                <a:latin typeface="Arial"/>
                <a:ea typeface="Arial"/>
              </a:rPr>
              <a:t>-irow/icol uses it, but would work just fine with a real number</a:t>
            </a:r>
            <a:endParaRPr b="0" lang="en-US" sz="2100" spc="-1" strike="noStrike">
              <a:latin typeface="Arial"/>
            </a:endParaRPr>
          </a:p>
          <a:p>
            <a:pPr marL="457200">
              <a:lnSpc>
                <a:spcPct val="100000"/>
              </a:lnSpc>
              <a:spcBef>
                <a:spcPts val="1199"/>
              </a:spcBef>
            </a:pPr>
            <a:endParaRPr b="0" lang="en-US" sz="2100" spc="-1" strike="noStrike">
              <a:latin typeface="Arial"/>
            </a:endParaRPr>
          </a:p>
          <a:p>
            <a:pPr marL="457200">
              <a:lnSpc>
                <a:spcPct val="100000"/>
              </a:lnSpc>
            </a:pPr>
            <a:endParaRPr b="0" lang="en-US" sz="2100" spc="-1" strike="noStrike">
              <a:latin typeface="Arial"/>
            </a:endParaRPr>
          </a:p>
        </p:txBody>
      </p:sp>
    </p:spTree>
  </p:cSld>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2280" y="322920"/>
            <a:ext cx="9038520" cy="4580640"/>
          </a:xfrm>
          <a:prstGeom prst="rect">
            <a:avLst/>
          </a:prstGeom>
          <a:noFill/>
          <a:ln>
            <a:noFill/>
          </a:ln>
        </p:spPr>
        <p:style>
          <a:lnRef idx="0"/>
          <a:fillRef idx="0"/>
          <a:effectRef idx="0"/>
          <a:fontRef idx="minor"/>
        </p:style>
        <p:txBody>
          <a:bodyPr lIns="90000" rIns="90000" tIns="91440" bIns="91440"/>
          <a:p>
            <a:pPr>
              <a:lnSpc>
                <a:spcPct val="100000"/>
              </a:lnSpc>
            </a:pPr>
            <a:endParaRPr b="0" lang="en-US" sz="1800" spc="-1" strike="noStrike">
              <a:latin typeface="Arial"/>
            </a:endParaRPr>
          </a:p>
          <a:p>
            <a:pPr>
              <a:lnSpc>
                <a:spcPct val="100000"/>
              </a:lnSpc>
            </a:pPr>
            <a:r>
              <a:rPr b="0" lang="en-US" sz="2000" spc="-1" strike="noStrike">
                <a:solidFill>
                  <a:srgbClr val="000000"/>
                </a:solidFill>
                <a:latin typeface="Arial"/>
                <a:ea typeface="Arial"/>
              </a:rPr>
              <a:t>5. Someone needs to make specific how to replace /SICD/GeoData/EarthModel</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with an ITRF model. what strings do we allow?</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or 19115-1:MD_ReferenceSystem</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endParaRPr b="0" lang="en-US" sz="2000" spc="-1" strike="noStrike">
              <a:latin typeface="Arial"/>
            </a:endParaRPr>
          </a:p>
          <a:p>
            <a:pPr>
              <a:lnSpc>
                <a:spcPct val="100000"/>
              </a:lnSpc>
            </a:pPr>
            <a:r>
              <a:rPr b="0" lang="en-US" sz="2000" spc="-1" strike="noStrike">
                <a:solidFill>
                  <a:srgbClr val="000000"/>
                </a:solidFill>
                <a:latin typeface="Arial"/>
                <a:ea typeface="Arial"/>
              </a:rPr>
              <a:t>Keep it as is: must be WGS84</a:t>
            </a:r>
            <a:endParaRPr b="0" lang="en-US" sz="2000" spc="-1" strike="noStrike">
              <a:latin typeface="Arial"/>
            </a:endParaRPr>
          </a:p>
          <a:p>
            <a:pPr>
              <a:lnSpc>
                <a:spcPct val="100000"/>
              </a:lnSpc>
            </a:pPr>
            <a:r>
              <a:rPr b="0" lang="en-US" sz="2000" spc="-1" strike="noStrike">
                <a:solidFill>
                  <a:srgbClr val="000000"/>
                </a:solidFill>
                <a:latin typeface="Arial"/>
                <a:ea typeface="Arial"/>
              </a:rPr>
              <a:t>Add optional parameter: EarthModel_GPSWeekNumber, string</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like: G730</a:t>
            </a:r>
            <a:endParaRPr b="0" lang="en-US" sz="2000" spc="-1" strike="noStrike">
              <a:latin typeface="Arial"/>
            </a:endParaRPr>
          </a:p>
          <a:p>
            <a:pPr>
              <a:lnSpc>
                <a:spcPct val="100000"/>
              </a:lnSpc>
            </a:pPr>
            <a:endParaRPr b="0" lang="en-US" sz="2000" spc="-1" strike="noStrike">
              <a:latin typeface="Arial"/>
            </a:endParaRPr>
          </a:p>
        </p:txBody>
      </p:sp>
    </p:spTree>
  </p:cSld>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62280" y="322920"/>
            <a:ext cx="9038520" cy="4580640"/>
          </a:xfrm>
          <a:prstGeom prst="rect">
            <a:avLst/>
          </a:prstGeom>
          <a:noFill/>
          <a:ln>
            <a:noFill/>
          </a:ln>
        </p:spPr>
        <p:style>
          <a:lnRef idx="0"/>
          <a:fillRef idx="0"/>
          <a:effectRef idx="0"/>
          <a:fontRef idx="minor"/>
        </p:style>
        <p:txBody>
          <a:bodyPr lIns="90000" rIns="90000" tIns="91440" bIns="91440"/>
          <a:p>
            <a:pPr>
              <a:lnSpc>
                <a:spcPct val="100000"/>
              </a:lnSpc>
            </a:pPr>
            <a:r>
              <a:rPr b="0" lang="en-US" sz="2000" spc="-1" strike="noStrike">
                <a:solidFill>
                  <a:srgbClr val="000000"/>
                </a:solidFill>
                <a:latin typeface="Arial"/>
                <a:ea typeface="Arial"/>
              </a:rPr>
              <a:t>7. /SICD/Grid/ImagePlane: an enumeration: SLANT, GROUND, other</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Someone needs to write up details concerning how to populate it in a variety of circumstances.</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agreed-upon additional language:</a:t>
            </a:r>
            <a:endParaRPr b="0" lang="en-US" sz="2000" spc="-1" strike="noStrike">
              <a:latin typeface="Arial"/>
            </a:endParaRPr>
          </a:p>
          <a:p>
            <a:pPr>
              <a:lnSpc>
                <a:spcPct val="100000"/>
              </a:lnSpc>
            </a:pPr>
            <a:r>
              <a:rPr b="0" lang="en-US" sz="2100" spc="-1" strike="noStrike">
                <a:solidFill>
                  <a:srgbClr val="000000"/>
                </a:solidFill>
                <a:latin typeface="Arial"/>
                <a:ea typeface="Arial"/>
              </a:rPr>
              <a:t>“</a:t>
            </a:r>
            <a:r>
              <a:rPr b="0" lang="en-US" sz="2100" spc="-1" strike="noStrike">
                <a:solidFill>
                  <a:srgbClr val="000000"/>
                </a:solidFill>
                <a:latin typeface="Arial"/>
                <a:ea typeface="Arial"/>
              </a:rPr>
              <a:t>This field is meant to be approximate, for humans rather than</a:t>
            </a:r>
            <a:endParaRPr b="0" lang="en-US" sz="2100" spc="-1" strike="noStrike">
              <a:latin typeface="Arial"/>
            </a:endParaRPr>
          </a:p>
          <a:p>
            <a:pPr>
              <a:lnSpc>
                <a:spcPct val="100000"/>
              </a:lnSpc>
            </a:pPr>
            <a:r>
              <a:rPr b="0" lang="en-US" sz="2100" spc="-1" strike="noStrike">
                <a:solidFill>
                  <a:srgbClr val="000000"/>
                </a:solidFill>
                <a:latin typeface="Arial"/>
                <a:ea typeface="Arial"/>
              </a:rPr>
              <a:t>computation. Hence, SLANT may mean the slant plane instantaneous at the center-of-aperture time, or an average across the aperture, or similar ideas.</a:t>
            </a:r>
            <a:endParaRPr b="0" lang="en-US" sz="2100" spc="-1" strike="noStrike">
              <a:latin typeface="Arial"/>
            </a:endParaRPr>
          </a:p>
          <a:p>
            <a:pPr>
              <a:lnSpc>
                <a:spcPct val="100000"/>
              </a:lnSpc>
            </a:pPr>
            <a:r>
              <a:rPr b="0" lang="en-US" sz="2100" spc="-1" strike="noStrike">
                <a:solidFill>
                  <a:srgbClr val="000000"/>
                </a:solidFill>
                <a:latin typeface="Arial"/>
                <a:ea typeface="Arial"/>
              </a:rPr>
              <a:t>Also, GROUND may mean projected onto a cylindrical surface [refer to figure4.9-1], or a flat plane that is local-level, tangent to the ellipsoid at the nadir point, or some kind of average elevation model value.</a:t>
            </a:r>
            <a:endParaRPr b="0" lang="en-US" sz="2100" spc="-1" strike="noStrike">
              <a:latin typeface="Arial"/>
            </a:endParaRPr>
          </a:p>
          <a:p>
            <a:pPr>
              <a:lnSpc>
                <a:spcPct val="100000"/>
              </a:lnSpc>
            </a:pPr>
            <a:r>
              <a:rPr b="0" lang="en-US" sz="2100" spc="-1" strike="noStrike">
                <a:solidFill>
                  <a:srgbClr val="000000"/>
                </a:solidFill>
                <a:latin typeface="Arial"/>
                <a:ea typeface="Arial"/>
              </a:rPr>
              <a:t>Use OTHER if none of these comes close to what is used.”</a:t>
            </a:r>
            <a:endParaRPr b="0" lang="en-US" sz="2100" spc="-1" strike="noStrike">
              <a:latin typeface="Arial"/>
            </a:endParaRPr>
          </a:p>
        </p:txBody>
      </p:sp>
    </p:spTree>
  </p:cSld>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62280" y="322920"/>
            <a:ext cx="9038520" cy="4580640"/>
          </a:xfrm>
          <a:prstGeom prst="rect">
            <a:avLst/>
          </a:prstGeom>
          <a:noFill/>
          <a:ln>
            <a:noFill/>
          </a:ln>
        </p:spPr>
        <p:style>
          <a:lnRef idx="0"/>
          <a:fillRef idx="0"/>
          <a:effectRef idx="0"/>
          <a:fontRef idx="minor"/>
        </p:style>
        <p:txBody>
          <a:bodyPr lIns="90000" rIns="90000" tIns="91440" bIns="91440"/>
          <a:p>
            <a:pPr>
              <a:lnSpc>
                <a:spcPct val="100000"/>
              </a:lnSpc>
            </a:pPr>
            <a:endParaRPr b="0" lang="en-US" sz="1800" spc="-1" strike="noStrike">
              <a:latin typeface="Arial"/>
            </a:endParaRPr>
          </a:p>
          <a:p>
            <a:pPr>
              <a:lnSpc>
                <a:spcPct val="100000"/>
              </a:lnSpc>
            </a:pPr>
            <a:r>
              <a:rPr b="0" lang="en-US" sz="2000" spc="-1" strike="noStrike">
                <a:solidFill>
                  <a:srgbClr val="000000"/>
                </a:solidFill>
                <a:latin typeface="Arial"/>
                <a:ea typeface="Arial"/>
              </a:rPr>
              <a:t>8. Someone needs to come up with specifics for /SICD/Grid/Type</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specifically which grids go with which image-formation algo.</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endParaRPr b="0" lang="en-US" sz="2000" spc="-1" strike="noStrike">
              <a:latin typeface="Arial"/>
            </a:endParaRPr>
          </a:p>
          <a:p>
            <a:pPr>
              <a:lnSpc>
                <a:spcPct val="100000"/>
              </a:lnSpc>
            </a:pPr>
            <a:r>
              <a:rPr b="0" lang="en-US" sz="2000" spc="-1" strike="noStrike">
                <a:solidFill>
                  <a:srgbClr val="000000"/>
                </a:solidFill>
                <a:latin typeface="Arial"/>
                <a:ea typeface="Arial"/>
              </a:rPr>
              <a:t>RGAZIM: PFA and RGAZCOMP</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RGZERO: RMA/INCA</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XRGYCR: Any</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XCTYAT: Any</a:t>
            </a:r>
            <a:endParaRPr b="0" lang="en-US" sz="2000" spc="-1" strike="noStrike">
              <a:latin typeface="Arial"/>
            </a:endParaRPr>
          </a:p>
          <a:p>
            <a:pPr>
              <a:lnSpc>
                <a:spcPct val="100000"/>
              </a:lnSpc>
              <a:spcBef>
                <a:spcPts val="1500"/>
              </a:spcBef>
            </a:pPr>
            <a:r>
              <a:rPr b="0" lang="en-US" sz="2000" spc="-1" strike="noStrike">
                <a:solidFill>
                  <a:srgbClr val="000000"/>
                </a:solidFill>
                <a:latin typeface="Arial"/>
                <a:ea typeface="Arial"/>
              </a:rPr>
              <a:t>PLANE: Any</a:t>
            </a:r>
            <a:endParaRPr b="0" lang="en-US" sz="2000" spc="-1" strike="noStrike">
              <a:latin typeface="Arial"/>
            </a:endParaRPr>
          </a:p>
          <a:p>
            <a:pPr>
              <a:lnSpc>
                <a:spcPct val="100000"/>
              </a:lnSpc>
              <a:spcBef>
                <a:spcPts val="1500"/>
              </a:spcBef>
            </a:pPr>
            <a:r>
              <a:rPr b="0" lang="en-US" sz="1900" spc="-1" strike="noStrike">
                <a:solidFill>
                  <a:srgbClr val="000000"/>
                </a:solidFill>
                <a:latin typeface="Arial"/>
                <a:ea typeface="Arial"/>
              </a:rPr>
              <a:t>yet to put in the prose, in the appropriate location in the document.</a:t>
            </a:r>
            <a:endParaRPr b="0" lang="en-US" sz="1900" spc="-1" strike="noStrike">
              <a:latin typeface="Arial"/>
            </a:endParaRPr>
          </a:p>
          <a:p>
            <a:pPr>
              <a:lnSpc>
                <a:spcPct val="100000"/>
              </a:lnSpc>
              <a:spcBef>
                <a:spcPts val="1500"/>
              </a:spcBef>
            </a:pPr>
            <a:r>
              <a:rPr b="0" lang="en-US" sz="1900" spc="-1" strike="noStrike">
                <a:solidFill>
                  <a:srgbClr val="ce181e"/>
                </a:solidFill>
                <a:latin typeface="Arial"/>
                <a:ea typeface="Arial"/>
              </a:rPr>
              <a:t>Do we want to allow for backprojection?</a:t>
            </a:r>
            <a:endParaRPr b="0" lang="en-US" sz="1900" spc="-1" strike="noStrike">
              <a:latin typeface="Arial"/>
            </a:endParaRPr>
          </a:p>
        </p:txBody>
      </p:sp>
    </p:spTree>
  </p:cSld>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0" y="0"/>
            <a:ext cx="9038520" cy="5062680"/>
          </a:xfrm>
          <a:prstGeom prst="rect">
            <a:avLst/>
          </a:prstGeom>
          <a:noFill/>
          <a:ln>
            <a:noFill/>
          </a:ln>
        </p:spPr>
        <p:style>
          <a:lnRef idx="0"/>
          <a:fillRef idx="0"/>
          <a:effectRef idx="0"/>
          <a:fontRef idx="minor"/>
        </p:style>
        <p:txBody>
          <a:bodyPr lIns="90000" rIns="90000" tIns="91440" bIns="91440"/>
          <a:p>
            <a:pPr>
              <a:lnSpc>
                <a:spcPct val="100000"/>
              </a:lnSpc>
            </a:pPr>
            <a:r>
              <a:rPr b="0" lang="en-US" sz="2000" spc="-1" strike="noStrike">
                <a:solidFill>
                  <a:srgbClr val="000000"/>
                </a:solidFill>
                <a:latin typeface="Arial"/>
                <a:ea typeface="Arial"/>
              </a:rPr>
              <a:t>9. /SICD/Grid/TimeCOAPoly: Document more precise definition of center of aperture time</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a:t>
            </a:r>
            <a:r>
              <a:rPr b="0" lang="en-US" sz="2000" spc="-1" strike="noStrike">
                <a:solidFill>
                  <a:srgbClr val="000000"/>
                </a:solidFill>
                <a:latin typeface="Arial"/>
                <a:ea typeface="Arial"/>
              </a:rPr>
              <a:t>Time which corresponds to the center of the spectral support.”</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11. /SICD/Grid/*/Sgn: Remove, force -1</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Someone needs to write this up.</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decided to just remove +1 from the enum, so -1 is required.</a:t>
            </a: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p:txBody>
      </p:sp>
    </p:spTree>
  </p:cSld>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11760" y="444960"/>
            <a:ext cx="8515080" cy="56736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Today's Agenda</a:t>
            </a:r>
            <a:endParaRPr b="0" lang="en-US" sz="2800" spc="-1" strike="noStrike">
              <a:latin typeface="Arial"/>
            </a:endParaRPr>
          </a:p>
        </p:txBody>
      </p:sp>
      <p:sp>
        <p:nvSpPr>
          <p:cNvPr id="158" name="CustomShape 2"/>
          <p:cNvSpPr/>
          <p:nvPr/>
        </p:nvSpPr>
        <p:spPr>
          <a:xfrm>
            <a:off x="311760" y="1152360"/>
            <a:ext cx="8515080" cy="3411000"/>
          </a:xfrm>
          <a:prstGeom prst="rect">
            <a:avLst/>
          </a:prstGeom>
          <a:noFill/>
          <a:ln>
            <a:noFill/>
          </a:ln>
        </p:spPr>
        <p:style>
          <a:lnRef idx="0"/>
          <a:fillRef idx="0"/>
          <a:effectRef idx="0"/>
          <a:fontRef idx="minor"/>
        </p:style>
        <p:txBody>
          <a:bodyPr lIns="90000" rIns="90000" tIns="91440" bIns="91440"/>
          <a:p>
            <a:pPr>
              <a:lnSpc>
                <a:spcPct val="140000"/>
              </a:lnSpc>
            </a:pPr>
            <a:r>
              <a:rPr b="0" lang="en-US" sz="1800" spc="-1" strike="noStrike">
                <a:solidFill>
                  <a:srgbClr val="000000"/>
                </a:solidFill>
                <a:latin typeface="Arial"/>
                <a:ea typeface="Arial"/>
              </a:rPr>
              <a:t>1. Call to Order</a:t>
            </a:r>
            <a:endParaRPr b="0" lang="en-US" sz="1800" spc="-1" strike="noStrike">
              <a:latin typeface="Arial"/>
            </a:endParaRPr>
          </a:p>
          <a:p>
            <a:pPr>
              <a:lnSpc>
                <a:spcPct val="140000"/>
              </a:lnSpc>
            </a:pPr>
            <a:r>
              <a:rPr b="0" lang="en-US" sz="1800" spc="-1" strike="noStrike">
                <a:solidFill>
                  <a:srgbClr val="000000"/>
                </a:solidFill>
                <a:latin typeface="Arial"/>
                <a:ea typeface="Arial"/>
              </a:rPr>
              <a:t>2. Approval of the agenda</a:t>
            </a:r>
            <a:endParaRPr b="0" lang="en-US" sz="1800" spc="-1" strike="noStrike">
              <a:latin typeface="Arial"/>
            </a:endParaRPr>
          </a:p>
          <a:p>
            <a:pPr>
              <a:lnSpc>
                <a:spcPct val="140000"/>
              </a:lnSpc>
            </a:pPr>
            <a:r>
              <a:rPr b="0" lang="en-US" sz="1800" spc="-1" strike="noStrike">
                <a:solidFill>
                  <a:srgbClr val="000000"/>
                </a:solidFill>
                <a:latin typeface="Arial"/>
                <a:ea typeface="Arial"/>
              </a:rPr>
              <a:t>3. Approval of minutes of previous meeting</a:t>
            </a:r>
            <a:endParaRPr b="0" lang="en-US" sz="1800" spc="-1" strike="noStrike">
              <a:latin typeface="Arial"/>
            </a:endParaRPr>
          </a:p>
          <a:p>
            <a:pPr>
              <a:lnSpc>
                <a:spcPct val="140000"/>
              </a:lnSpc>
            </a:pPr>
            <a:r>
              <a:rPr b="0" lang="en-US" sz="1800" spc="-1" strike="noStrike">
                <a:solidFill>
                  <a:srgbClr val="000000"/>
                </a:solidFill>
                <a:latin typeface="Arial"/>
                <a:ea typeface="Arial"/>
              </a:rPr>
              <a:t>4. IEEE Patent Policy</a:t>
            </a:r>
            <a:endParaRPr b="0" lang="en-US" sz="1800" spc="-1" strike="noStrike">
              <a:latin typeface="Arial"/>
            </a:endParaRPr>
          </a:p>
          <a:p>
            <a:pPr>
              <a:lnSpc>
                <a:spcPct val="140000"/>
              </a:lnSpc>
            </a:pPr>
            <a:r>
              <a:rPr b="0" lang="en-US" sz="1800" spc="-1" strike="noStrike">
                <a:solidFill>
                  <a:srgbClr val="000000"/>
                </a:solidFill>
                <a:latin typeface="Arial"/>
                <a:ea typeface="Arial"/>
              </a:rPr>
              <a:t>5. Election Results</a:t>
            </a:r>
            <a:endParaRPr b="0" lang="en-US" sz="1800" spc="-1" strike="noStrike">
              <a:latin typeface="Arial"/>
            </a:endParaRPr>
          </a:p>
          <a:p>
            <a:pPr>
              <a:lnSpc>
                <a:spcPct val="140000"/>
              </a:lnSpc>
            </a:pPr>
            <a:r>
              <a:rPr b="0" lang="en-US" sz="1800" spc="-1" strike="noStrike">
                <a:solidFill>
                  <a:srgbClr val="000000"/>
                </a:solidFill>
                <a:latin typeface="Arial"/>
                <a:ea typeface="Arial"/>
              </a:rPr>
              <a:t>6. Discussion of Draft Standard</a:t>
            </a:r>
            <a:endParaRPr b="0" lang="en-US" sz="1800" spc="-1" strike="noStrike">
              <a:latin typeface="Arial"/>
            </a:endParaRPr>
          </a:p>
          <a:p>
            <a:pPr>
              <a:lnSpc>
                <a:spcPct val="140000"/>
              </a:lnSpc>
            </a:pPr>
            <a:r>
              <a:rPr b="0" lang="en-US" sz="1800" spc="-1" strike="noStrike">
                <a:solidFill>
                  <a:srgbClr val="000000"/>
                </a:solidFill>
                <a:latin typeface="Arial"/>
                <a:ea typeface="Arial"/>
              </a:rPr>
              <a:t>7. Other business</a:t>
            </a:r>
            <a:endParaRPr b="0" lang="en-US" sz="1800" spc="-1" strike="noStrike">
              <a:latin typeface="Arial"/>
            </a:endParaRPr>
          </a:p>
          <a:p>
            <a:pPr>
              <a:lnSpc>
                <a:spcPct val="140000"/>
              </a:lnSpc>
            </a:pPr>
            <a:r>
              <a:rPr b="0" lang="en-US" sz="1800" spc="-1" strike="noStrike">
                <a:solidFill>
                  <a:srgbClr val="000000"/>
                </a:solidFill>
                <a:latin typeface="Arial"/>
                <a:ea typeface="Arial"/>
              </a:rPr>
              <a:t>8. Future meeting</a:t>
            </a:r>
            <a:endParaRPr b="0" lang="en-US" sz="1800" spc="-1" strike="noStrike">
              <a:latin typeface="Arial"/>
            </a:endParaRPr>
          </a:p>
          <a:p>
            <a:pPr>
              <a:lnSpc>
                <a:spcPct val="140000"/>
              </a:lnSpc>
            </a:pPr>
            <a:r>
              <a:rPr b="0" lang="en-US" sz="1800" spc="-1" strike="noStrike">
                <a:solidFill>
                  <a:srgbClr val="000000"/>
                </a:solidFill>
                <a:latin typeface="Arial"/>
                <a:ea typeface="Arial"/>
              </a:rPr>
              <a:t>9. Adjourn</a:t>
            </a:r>
            <a:endParaRPr b="0" lang="en-US" sz="1800" spc="-1" strike="noStrike">
              <a:latin typeface="Arial"/>
            </a:endParaRPr>
          </a:p>
          <a:p>
            <a:pPr>
              <a:lnSpc>
                <a:spcPct val="115000"/>
              </a:lnSpc>
              <a:spcBef>
                <a:spcPts val="1599"/>
              </a:spcBef>
            </a:pPr>
            <a:endParaRPr b="0" lang="en-US" sz="18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1"/>
          <p:cNvSpPr/>
          <p:nvPr/>
        </p:nvSpPr>
        <p:spPr>
          <a:xfrm>
            <a:off x="0" y="0"/>
            <a:ext cx="9038520" cy="5062680"/>
          </a:xfrm>
          <a:prstGeom prst="rect">
            <a:avLst/>
          </a:prstGeom>
          <a:noFill/>
          <a:ln>
            <a:noFill/>
          </a:ln>
        </p:spPr>
        <p:style>
          <a:lnRef idx="0"/>
          <a:fillRef idx="0"/>
          <a:effectRef idx="0"/>
          <a:fontRef idx="minor"/>
        </p:style>
        <p:txBody>
          <a:bodyPr lIns="90000" rIns="90000" tIns="91440" bIns="91440"/>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2000" spc="-1" strike="noStrike">
                <a:solidFill>
                  <a:srgbClr val="000000"/>
                </a:solidFill>
                <a:latin typeface="Arial"/>
                <a:ea typeface="Arial"/>
              </a:rPr>
              <a:t>15. /SICD/Grid/*/WgtFunct and /SICD/Grid/*/WgtType:</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Replace with new required consolidated structure where WindowNam and WgtFunct are required. Someone must design and document.  or use 19159-3: CA_WindowFunction</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currently:</a:t>
            </a:r>
            <a:endParaRPr b="0" lang="en-US" sz="2000" spc="-1" strike="noStrike">
              <a:latin typeface="Arial"/>
            </a:endParaRPr>
          </a:p>
          <a:p>
            <a:pPr>
              <a:lnSpc>
                <a:spcPct val="100000"/>
              </a:lnSpc>
            </a:pPr>
            <a:r>
              <a:rPr b="0" lang="en-US" sz="2000" spc="-1" strike="noStrike">
                <a:solidFill>
                  <a:srgbClr val="000000"/>
                </a:solidFill>
                <a:latin typeface="Arial"/>
                <a:ea typeface="Arial"/>
              </a:rPr>
              <a:t>==========</a:t>
            </a:r>
            <a:endParaRPr b="0" lang="en-US" sz="2000" spc="-1" strike="noStrike">
              <a:latin typeface="Arial"/>
            </a:endParaRPr>
          </a:p>
          <a:p>
            <a:pPr>
              <a:lnSpc>
                <a:spcPct val="100000"/>
              </a:lnSpc>
            </a:pPr>
            <a:r>
              <a:rPr b="0" lang="en-US" sz="2000" spc="-1" strike="noStrike">
                <a:solidFill>
                  <a:srgbClr val="000000"/>
                </a:solidFill>
                <a:latin typeface="Arial"/>
                <a:ea typeface="Arial"/>
              </a:rPr>
              <a:t>WgtType (optional)</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windowName (1) (reqd) text</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parameter (1..n) (optional) text (expect string: name=value)</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WgtFunc (optional)</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Wgt (1..NW) (reqd) doubles, 1 for each index.</a:t>
            </a: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p:txBody>
      </p:sp>
    </p:spTree>
  </p:cSld>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0" y="0"/>
            <a:ext cx="9038520" cy="5062680"/>
          </a:xfrm>
          <a:prstGeom prst="rect">
            <a:avLst/>
          </a:prstGeom>
          <a:noFill/>
          <a:ln>
            <a:noFill/>
          </a:ln>
        </p:spPr>
        <p:style>
          <a:lnRef idx="0"/>
          <a:fillRef idx="0"/>
          <a:effectRef idx="0"/>
          <a:fontRef idx="minor"/>
        </p:style>
        <p:txBody>
          <a:bodyPr lIns="90000" rIns="90000" tIns="91440" bIns="91440"/>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2000" spc="-1" strike="noStrike">
                <a:solidFill>
                  <a:srgbClr val="000000"/>
                </a:solidFill>
                <a:latin typeface="Arial"/>
                <a:ea typeface="Arial"/>
              </a:rPr>
              <a:t>15. /SICD/Grid/*/WgtFunct and /SICD/Grid/*/WgtType:</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Replace with new required consolidated structure where WindowNam and WgtFunct are required. Someone must design and document.  or use 19159-3: CA_WindowFunction</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Proposed:</a:t>
            </a:r>
            <a:endParaRPr b="0" lang="en-US" sz="2000" spc="-1" strike="noStrike">
              <a:latin typeface="Arial"/>
            </a:endParaRPr>
          </a:p>
          <a:p>
            <a:pPr>
              <a:lnSpc>
                <a:spcPct val="100000"/>
              </a:lnSpc>
            </a:pPr>
            <a:r>
              <a:rPr b="0" lang="en-US" sz="2000" spc="-1" strike="noStrike">
                <a:solidFill>
                  <a:srgbClr val="000000"/>
                </a:solidFill>
                <a:latin typeface="Arial"/>
                <a:ea typeface="Arial"/>
              </a:rPr>
              <a:t>==========</a:t>
            </a:r>
            <a:endParaRPr b="0" lang="en-US" sz="2000" spc="-1" strike="noStrike">
              <a:latin typeface="Arial"/>
            </a:endParaRPr>
          </a:p>
          <a:p>
            <a:pPr>
              <a:lnSpc>
                <a:spcPct val="100000"/>
              </a:lnSpc>
            </a:pPr>
            <a:r>
              <a:rPr b="0" lang="en-US" sz="2000" spc="-1" strike="noStrike">
                <a:solidFill>
                  <a:srgbClr val="000000"/>
                </a:solidFill>
                <a:latin typeface="Arial"/>
                <a:ea typeface="Arial"/>
              </a:rPr>
              <a:t>Weighting (required)</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windowName (reqd) (1) (reqd) text</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parameter (reqd) (1..n) text (expect string: name=value)</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Wgt (reqd) (1..NW) doubles, 1 for each index.</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basically put them all together and made them all required.</a:t>
            </a:r>
            <a:endParaRPr b="0" lang="en-US" sz="2000" spc="-1" strike="noStrike">
              <a:latin typeface="Arial"/>
            </a:endParaRPr>
          </a:p>
        </p:txBody>
      </p:sp>
    </p:spTree>
  </p:cSld>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0" y="0"/>
            <a:ext cx="9038520" cy="5062680"/>
          </a:xfrm>
          <a:prstGeom prst="rect">
            <a:avLst/>
          </a:prstGeom>
          <a:noFill/>
          <a:ln>
            <a:noFill/>
          </a:ln>
        </p:spPr>
        <p:style>
          <a:lnRef idx="0"/>
          <a:fillRef idx="0"/>
          <a:effectRef idx="0"/>
          <a:fontRef idx="minor"/>
        </p:style>
        <p:txBody>
          <a:bodyPr lIns="90000" rIns="90000" tIns="91440" bIns="91440"/>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2000" spc="-1" strike="noStrike">
                <a:solidFill>
                  <a:srgbClr val="000000"/>
                </a:solidFill>
                <a:latin typeface="Arial"/>
                <a:ea typeface="Arial"/>
              </a:rPr>
              <a:t>16. Add slowtime and frequency 4d grid</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Someone needs to come up with a plan to present to the group.</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Marc:</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SCPGridIndex (4 numbers): Is the 4D grid index of the SCP and its Spectral Origin (2 dimensional DC)</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XRow spacing (1 number): The spacing in xrow (meters in the row dimension) of the 4D grid</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YCol spacing (1 number): The spacing in ycol (meters in the column dimension) of the 4D grid</a:t>
            </a:r>
            <a:endParaRPr b="0" lang="en-US" sz="2000" spc="-1" strike="noStrike">
              <a:latin typeface="Arial"/>
            </a:endParaRPr>
          </a:p>
          <a:p>
            <a:pPr>
              <a:lnSpc>
                <a:spcPct val="100000"/>
              </a:lnSpc>
              <a:spcBef>
                <a:spcPts val="1500"/>
              </a:spcBef>
            </a:pPr>
            <a:endParaRPr b="0" lang="en-US" sz="2000" spc="-1" strike="noStrike">
              <a:latin typeface="Arial"/>
            </a:endParaRPr>
          </a:p>
        </p:txBody>
      </p:sp>
    </p:spTree>
  </p:cSld>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1"/>
          <p:cNvSpPr/>
          <p:nvPr/>
        </p:nvSpPr>
        <p:spPr>
          <a:xfrm>
            <a:off x="0" y="0"/>
            <a:ext cx="9038520" cy="5062680"/>
          </a:xfrm>
          <a:prstGeom prst="rect">
            <a:avLst/>
          </a:prstGeom>
          <a:noFill/>
          <a:ln>
            <a:noFill/>
          </a:ln>
        </p:spPr>
        <p:style>
          <a:lnRef idx="0"/>
          <a:fillRef idx="0"/>
          <a:effectRef idx="0"/>
          <a:fontRef idx="minor"/>
        </p:style>
        <p:txBody>
          <a:bodyPr lIns="90000" rIns="90000" tIns="91440" bIns="91440"/>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2000" spc="-1" strike="noStrike">
                <a:solidFill>
                  <a:srgbClr val="000000"/>
                </a:solidFill>
                <a:latin typeface="Arial"/>
                <a:ea typeface="Arial"/>
              </a:rPr>
              <a:t>16. Add slowtime and frequency 4d grid</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Someone needs to come up with a plan to present to the group.</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Marc:</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KRow spacing (1 number): The spacing in the Fourier space of the xrow dimension (cycles/meter in the krow dimension) of the 4D grid</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KCol spacing (1 number): The spacing in the Fourier space of the ycol dimension (cycles/meter in the kcol dimension) of the 4D grid</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SlowTimeGrid: A 4 dimensional raster of numbers that represent the slow-time of that spectral point and image location</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TxFrequency: A 4 dimensional raster of numbers that represent the transmit frequency of that spectral point and image location</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 </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I do not expect these grids to be large.  4x4x4x4 would be plenty for most applications.  Some producers may want to provide more.</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 </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In terms of priorities, I think that the KOrigin polynomial or grid (whichever we decide) is the most important and the 4D grid would be mostly pointless without it.</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 </a:t>
            </a:r>
            <a:endParaRPr b="0" lang="en-US" sz="2000" spc="-1" strike="noStrike">
              <a:latin typeface="Arial"/>
            </a:endParaRPr>
          </a:p>
          <a:p>
            <a:pPr>
              <a:lnSpc>
                <a:spcPct val="100000"/>
              </a:lnSpc>
            </a:pPr>
            <a:endParaRPr b="0" lang="en-US" sz="2000" spc="-1" strike="noStrike">
              <a:latin typeface="Arial"/>
            </a:endParaRPr>
          </a:p>
        </p:txBody>
      </p:sp>
    </p:spTree>
  </p:cSld>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0" y="0"/>
            <a:ext cx="9038520" cy="5062680"/>
          </a:xfrm>
          <a:prstGeom prst="rect">
            <a:avLst/>
          </a:prstGeom>
          <a:noFill/>
          <a:ln>
            <a:noFill/>
          </a:ln>
        </p:spPr>
        <p:style>
          <a:lnRef idx="0"/>
          <a:fillRef idx="0"/>
          <a:effectRef idx="0"/>
          <a:fontRef idx="minor"/>
        </p:style>
        <p:txBody>
          <a:bodyPr lIns="90000" rIns="90000" tIns="91440" bIns="91440"/>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2000" spc="-1" strike="noStrike">
                <a:solidFill>
                  <a:srgbClr val="000000"/>
                </a:solidFill>
                <a:latin typeface="Arial"/>
                <a:ea typeface="Arial"/>
              </a:rPr>
              <a:t>16. Add slowtime and frequency 4d grid</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Someone needs to come up with a plan to present to the group.</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Marc: </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I do not expect these grids to be large.  4x4x4x4 would be plenty for most applications.  Some producers may want to provide more.</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 </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In terms of priorities, I think that the KOrigin polynomial or grid (whichever we decide) is the most important and the 4D grid would be mostly pointless without it.</a:t>
            </a:r>
            <a:endParaRPr b="0" lang="en-US" sz="2000" spc="-1" strike="noStrike">
              <a:latin typeface="Arial"/>
            </a:endParaRPr>
          </a:p>
          <a:p>
            <a:pPr>
              <a:lnSpc>
                <a:spcPct val="115000"/>
              </a:lnSpc>
              <a:spcBef>
                <a:spcPts val="1500"/>
              </a:spcBef>
            </a:pPr>
            <a:r>
              <a:rPr b="0" lang="en-US" sz="2000" spc="-1" strike="noStrike">
                <a:solidFill>
                  <a:srgbClr val="000000"/>
                </a:solidFill>
                <a:latin typeface="Arial"/>
                <a:ea typeface="Arial"/>
              </a:rPr>
              <a:t> </a:t>
            </a:r>
            <a:endParaRPr b="0" lang="en-US" sz="2000" spc="-1" strike="noStrike">
              <a:latin typeface="Arial"/>
            </a:endParaRPr>
          </a:p>
          <a:p>
            <a:pPr>
              <a:lnSpc>
                <a:spcPct val="100000"/>
              </a:lnSpc>
            </a:pPr>
            <a:endParaRPr b="0" lang="en-US" sz="2000" spc="-1" strike="noStrike">
              <a:latin typeface="Arial"/>
            </a:endParaRPr>
          </a:p>
        </p:txBody>
      </p:sp>
    </p:spTree>
  </p:cSld>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0" y="0"/>
            <a:ext cx="9038520" cy="5062680"/>
          </a:xfrm>
          <a:prstGeom prst="rect">
            <a:avLst/>
          </a:prstGeom>
          <a:noFill/>
          <a:ln>
            <a:noFill/>
          </a:ln>
        </p:spPr>
        <p:style>
          <a:lnRef idx="0"/>
          <a:fillRef idx="0"/>
          <a:effectRef idx="0"/>
          <a:fontRef idx="minor"/>
        </p:style>
        <p:txBody>
          <a:bodyPr lIns="90000" rIns="90000" tIns="91440" bIns="91440"/>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2000" spc="-1" strike="noStrike">
                <a:solidFill>
                  <a:srgbClr val="000000"/>
                </a:solidFill>
                <a:latin typeface="Arial"/>
                <a:ea typeface="Arial"/>
              </a:rPr>
              <a:t>19. /SICD/IPP: someone needs to write better docs so it will be populated correctly.</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Mike wrote this, see next pages.</a:t>
            </a:r>
            <a:endParaRPr b="0" lang="en-US" sz="2000" spc="-1" strike="noStrike">
              <a:latin typeface="Arial"/>
            </a:endParaRPr>
          </a:p>
          <a:p>
            <a:pPr>
              <a:lnSpc>
                <a:spcPct val="100000"/>
              </a:lnSpc>
            </a:pPr>
            <a:endParaRPr b="0" lang="en-US" sz="2000" spc="-1" strike="noStrike">
              <a:latin typeface="Arial"/>
            </a:endParaRPr>
          </a:p>
        </p:txBody>
      </p:sp>
    </p:spTree>
  </p:cSld>
  <p:timing>
    <p:tnLst>
      <p:par>
        <p:cTn id="49" dur="indefinite" restart="never" nodeType="tmRoot">
          <p:childTnLst>
            <p:seq>
              <p:cTn id="50" dur="indefinite"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387000" y="464400"/>
            <a:ext cx="8402040" cy="4146120"/>
          </a:xfrm>
          <a:prstGeom prst="rect">
            <a:avLst/>
          </a:prstGeom>
          <a:noFill/>
          <a:ln>
            <a:noFill/>
          </a:ln>
        </p:spPr>
        <p:style>
          <a:lnRef idx="0"/>
          <a:fillRef idx="0"/>
          <a:effectRef idx="0"/>
          <a:fontRef idx="minor"/>
        </p:style>
        <p:txBody>
          <a:bodyPr lIns="90000" rIns="90000" tIns="91440" bIns="91440"/>
          <a:p>
            <a:pPr>
              <a:lnSpc>
                <a:spcPct val="100000"/>
              </a:lnSpc>
            </a:pPr>
            <a:r>
              <a:rPr b="0" lang="en-US" sz="2200" spc="-1" strike="noStrike">
                <a:solidFill>
                  <a:srgbClr val="000000"/>
                </a:solidFill>
                <a:latin typeface="Arial"/>
                <a:ea typeface="Arial"/>
              </a:rPr>
              <a:t>Mike's text:</a:t>
            </a:r>
            <a:endParaRPr b="0" lang="en-US" sz="2200" spc="-1" strike="noStrike">
              <a:latin typeface="Arial"/>
            </a:endParaRPr>
          </a:p>
          <a:p>
            <a:pPr>
              <a:lnSpc>
                <a:spcPct val="100000"/>
              </a:lnSpc>
            </a:pPr>
            <a:endParaRPr b="0" lang="en-US" sz="2200" spc="-1" strike="noStrike">
              <a:latin typeface="Arial"/>
            </a:endParaRPr>
          </a:p>
          <a:p>
            <a:pPr>
              <a:lnSpc>
                <a:spcPct val="100000"/>
              </a:lnSpc>
            </a:pPr>
            <a:r>
              <a:rPr b="0" lang="en-US" sz="1700" spc="-1" strike="noStrike">
                <a:solidFill>
                  <a:srgbClr val="000000"/>
                </a:solidFill>
                <a:latin typeface="Arial"/>
                <a:ea typeface="Arial"/>
              </a:rPr>
              <a:t>Replacement of IPPPoly with PRF Poly</a:t>
            </a:r>
            <a:endParaRPr b="0" lang="en-US" sz="1700" spc="-1" strike="noStrike">
              <a:latin typeface="Arial"/>
            </a:endParaRPr>
          </a:p>
          <a:p>
            <a:pPr>
              <a:lnSpc>
                <a:spcPct val="100000"/>
              </a:lnSpc>
            </a:pPr>
            <a:r>
              <a:rPr b="0" lang="en-US" sz="1700" spc="-1" strike="noStrike">
                <a:solidFill>
                  <a:srgbClr val="000000"/>
                </a:solidFill>
                <a:latin typeface="Arial"/>
                <a:ea typeface="Arial"/>
              </a:rPr>
              <a:t>====================================</a:t>
            </a:r>
            <a:endParaRPr b="0" lang="en-US" sz="1700" spc="-1" strike="noStrike">
              <a:latin typeface="Arial"/>
            </a:endParaRPr>
          </a:p>
          <a:p>
            <a:pPr>
              <a:lnSpc>
                <a:spcPct val="100000"/>
              </a:lnSpc>
            </a:pPr>
            <a:endParaRPr b="0" lang="en-US" sz="1700" spc="-1" strike="noStrike">
              <a:latin typeface="Arial"/>
            </a:endParaRPr>
          </a:p>
          <a:p>
            <a:pPr>
              <a:lnSpc>
                <a:spcPct val="100000"/>
              </a:lnSpc>
            </a:pPr>
            <a:r>
              <a:rPr b="0" lang="en-US" sz="1700" spc="-1" strike="noStrike">
                <a:solidFill>
                  <a:srgbClr val="000000"/>
                </a:solidFill>
                <a:latin typeface="Arial"/>
                <a:ea typeface="Arial"/>
              </a:rPr>
              <a:t>When working with a complex SAR image, the precise collection timing is often not available. This precise timing is also not necessary for most exploitation of complex SAR imagery. The gross timing information in the form of an instantaneous PRF is, however, quite useful. For example, this can be used to determine the PRF target aliasing parameters and also infer vibration rates for imaged targets exhibiting paired echoes. For this reason, the IPPPoly metadata specified in some formats (such as the NGA SICD standard) is not supported in the IEEE standard. A PRFPoly is instead supported and required. Specifying a PRF polynomial requires strictly less information then an IPP polynomial as it’s the reciprocal of the first-order derivative of the IPP polynomial.</a:t>
            </a:r>
            <a:endParaRPr b="0" lang="en-US" sz="1700" spc="-1" strike="noStrike">
              <a:latin typeface="Arial"/>
            </a:endParaRPr>
          </a:p>
        </p:txBody>
      </p:sp>
    </p:spTree>
  </p:cSld>
  <p:timing>
    <p:tnLst>
      <p:par>
        <p:cTn id="51" dur="indefinite" restart="never" nodeType="tmRoot">
          <p:childTnLst>
            <p:seq>
              <p:cTn id="52" dur="indefinite"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524520" y="361080"/>
            <a:ext cx="7971840" cy="2422440"/>
          </a:xfrm>
          <a:prstGeom prst="rect">
            <a:avLst/>
          </a:prstGeom>
          <a:noFill/>
          <a:ln>
            <a:noFill/>
          </a:ln>
        </p:spPr>
        <p:style>
          <a:lnRef idx="0"/>
          <a:fillRef idx="0"/>
          <a:effectRef idx="0"/>
          <a:fontRef idx="minor"/>
        </p:style>
        <p:txBody>
          <a:bodyPr lIns="90000" rIns="90000" tIns="91440" bIns="91440"/>
          <a:p>
            <a:pPr>
              <a:lnSpc>
                <a:spcPct val="100000"/>
              </a:lnSpc>
            </a:pPr>
            <a:r>
              <a:rPr b="0" lang="en-US" sz="2100" spc="-1" strike="noStrike">
                <a:solidFill>
                  <a:srgbClr val="000000"/>
                </a:solidFill>
                <a:latin typeface="Arial"/>
                <a:ea typeface="Arial"/>
              </a:rPr>
              <a:t>A few suggested modifications:</a:t>
            </a:r>
            <a:endParaRPr b="0" lang="en-US" sz="2100" spc="-1" strike="noStrike">
              <a:latin typeface="Arial"/>
            </a:endParaRPr>
          </a:p>
          <a:p>
            <a:pPr>
              <a:lnSpc>
                <a:spcPct val="100000"/>
              </a:lnSpc>
            </a:pPr>
            <a:endParaRPr b="0" lang="en-US" sz="2100" spc="-1" strike="noStrike">
              <a:latin typeface="Arial"/>
            </a:endParaRPr>
          </a:p>
          <a:p>
            <a:pPr>
              <a:lnSpc>
                <a:spcPct val="100000"/>
              </a:lnSpc>
            </a:pPr>
            <a:r>
              <a:rPr b="0" lang="en-US" sz="2100" spc="-1" strike="noStrike">
                <a:solidFill>
                  <a:srgbClr val="000000"/>
                </a:solidFill>
                <a:latin typeface="Arial"/>
                <a:ea typeface="Arial"/>
              </a:rPr>
              <a:t>“</a:t>
            </a:r>
            <a:r>
              <a:rPr b="0" lang="en-US" sz="2100" spc="-1" strike="noStrike">
                <a:solidFill>
                  <a:srgbClr val="000000"/>
                </a:solidFill>
                <a:latin typeface="Arial"/>
                <a:ea typeface="Arial"/>
              </a:rPr>
              <a:t>accurate timing” should be used instead of “precise timing”</a:t>
            </a:r>
            <a:endParaRPr b="0" lang="en-US" sz="2100" spc="-1" strike="noStrike">
              <a:latin typeface="Arial"/>
            </a:endParaRPr>
          </a:p>
          <a:p>
            <a:pPr>
              <a:lnSpc>
                <a:spcPct val="100000"/>
              </a:lnSpc>
            </a:pPr>
            <a:endParaRPr b="0" lang="en-US" sz="2100" spc="-1" strike="noStrike">
              <a:latin typeface="Arial"/>
            </a:endParaRPr>
          </a:p>
          <a:p>
            <a:pPr>
              <a:lnSpc>
                <a:spcPct val="100000"/>
              </a:lnSpc>
            </a:pPr>
            <a:r>
              <a:rPr b="0" lang="en-US" sz="2100" spc="-1" strike="noStrike">
                <a:solidFill>
                  <a:srgbClr val="000000"/>
                </a:solidFill>
                <a:latin typeface="Arial"/>
                <a:ea typeface="Arial"/>
              </a:rPr>
              <a:t>remove:</a:t>
            </a:r>
            <a:endParaRPr b="0" lang="en-US" sz="2100" spc="-1" strike="noStrike">
              <a:latin typeface="Arial"/>
            </a:endParaRPr>
          </a:p>
          <a:p>
            <a:pPr>
              <a:lnSpc>
                <a:spcPct val="100000"/>
              </a:lnSpc>
            </a:pPr>
            <a:r>
              <a:rPr b="0" lang="en-US" sz="2100" spc="-1" strike="noStrike">
                <a:solidFill>
                  <a:srgbClr val="000000"/>
                </a:solidFill>
                <a:latin typeface="Arial"/>
                <a:ea typeface="Arial"/>
              </a:rPr>
              <a:t>"and also infer vibration rates for imaged targets exhibiting paired echoes"</a:t>
            </a:r>
            <a:endParaRPr b="0" lang="en-US" sz="2100" spc="-1" strike="noStrike">
              <a:latin typeface="Arial"/>
            </a:endParaRPr>
          </a:p>
        </p:txBody>
      </p:sp>
    </p:spTree>
  </p:cSld>
  <p:timing>
    <p:tnLst>
      <p:par>
        <p:cTn id="53" dur="indefinite" restart="never" nodeType="tmRoot">
          <p:childTnLst>
            <p:seq>
              <p:cTn id="54" dur="indefinite"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0" y="0"/>
            <a:ext cx="9038520" cy="5062680"/>
          </a:xfrm>
          <a:prstGeom prst="rect">
            <a:avLst/>
          </a:prstGeom>
          <a:noFill/>
          <a:ln>
            <a:noFill/>
          </a:ln>
        </p:spPr>
        <p:style>
          <a:lnRef idx="0"/>
          <a:fillRef idx="0"/>
          <a:effectRef idx="0"/>
          <a:fontRef idx="minor"/>
        </p:style>
        <p:txBody>
          <a:bodyPr lIns="90000" rIns="90000" tIns="91440" bIns="91440"/>
          <a:p>
            <a:pPr>
              <a:lnSpc>
                <a:spcPct val="100000"/>
              </a:lnSpc>
            </a:pPr>
            <a:endParaRPr b="0" lang="en-US" sz="1800" spc="-1" strike="noStrike">
              <a:latin typeface="Arial"/>
            </a:endParaRPr>
          </a:p>
          <a:p>
            <a:pPr>
              <a:lnSpc>
                <a:spcPct val="100000"/>
              </a:lnSpc>
            </a:pPr>
            <a:r>
              <a:rPr b="0" lang="en-US" sz="2000" spc="-1" strike="noStrike">
                <a:solidFill>
                  <a:srgbClr val="000000"/>
                </a:solidFill>
                <a:latin typeface="Arial"/>
                <a:ea typeface="Arial"/>
              </a:rPr>
              <a:t>21. need detailed ideas for adding error-stats (ISO DataQuality?)</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----see #36</a:t>
            </a:r>
            <a:r>
              <a:rPr b="0" lang="en-US" sz="2000" spc="-1" strike="noStrike">
                <a:solidFill>
                  <a:srgbClr val="ff0000"/>
                </a:solidFill>
                <a:latin typeface="Arial"/>
                <a:ea typeface="Arial"/>
              </a:rPr>
              <a:t>.</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22. need detailed ideas for improving beamcomp</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ff0000"/>
                </a:solidFill>
                <a:latin typeface="Arial"/>
                <a:ea typeface="Arial"/>
              </a:rPr>
              <a:t>Wade volunteered to work on this.</a:t>
            </a:r>
            <a:endParaRPr b="0" lang="en-US" sz="2000" spc="-1" strike="noStrike">
              <a:latin typeface="Arial"/>
            </a:endParaRPr>
          </a:p>
        </p:txBody>
      </p:sp>
    </p:spTree>
  </p:cSld>
  <p:timing>
    <p:tnLst>
      <p:par>
        <p:cTn id="55" dur="indefinite" restart="never" nodeType="tmRoot">
          <p:childTnLst>
            <p:seq>
              <p:cTn id="56" dur="indefinite"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CustomShape 1"/>
          <p:cNvSpPr/>
          <p:nvPr/>
        </p:nvSpPr>
        <p:spPr>
          <a:xfrm>
            <a:off x="0" y="0"/>
            <a:ext cx="8996040" cy="5052240"/>
          </a:xfrm>
          <a:prstGeom prst="rect">
            <a:avLst/>
          </a:prstGeom>
          <a:noFill/>
          <a:ln>
            <a:noFill/>
          </a:ln>
        </p:spPr>
        <p:style>
          <a:lnRef idx="0"/>
          <a:fillRef idx="0"/>
          <a:effectRef idx="0"/>
          <a:fontRef idx="minor"/>
        </p:style>
        <p:txBody>
          <a:bodyPr lIns="90000" rIns="90000" tIns="91440" bIns="91440"/>
          <a:p>
            <a:pPr>
              <a:lnSpc>
                <a:spcPct val="100000"/>
              </a:lnSpc>
            </a:pPr>
            <a:r>
              <a:rPr b="0" lang="en-US" sz="2000" spc="-1" strike="noStrike">
                <a:solidFill>
                  <a:srgbClr val="000000"/>
                </a:solidFill>
                <a:latin typeface="Arial"/>
                <a:ea typeface="Arial"/>
              </a:rPr>
              <a:t>25. PFA/STdeskew: Someone needs to propose something.</a:t>
            </a:r>
            <a:endParaRPr b="0" lang="en-US" sz="2000" spc="-1" strike="noStrike">
              <a:latin typeface="Arial"/>
            </a:endParaRPr>
          </a:p>
          <a:p>
            <a:pPr>
              <a:lnSpc>
                <a:spcPct val="100000"/>
              </a:lnSpc>
            </a:pPr>
            <a:r>
              <a:rPr b="0" lang="en-US" sz="2000" spc="-1" strike="noStrike">
                <a:solidFill>
                  <a:srgbClr val="000000"/>
                </a:solidFill>
                <a:latin typeface="Arial"/>
                <a:ea typeface="Arial"/>
              </a:rPr>
              <a:t>Marc suggested we tell people to get this from KOrigin. </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27. RMA/INCA:R_CA_SCP</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Someone needs to propose something.</a:t>
            </a:r>
            <a:endParaRPr b="0" lang="en-US" sz="2000" spc="-1" strike="noStrike">
              <a:latin typeface="Arial"/>
            </a:endParaRPr>
          </a:p>
          <a:p>
            <a:pPr>
              <a:lnSpc>
                <a:spcPct val="100000"/>
              </a:lnSpc>
            </a:pPr>
            <a:r>
              <a:rPr b="0" lang="en-US" sz="2000" spc="-1" strike="noStrike">
                <a:solidFill>
                  <a:srgbClr val="000000"/>
                </a:solidFill>
                <a:latin typeface="Arial"/>
                <a:ea typeface="Arial"/>
              </a:rPr>
              <a:t>28. FreqZero</a:t>
            </a:r>
            <a:endParaRPr b="0" lang="en-US" sz="2000" spc="-1" strike="noStrike">
              <a:latin typeface="Arial"/>
            </a:endParaRPr>
          </a:p>
          <a:p>
            <a:pPr>
              <a:lnSpc>
                <a:spcPct val="100000"/>
              </a:lnSpc>
            </a:pPr>
            <a:r>
              <a:rPr b="0" lang="en-US" sz="2000" spc="-1" strike="noStrike">
                <a:solidFill>
                  <a:srgbClr val="000000"/>
                </a:solidFill>
                <a:latin typeface="Arial"/>
                <a:ea typeface="Arial"/>
              </a:rPr>
              <a:t>29. Since we are removing RMA/INCA:FreqZero and RMA/INCA:dopCentroidPoly</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perhaps someone needs to write something explaining how to</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calculate these from the geometry?</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decided to remove all 3.</a:t>
            </a: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p:txBody>
      </p:sp>
    </p:spTree>
  </p:cSld>
  <p:timing>
    <p:tnLst>
      <p:par>
        <p:cTn id="57" dur="indefinite" restart="never" nodeType="tmRoot">
          <p:childTnLst>
            <p:seq>
              <p:cTn id="58"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11760" y="444960"/>
            <a:ext cx="8515080" cy="56736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2. Approval of Agenda</a:t>
            </a:r>
            <a:endParaRPr b="0" lang="en-US" sz="2800" spc="-1" strike="noStrike">
              <a:latin typeface="Arial"/>
            </a:endParaRPr>
          </a:p>
        </p:txBody>
      </p:sp>
      <p:sp>
        <p:nvSpPr>
          <p:cNvPr id="160" name="CustomShape 2"/>
          <p:cNvSpPr/>
          <p:nvPr/>
        </p:nvSpPr>
        <p:spPr>
          <a:xfrm>
            <a:off x="311760" y="1152360"/>
            <a:ext cx="8515080" cy="341100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1. Is there a motion for approval of the agenda?</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2. Is there a second?</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3. Is there discussion?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4. Is there any opposition?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5. Vote if needed</a:t>
            </a:r>
            <a:endParaRPr b="0" lang="en-US" sz="1800" spc="-1" strike="noStrike">
              <a:latin typeface="Arial"/>
            </a:endParaRPr>
          </a:p>
          <a:p>
            <a:pPr>
              <a:lnSpc>
                <a:spcPct val="115000"/>
              </a:lnSpc>
              <a:spcBef>
                <a:spcPts val="1599"/>
              </a:spcBef>
            </a:pPr>
            <a:endParaRPr b="0" lang="en-US" sz="18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0" y="0"/>
            <a:ext cx="8737200" cy="4076280"/>
          </a:xfrm>
          <a:prstGeom prst="rect">
            <a:avLst/>
          </a:prstGeom>
          <a:noFill/>
          <a:ln>
            <a:noFill/>
          </a:ln>
        </p:spPr>
        <p:style>
          <a:lnRef idx="0"/>
          <a:fillRef idx="0"/>
          <a:effectRef idx="0"/>
          <a:fontRef idx="minor"/>
        </p:style>
        <p:txBody>
          <a:bodyPr lIns="90000" rIns="90000" tIns="91440" bIns="91440"/>
          <a:p>
            <a:pPr>
              <a:lnSpc>
                <a:spcPct val="100000"/>
              </a:lnSpc>
            </a:pPr>
            <a:r>
              <a:rPr b="0" lang="en-US" sz="2000" spc="-1" strike="noStrike">
                <a:solidFill>
                  <a:srgbClr val="000000"/>
                </a:solidFill>
                <a:latin typeface="Arial"/>
                <a:ea typeface="Arial"/>
              </a:rPr>
              <a:t>29. Since we are removing RMA/INCA:FreqZero and RMA/INCA:dopCentroidPoly</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perhaps someone needs to write something explaining how to</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calculate these from the geometry?</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Marc's text:</a:t>
            </a:r>
            <a:endParaRPr b="0" lang="en-US" sz="2000" spc="-1" strike="noStrike">
              <a:latin typeface="Arial"/>
            </a:endParaRPr>
          </a:p>
          <a:p>
            <a:pPr>
              <a:lnSpc>
                <a:spcPct val="100000"/>
              </a:lnSpc>
            </a:pPr>
            <a:endParaRPr b="0" lang="en-US" sz="2000" spc="-1" strike="noStrike">
              <a:latin typeface="Arial"/>
            </a:endParaRPr>
          </a:p>
          <a:p>
            <a:pPr>
              <a:lnSpc>
                <a:spcPct val="115000"/>
              </a:lnSpc>
              <a:spcBef>
                <a:spcPts val="1199"/>
              </a:spcBef>
            </a:pPr>
            <a:r>
              <a:rPr b="0" lang="en-US" sz="1900" spc="-1" strike="noStrike">
                <a:solidFill>
                  <a:srgbClr val="000000"/>
                </a:solidFill>
                <a:latin typeface="Arial"/>
                <a:ea typeface="Arial"/>
              </a:rPr>
              <a:t>The processed (COA) Doppler Centroid can be calculated for any point in the image given the range-rate (see SICD Vol 3 to compute the range-rate).</a:t>
            </a:r>
            <a:endParaRPr b="0" lang="en-US" sz="1900" spc="-1" strike="noStrike">
              <a:latin typeface="Arial"/>
            </a:endParaRPr>
          </a:p>
          <a:p>
            <a:pPr>
              <a:lnSpc>
                <a:spcPct val="115000"/>
              </a:lnSpc>
              <a:spcBef>
                <a:spcPts val="1199"/>
              </a:spcBef>
            </a:pPr>
            <a:r>
              <a:rPr b="0" lang="en-US" sz="1900" spc="-1" strike="noStrike">
                <a:solidFill>
                  <a:srgbClr val="000000"/>
                </a:solidFill>
                <a:latin typeface="Arial"/>
                <a:ea typeface="Arial"/>
              </a:rPr>
              <a:t>DopplerCentroid = -RangeRate * Fx_C * 2 / c</a:t>
            </a:r>
            <a:endParaRPr b="0" lang="en-US" sz="1900" spc="-1" strike="noStrike">
              <a:latin typeface="Arial"/>
            </a:endParaRPr>
          </a:p>
          <a:p>
            <a:pPr>
              <a:lnSpc>
                <a:spcPct val="100000"/>
              </a:lnSpc>
              <a:spcBef>
                <a:spcPts val="1199"/>
              </a:spcBef>
            </a:pPr>
            <a:endParaRPr b="0" lang="en-US" sz="1900" spc="-1" strike="noStrike">
              <a:latin typeface="Arial"/>
            </a:endParaRPr>
          </a:p>
        </p:txBody>
      </p:sp>
      <p:sp>
        <p:nvSpPr>
          <p:cNvPr id="205" name="CustomShape 2"/>
          <p:cNvSpPr/>
          <p:nvPr/>
        </p:nvSpPr>
        <p:spPr>
          <a:xfrm>
            <a:off x="258120" y="4464000"/>
            <a:ext cx="8530920" cy="730800"/>
          </a:xfrm>
          <a:prstGeom prst="rect">
            <a:avLst/>
          </a:prstGeom>
          <a:noFill/>
          <a:ln>
            <a:noFill/>
          </a:ln>
        </p:spPr>
        <p:style>
          <a:lnRef idx="0"/>
          <a:fillRef idx="0"/>
          <a:effectRef idx="0"/>
          <a:fontRef idx="minor"/>
        </p:style>
        <p:txBody>
          <a:bodyPr lIns="90000" rIns="90000" tIns="91440" bIns="91440"/>
          <a:p>
            <a:pPr>
              <a:lnSpc>
                <a:spcPct val="100000"/>
              </a:lnSpc>
            </a:pPr>
            <a:r>
              <a:rPr b="0" lang="en-US" sz="1800" spc="-1" strike="noStrike">
                <a:solidFill>
                  <a:srgbClr val="ff0000"/>
                </a:solidFill>
                <a:latin typeface="Arial"/>
                <a:ea typeface="Arial"/>
              </a:rPr>
              <a:t>Leland: need to include in this text: where in the std to obtain RangeRate and Fx_C</a:t>
            </a:r>
            <a:endParaRPr b="0" lang="en-US" sz="1800" spc="-1" strike="noStrike">
              <a:latin typeface="Arial"/>
            </a:endParaRPr>
          </a:p>
        </p:txBody>
      </p:sp>
    </p:spTree>
  </p:cSld>
  <p:timing>
    <p:tnLst>
      <p:par>
        <p:cTn id="59" dur="indefinite" restart="never" nodeType="tmRoot">
          <p:childTnLst>
            <p:seq>
              <p:cTn id="60" dur="indefinite"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0" y="0"/>
            <a:ext cx="8996040" cy="5052240"/>
          </a:xfrm>
          <a:prstGeom prst="rect">
            <a:avLst/>
          </a:prstGeom>
          <a:noFill/>
          <a:ln>
            <a:noFill/>
          </a:ln>
        </p:spPr>
        <p:style>
          <a:lnRef idx="0"/>
          <a:fillRef idx="0"/>
          <a:effectRef idx="0"/>
          <a:fontRef idx="minor"/>
        </p:style>
        <p:txBody>
          <a:bodyPr lIns="90000" rIns="90000" tIns="91440" bIns="91440"/>
          <a:p>
            <a:pPr>
              <a:lnSpc>
                <a:spcPct val="100000"/>
              </a:lnSpc>
            </a:pPr>
            <a:endParaRPr b="0" lang="en-US" sz="1800" spc="-1" strike="noStrike">
              <a:latin typeface="Arial"/>
            </a:endParaRPr>
          </a:p>
          <a:p>
            <a:pPr>
              <a:lnSpc>
                <a:spcPct val="100000"/>
              </a:lnSpc>
            </a:pPr>
            <a:r>
              <a:rPr b="0" lang="en-US" sz="2000" spc="-1" strike="noStrike">
                <a:solidFill>
                  <a:srgbClr val="000000"/>
                </a:solidFill>
                <a:latin typeface="Arial"/>
                <a:ea typeface="Arial"/>
              </a:rPr>
              <a:t>31. Someone needs to write something explaining that data is</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provided as Beta0, giving the definition, and also explaining</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how to convert to the others: rcs, sigma0, gamm0</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&gt;&gt;Already there.</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32. Need a more specific proposal to include bistatic data.</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&gt;&gt;decided that probably just having difft names for the xmit and rcv antennas is good enough, as the other params are specific enough that they work for mono- and bi-static.</a:t>
            </a:r>
            <a:endParaRPr b="0" lang="en-US" sz="2000" spc="-1" strike="noStrike">
              <a:latin typeface="Arial"/>
            </a:endParaRPr>
          </a:p>
        </p:txBody>
      </p:sp>
    </p:spTree>
  </p:cSld>
  <p:timing>
    <p:tnLst>
      <p:par>
        <p:cTn id="61" dur="indefinite" restart="never" nodeType="tmRoot">
          <p:childTnLst>
            <p:seq>
              <p:cTn id="62" dur="indefinite"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0" y="0"/>
            <a:ext cx="8996040" cy="5031000"/>
          </a:xfrm>
          <a:prstGeom prst="rect">
            <a:avLst/>
          </a:prstGeom>
          <a:noFill/>
          <a:ln>
            <a:noFill/>
          </a:ln>
        </p:spPr>
        <p:style>
          <a:lnRef idx="0"/>
          <a:fillRef idx="0"/>
          <a:effectRef idx="0"/>
          <a:fontRef idx="minor"/>
        </p:style>
        <p:txBody>
          <a:bodyPr lIns="90000" rIns="90000" tIns="91440" bIns="91440"/>
          <a:p>
            <a:pPr>
              <a:lnSpc>
                <a:spcPct val="100000"/>
              </a:lnSpc>
            </a:pPr>
            <a:r>
              <a:rPr b="0" lang="en-US" sz="2000" spc="-1" strike="noStrike">
                <a:solidFill>
                  <a:srgbClr val="000000"/>
                </a:solidFill>
                <a:latin typeface="Arial"/>
                <a:ea typeface="Arial"/>
              </a:rPr>
              <a:t>36. Need a specific proposal on how to provide a way for the producer to provide an idea as to how a particular param's value was calculated:</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1600" spc="-1" strike="noStrike">
                <a:solidFill>
                  <a:srgbClr val="000000"/>
                </a:solidFill>
                <a:latin typeface="Arial"/>
                <a:ea typeface="Arial"/>
              </a:rPr>
              <a:t>an example: antenna pattern:</a:t>
            </a:r>
            <a:endParaRPr b="0" lang="en-US" sz="1600" spc="-1" strike="noStrike">
              <a:latin typeface="Arial"/>
            </a:endParaRPr>
          </a:p>
          <a:p>
            <a:pPr>
              <a:lnSpc>
                <a:spcPct val="100000"/>
              </a:lnSpc>
            </a:pPr>
            <a:r>
              <a:rPr b="0" lang="en-US" sz="1600" spc="-1" strike="noStrike">
                <a:solidFill>
                  <a:srgbClr val="000000"/>
                </a:solidFill>
                <a:latin typeface="Arial"/>
                <a:ea typeface="Arial"/>
              </a:rPr>
              <a:t>	</a:t>
            </a:r>
            <a:r>
              <a:rPr b="0" lang="en-US" sz="1600" spc="-1" strike="noStrike">
                <a:solidFill>
                  <a:srgbClr val="000000"/>
                </a:solidFill>
                <a:latin typeface="Arial"/>
                <a:ea typeface="Arial"/>
              </a:rPr>
              <a:t>if only have 3db beamwidth, can provide a sampled pattern that</a:t>
            </a:r>
            <a:endParaRPr b="0" lang="en-US" sz="1600" spc="-1" strike="noStrike">
              <a:latin typeface="Arial"/>
            </a:endParaRPr>
          </a:p>
          <a:p>
            <a:pPr>
              <a:lnSpc>
                <a:spcPct val="100000"/>
              </a:lnSpc>
            </a:pPr>
            <a:r>
              <a:rPr b="0" lang="en-US" sz="1600" spc="-1" strike="noStrike">
                <a:solidFill>
                  <a:srgbClr val="000000"/>
                </a:solidFill>
                <a:latin typeface="Arial"/>
                <a:ea typeface="Arial"/>
              </a:rPr>
              <a:t>	</a:t>
            </a:r>
            <a:r>
              <a:rPr b="0" lang="en-US" sz="1600" spc="-1" strike="noStrike">
                <a:solidFill>
                  <a:srgbClr val="000000"/>
                </a:solidFill>
                <a:latin typeface="Arial"/>
                <a:ea typeface="Arial"/>
              </a:rPr>
              <a:t>      </a:t>
            </a:r>
            <a:r>
              <a:rPr b="0" lang="en-US" sz="1600" spc="-1" strike="noStrike">
                <a:solidFill>
                  <a:srgbClr val="000000"/>
                </a:solidFill>
                <a:latin typeface="Arial"/>
                <a:ea typeface="Arial"/>
              </a:rPr>
              <a:t>shows this, sampled sparsely.</a:t>
            </a:r>
            <a:endParaRPr b="0" lang="en-US" sz="1600" spc="-1" strike="noStrike">
              <a:latin typeface="Arial"/>
            </a:endParaRPr>
          </a:p>
          <a:p>
            <a:pPr>
              <a:lnSpc>
                <a:spcPct val="100000"/>
              </a:lnSpc>
            </a:pPr>
            <a:r>
              <a:rPr b="0" lang="en-US" sz="1600" spc="-1" strike="noStrike">
                <a:solidFill>
                  <a:srgbClr val="000000"/>
                </a:solidFill>
                <a:latin typeface="Arial"/>
                <a:ea typeface="Arial"/>
              </a:rPr>
              <a:t>	</a:t>
            </a:r>
            <a:r>
              <a:rPr b="0" lang="en-US" sz="1600" spc="-1" strike="noStrike">
                <a:solidFill>
                  <a:srgbClr val="000000"/>
                </a:solidFill>
                <a:latin typeface="Arial"/>
                <a:ea typeface="Arial"/>
              </a:rPr>
              <a:t>or, knowing the kind of antenna, could provide a modeled version if the pattern has not been measured</a:t>
            </a:r>
            <a:endParaRPr b="0" lang="en-US" sz="1600" spc="-1" strike="noStrike">
              <a:latin typeface="Arial"/>
            </a:endParaRPr>
          </a:p>
          <a:p>
            <a:pPr>
              <a:lnSpc>
                <a:spcPct val="100000"/>
              </a:lnSpc>
            </a:pPr>
            <a:r>
              <a:rPr b="0" lang="en-US" sz="1600" spc="-1" strike="noStrike">
                <a:solidFill>
                  <a:srgbClr val="000000"/>
                </a:solidFill>
                <a:latin typeface="Arial"/>
                <a:ea typeface="Arial"/>
              </a:rPr>
              <a:t>	</a:t>
            </a:r>
            <a:r>
              <a:rPr b="0" lang="en-US" sz="1600" spc="-1" strike="noStrike">
                <a:solidFill>
                  <a:srgbClr val="000000"/>
                </a:solidFill>
                <a:latin typeface="Arial"/>
                <a:ea typeface="Arial"/>
              </a:rPr>
              <a:t>or, have in-lab measured but not attached to platform</a:t>
            </a:r>
            <a:endParaRPr b="0" lang="en-US" sz="1600" spc="-1" strike="noStrike">
              <a:latin typeface="Arial"/>
            </a:endParaRPr>
          </a:p>
          <a:p>
            <a:pPr>
              <a:lnSpc>
                <a:spcPct val="100000"/>
              </a:lnSpc>
            </a:pPr>
            <a:r>
              <a:rPr b="0" lang="en-US" sz="1600" spc="-1" strike="noStrike">
                <a:solidFill>
                  <a:srgbClr val="000000"/>
                </a:solidFill>
                <a:latin typeface="Arial"/>
                <a:ea typeface="Arial"/>
              </a:rPr>
              <a:t>	</a:t>
            </a:r>
            <a:r>
              <a:rPr b="0" lang="en-US" sz="1600" spc="-1" strike="noStrike">
                <a:solidFill>
                  <a:srgbClr val="000000"/>
                </a:solidFill>
                <a:latin typeface="Arial"/>
                <a:ea typeface="Arial"/>
              </a:rPr>
              <a:t>or, have in-lab measured and attached to platform</a:t>
            </a:r>
            <a:endParaRPr b="0" lang="en-US" sz="1600" spc="-1" strike="noStrike">
              <a:latin typeface="Arial"/>
            </a:endParaRPr>
          </a:p>
          <a:p>
            <a:pPr>
              <a:lnSpc>
                <a:spcPct val="100000"/>
              </a:lnSpc>
            </a:pPr>
            <a:r>
              <a:rPr b="0" lang="en-US" sz="1600" spc="-1" strike="noStrike">
                <a:solidFill>
                  <a:srgbClr val="000000"/>
                </a:solidFill>
                <a:latin typeface="Arial"/>
                <a:ea typeface="Arial"/>
              </a:rPr>
              <a:t>	</a:t>
            </a:r>
            <a:r>
              <a:rPr b="0" lang="en-US" sz="1600" spc="-1" strike="noStrike">
                <a:solidFill>
                  <a:srgbClr val="000000"/>
                </a:solidFill>
                <a:latin typeface="Arial"/>
                <a:ea typeface="Arial"/>
              </a:rPr>
              <a:t>or, have a field-campaign that measured the pattern during the</a:t>
            </a:r>
            <a:endParaRPr b="0" lang="en-US" sz="1600" spc="-1" strike="noStrike">
              <a:latin typeface="Arial"/>
            </a:endParaRPr>
          </a:p>
          <a:p>
            <a:pPr>
              <a:lnSpc>
                <a:spcPct val="100000"/>
              </a:lnSpc>
            </a:pPr>
            <a:r>
              <a:rPr b="0" lang="en-US" sz="1600" spc="-1" strike="noStrike">
                <a:solidFill>
                  <a:srgbClr val="000000"/>
                </a:solidFill>
                <a:latin typeface="Arial"/>
                <a:ea typeface="Arial"/>
              </a:rPr>
              <a:t>    </a:t>
            </a:r>
            <a:r>
              <a:rPr b="0" lang="en-US" sz="1600" spc="-1" strike="noStrike">
                <a:solidFill>
                  <a:srgbClr val="000000"/>
                </a:solidFill>
                <a:latin typeface="Arial"/>
                <a:ea typeface="Arial"/>
              </a:rPr>
              <a:t>	</a:t>
            </a:r>
            <a:r>
              <a:rPr b="0" lang="en-US" sz="1600" spc="-1" strike="noStrike">
                <a:solidFill>
                  <a:srgbClr val="000000"/>
                </a:solidFill>
                <a:latin typeface="Arial"/>
                <a:ea typeface="Arial"/>
              </a:rPr>
              <a:t>mission: once or many times.</a:t>
            </a:r>
            <a:endParaRPr b="0" lang="en-US" sz="1600" spc="-1" strike="noStrike">
              <a:latin typeface="Arial"/>
            </a:endParaRPr>
          </a:p>
          <a:p>
            <a:pPr>
              <a:lnSpc>
                <a:spcPct val="100000"/>
              </a:lnSpc>
            </a:pPr>
            <a:r>
              <a:rPr b="0" lang="en-US" sz="1600" spc="-1" strike="noStrike">
                <a:solidFill>
                  <a:srgbClr val="000000"/>
                </a:solidFill>
                <a:latin typeface="Arial"/>
                <a:ea typeface="Arial"/>
              </a:rPr>
              <a:t>	</a:t>
            </a:r>
            <a:r>
              <a:rPr b="0" lang="en-US" sz="1600" spc="-1" strike="noStrike">
                <a:solidFill>
                  <a:srgbClr val="000000"/>
                </a:solidFill>
                <a:latin typeface="Arial"/>
                <a:ea typeface="Arial"/>
              </a:rPr>
              <a:t>etc.</a:t>
            </a:r>
            <a:endParaRPr b="0" lang="en-US" sz="1600" spc="-1" strike="noStrike">
              <a:latin typeface="Arial"/>
            </a:endParaRPr>
          </a:p>
          <a:p>
            <a:pPr>
              <a:lnSpc>
                <a:spcPct val="100000"/>
              </a:lnSpc>
            </a:pPr>
            <a:r>
              <a:rPr b="0" lang="en-US" sz="1600" spc="-1" strike="noStrike">
                <a:solidFill>
                  <a:srgbClr val="000000"/>
                </a:solidFill>
                <a:latin typeface="Arial"/>
                <a:ea typeface="Arial"/>
              </a:rPr>
              <a:t>	</a:t>
            </a:r>
            <a:r>
              <a:rPr b="0" lang="en-US" sz="1600" spc="-1" strike="noStrike">
                <a:solidFill>
                  <a:srgbClr val="000000"/>
                </a:solidFill>
                <a:latin typeface="Arial"/>
                <a:ea typeface="Arial"/>
              </a:rPr>
              <a:t>perhaps ISO 19115: DataQuality stuff?</a:t>
            </a:r>
            <a:endParaRPr b="0" lang="en-US" sz="1600" spc="-1" strike="noStrike">
              <a:latin typeface="Arial"/>
            </a:endParaRPr>
          </a:p>
          <a:p>
            <a:pPr>
              <a:lnSpc>
                <a:spcPct val="100000"/>
              </a:lnSpc>
            </a:pPr>
            <a:endParaRPr b="0" lang="en-US" sz="1600" spc="-1" strike="noStrike">
              <a:latin typeface="Arial"/>
            </a:endParaRPr>
          </a:p>
          <a:p>
            <a:pPr>
              <a:lnSpc>
                <a:spcPct val="100000"/>
              </a:lnSpc>
            </a:pPr>
            <a:r>
              <a:rPr b="0" lang="en-US" sz="2000" spc="-1" strike="noStrike">
                <a:solidFill>
                  <a:srgbClr val="000000"/>
                </a:solidFill>
                <a:latin typeface="Arial"/>
                <a:ea typeface="Arial"/>
              </a:rPr>
              <a:t>&gt;&gt;since this can be arbitrarily complex, and hence not useful to a computer program, we decided that it should be free-form text. Useful to a human at least.</a:t>
            </a:r>
            <a:endParaRPr b="0" lang="en-US" sz="2000" spc="-1" strike="noStrike">
              <a:latin typeface="Arial"/>
            </a:endParaRPr>
          </a:p>
        </p:txBody>
      </p:sp>
    </p:spTree>
  </p:cSld>
  <p:timing>
    <p:tnLst>
      <p:par>
        <p:cTn id="63" dur="indefinite" restart="never" nodeType="tmRoot">
          <p:childTnLst>
            <p:seq>
              <p:cTn id="64" dur="indefinite"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412920" y="412920"/>
            <a:ext cx="8462160" cy="4893480"/>
          </a:xfrm>
          <a:prstGeom prst="rect">
            <a:avLst/>
          </a:prstGeom>
          <a:noFill/>
          <a:ln>
            <a:noFill/>
          </a:ln>
        </p:spPr>
        <p:style>
          <a:lnRef idx="0"/>
          <a:fillRef idx="0"/>
          <a:effectRef idx="0"/>
          <a:fontRef idx="minor"/>
        </p:style>
        <p:txBody>
          <a:bodyPr lIns="90000" rIns="90000" tIns="91440" bIns="91440"/>
          <a:p>
            <a:pPr>
              <a:lnSpc>
                <a:spcPct val="100000"/>
              </a:lnSpc>
            </a:pPr>
            <a:r>
              <a:rPr b="0" lang="en-US" sz="1700" spc="-1" strike="noStrike">
                <a:solidFill>
                  <a:srgbClr val="000000"/>
                </a:solidFill>
                <a:latin typeface="Arial"/>
                <a:ea typeface="Arial"/>
              </a:rPr>
              <a:t>Marc volunteered to come up with a list of possible parameters that could need this:</a:t>
            </a:r>
            <a:endParaRPr b="0" lang="en-US" sz="1700" spc="-1" strike="noStrike">
              <a:latin typeface="Arial"/>
            </a:endParaRPr>
          </a:p>
          <a:p>
            <a:pPr>
              <a:lnSpc>
                <a:spcPct val="100000"/>
              </a:lnSpc>
            </a:pPr>
            <a:endParaRPr b="0" lang="en-US" sz="1700" spc="-1" strike="noStrike">
              <a:latin typeface="Arial"/>
            </a:endParaRPr>
          </a:p>
          <a:p>
            <a:pPr>
              <a:lnSpc>
                <a:spcPct val="100000"/>
              </a:lnSpc>
            </a:pPr>
            <a:r>
              <a:rPr b="0" lang="en-US" sz="1700" spc="-1" strike="noStrike">
                <a:solidFill>
                  <a:srgbClr val="000000"/>
                </a:solidFill>
                <a:latin typeface="Arial"/>
                <a:ea typeface="Arial"/>
              </a:rPr>
              <a:t>Nodes that could use a Data Quality Flag</a:t>
            </a:r>
            <a:endParaRPr b="0" lang="en-US" sz="1700" spc="-1" strike="noStrike">
              <a:latin typeface="Arial"/>
            </a:endParaRPr>
          </a:p>
          <a:p>
            <a:pPr>
              <a:lnSpc>
                <a:spcPct val="100000"/>
              </a:lnSpc>
            </a:pPr>
            <a:r>
              <a:rPr b="0" lang="en-US" sz="1700" spc="-1" strike="noStrike">
                <a:solidFill>
                  <a:srgbClr val="000000"/>
                </a:solidFill>
                <a:latin typeface="Arial"/>
                <a:ea typeface="Arial"/>
              </a:rPr>
              <a:t>—————————————</a:t>
            </a:r>
            <a:r>
              <a:rPr b="0" lang="en-US" sz="1700" spc="-1" strike="noStrike">
                <a:solidFill>
                  <a:srgbClr val="000000"/>
                </a:solidFill>
                <a:latin typeface="Arial"/>
                <a:ea typeface="Arial"/>
              </a:rPr>
              <a:t>-</a:t>
            </a:r>
            <a:endParaRPr b="0" lang="en-US" sz="1700" spc="-1" strike="noStrike">
              <a:latin typeface="Arial"/>
            </a:endParaRPr>
          </a:p>
          <a:p>
            <a:pPr>
              <a:lnSpc>
                <a:spcPct val="100000"/>
              </a:lnSpc>
            </a:pPr>
            <a:r>
              <a:rPr b="0" lang="en-US" sz="1700" spc="-1" strike="noStrike">
                <a:solidFill>
                  <a:srgbClr val="000000"/>
                </a:solidFill>
                <a:latin typeface="Arial"/>
                <a:ea typeface="Arial"/>
              </a:rPr>
              <a:t>/SICD/ImageFormation/PolarizationCalibration/Distortion</a:t>
            </a:r>
            <a:endParaRPr b="0" lang="en-US" sz="1700" spc="-1" strike="noStrike">
              <a:latin typeface="Arial"/>
            </a:endParaRPr>
          </a:p>
          <a:p>
            <a:pPr>
              <a:lnSpc>
                <a:spcPct val="100000"/>
              </a:lnSpc>
            </a:pPr>
            <a:r>
              <a:rPr b="0" lang="en-US" sz="1700" spc="-1" strike="noStrike">
                <a:solidFill>
                  <a:srgbClr val="000000"/>
                </a:solidFill>
                <a:latin typeface="Arial"/>
                <a:ea typeface="Arial"/>
              </a:rPr>
              <a:t>/SICD/Radiometric/NoiseLevel</a:t>
            </a:r>
            <a:endParaRPr b="0" lang="en-US" sz="1700" spc="-1" strike="noStrike">
              <a:latin typeface="Arial"/>
            </a:endParaRPr>
          </a:p>
          <a:p>
            <a:pPr>
              <a:lnSpc>
                <a:spcPct val="100000"/>
              </a:lnSpc>
            </a:pPr>
            <a:r>
              <a:rPr b="0" lang="en-US" sz="1700" spc="-1" strike="noStrike">
                <a:solidFill>
                  <a:srgbClr val="000000"/>
                </a:solidFill>
                <a:latin typeface="Arial"/>
                <a:ea typeface="Arial"/>
              </a:rPr>
              <a:t>/SICD/Radiometric/BetaZeroSFPoly</a:t>
            </a:r>
            <a:endParaRPr b="0" lang="en-US" sz="1700" spc="-1" strike="noStrike">
              <a:latin typeface="Arial"/>
            </a:endParaRPr>
          </a:p>
          <a:p>
            <a:pPr>
              <a:lnSpc>
                <a:spcPct val="100000"/>
              </a:lnSpc>
            </a:pPr>
            <a:r>
              <a:rPr b="0" lang="en-US" sz="1700" spc="-1" strike="noStrike">
                <a:solidFill>
                  <a:srgbClr val="000000"/>
                </a:solidFill>
                <a:latin typeface="Arial"/>
                <a:ea typeface="Arial"/>
              </a:rPr>
              <a:t>/SICD/Antenna/{Tx,Rcv}/EB</a:t>
            </a:r>
            <a:endParaRPr b="0" lang="en-US" sz="1700" spc="-1" strike="noStrike">
              <a:latin typeface="Arial"/>
            </a:endParaRPr>
          </a:p>
          <a:p>
            <a:pPr>
              <a:lnSpc>
                <a:spcPct val="100000"/>
              </a:lnSpc>
            </a:pPr>
            <a:r>
              <a:rPr b="0" lang="en-US" sz="1700" spc="-1" strike="noStrike">
                <a:solidFill>
                  <a:srgbClr val="000000"/>
                </a:solidFill>
                <a:latin typeface="Arial"/>
                <a:ea typeface="Arial"/>
              </a:rPr>
              <a:t>/SICD/Antenna/{Tx,Rcv}/{X,Y}AxisPoly</a:t>
            </a:r>
            <a:endParaRPr b="0" lang="en-US" sz="1700" spc="-1" strike="noStrike">
              <a:latin typeface="Arial"/>
            </a:endParaRPr>
          </a:p>
          <a:p>
            <a:pPr>
              <a:lnSpc>
                <a:spcPct val="100000"/>
              </a:lnSpc>
            </a:pPr>
            <a:r>
              <a:rPr b="0" lang="en-US" sz="1700" spc="-1" strike="noStrike">
                <a:solidFill>
                  <a:srgbClr val="000000"/>
                </a:solidFill>
                <a:latin typeface="Arial"/>
                <a:ea typeface="Arial"/>
              </a:rPr>
              <a:t>/SICD/Antenna/{Tx,Rcv}/Array</a:t>
            </a:r>
            <a:endParaRPr b="0" lang="en-US" sz="1700" spc="-1" strike="noStrike">
              <a:latin typeface="Arial"/>
            </a:endParaRPr>
          </a:p>
          <a:p>
            <a:pPr>
              <a:lnSpc>
                <a:spcPct val="100000"/>
              </a:lnSpc>
            </a:pPr>
            <a:r>
              <a:rPr b="0" lang="en-US" sz="1700" spc="-1" strike="noStrike">
                <a:solidFill>
                  <a:srgbClr val="000000"/>
                </a:solidFill>
                <a:latin typeface="Arial"/>
                <a:ea typeface="Arial"/>
              </a:rPr>
              <a:t>/SICD/Antenna/{Tx,Rcv}/Element</a:t>
            </a:r>
            <a:endParaRPr b="0" lang="en-US" sz="1700" spc="-1" strike="noStrike">
              <a:latin typeface="Arial"/>
            </a:endParaRPr>
          </a:p>
          <a:p>
            <a:pPr>
              <a:lnSpc>
                <a:spcPct val="100000"/>
              </a:lnSpc>
            </a:pPr>
            <a:r>
              <a:rPr b="0" lang="en-US" sz="1700" spc="-1" strike="noStrike">
                <a:solidFill>
                  <a:srgbClr val="000000"/>
                </a:solidFill>
                <a:latin typeface="Arial"/>
                <a:ea typeface="Arial"/>
              </a:rPr>
              <a:t>/SICD/Antenna/{Tx,Rcv}/GainBSPoly</a:t>
            </a:r>
            <a:endParaRPr b="0" lang="en-US" sz="1700" spc="-1" strike="noStrike">
              <a:latin typeface="Arial"/>
            </a:endParaRPr>
          </a:p>
          <a:p>
            <a:pPr>
              <a:lnSpc>
                <a:spcPct val="100000"/>
              </a:lnSpc>
            </a:pPr>
            <a:r>
              <a:rPr b="0" lang="en-US" sz="1700" spc="-1" strike="noStrike">
                <a:solidFill>
                  <a:srgbClr val="000000"/>
                </a:solidFill>
                <a:latin typeface="Arial"/>
                <a:ea typeface="Arial"/>
              </a:rPr>
              <a:t>/SICD/ErrorStatistics/CompositeSCP</a:t>
            </a:r>
            <a:endParaRPr b="0" lang="en-US" sz="1700" spc="-1" strike="noStrike">
              <a:latin typeface="Arial"/>
            </a:endParaRPr>
          </a:p>
          <a:p>
            <a:pPr>
              <a:lnSpc>
                <a:spcPct val="100000"/>
              </a:lnSpc>
            </a:pPr>
            <a:r>
              <a:rPr b="0" lang="en-US" sz="1700" spc="-1" strike="noStrike">
                <a:solidFill>
                  <a:srgbClr val="000000"/>
                </a:solidFill>
                <a:latin typeface="Arial"/>
                <a:ea typeface="Arial"/>
              </a:rPr>
              <a:t>/SICD/ErrorStatistics/Components/PosVelErr</a:t>
            </a:r>
            <a:endParaRPr b="0" lang="en-US" sz="1700" spc="-1" strike="noStrike">
              <a:latin typeface="Arial"/>
            </a:endParaRPr>
          </a:p>
          <a:p>
            <a:pPr>
              <a:lnSpc>
                <a:spcPct val="100000"/>
              </a:lnSpc>
            </a:pPr>
            <a:r>
              <a:rPr b="0" lang="en-US" sz="1700" spc="-1" strike="noStrike">
                <a:solidFill>
                  <a:srgbClr val="000000"/>
                </a:solidFill>
                <a:latin typeface="Arial"/>
                <a:ea typeface="Arial"/>
              </a:rPr>
              <a:t>/SICD/ErrorStatistics/Components/RadarSensor</a:t>
            </a:r>
            <a:endParaRPr b="0" lang="en-US" sz="1700" spc="-1" strike="noStrike">
              <a:latin typeface="Arial"/>
            </a:endParaRPr>
          </a:p>
          <a:p>
            <a:pPr>
              <a:lnSpc>
                <a:spcPct val="100000"/>
              </a:lnSpc>
            </a:pPr>
            <a:r>
              <a:rPr b="0" lang="en-US" sz="1700" spc="-1" strike="noStrike">
                <a:solidFill>
                  <a:srgbClr val="000000"/>
                </a:solidFill>
                <a:latin typeface="Arial"/>
                <a:ea typeface="Arial"/>
              </a:rPr>
              <a:t>/SICD/ErrorStatistics/Components/TropoError</a:t>
            </a:r>
            <a:endParaRPr b="0" lang="en-US" sz="1700" spc="-1" strike="noStrike">
              <a:latin typeface="Arial"/>
            </a:endParaRPr>
          </a:p>
          <a:p>
            <a:pPr>
              <a:lnSpc>
                <a:spcPct val="100000"/>
              </a:lnSpc>
            </a:pPr>
            <a:r>
              <a:rPr b="0" lang="en-US" sz="1700" spc="-1" strike="noStrike">
                <a:solidFill>
                  <a:srgbClr val="000000"/>
                </a:solidFill>
                <a:latin typeface="Arial"/>
                <a:ea typeface="Arial"/>
              </a:rPr>
              <a:t>/SICD/ErrorStatistics/Components/IonoError</a:t>
            </a:r>
            <a:endParaRPr b="0" lang="en-US" sz="1700" spc="-1" strike="noStrike">
              <a:latin typeface="Arial"/>
            </a:endParaRPr>
          </a:p>
          <a:p>
            <a:pPr>
              <a:lnSpc>
                <a:spcPct val="100000"/>
              </a:lnSpc>
            </a:pPr>
            <a:endParaRPr b="0" lang="en-US" sz="1700" spc="-1" strike="noStrike">
              <a:latin typeface="Arial"/>
            </a:endParaRPr>
          </a:p>
        </p:txBody>
      </p:sp>
    </p:spTree>
  </p:cSld>
  <p:timing>
    <p:tnLst>
      <p:par>
        <p:cTn id="65" dur="indefinite" restart="never" nodeType="tmRoot">
          <p:childTnLst>
            <p:seq>
              <p:cTn id="66" dur="indefinite" nodeType="mainSeq"/>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CustomShape 1"/>
          <p:cNvSpPr/>
          <p:nvPr/>
        </p:nvSpPr>
        <p:spPr>
          <a:xfrm>
            <a:off x="627840" y="447120"/>
            <a:ext cx="6827760" cy="1919880"/>
          </a:xfrm>
          <a:prstGeom prst="rect">
            <a:avLst/>
          </a:prstGeom>
          <a:noFill/>
          <a:ln>
            <a:noFill/>
          </a:ln>
        </p:spPr>
        <p:style>
          <a:lnRef idx="0"/>
          <a:fillRef idx="0"/>
          <a:effectRef idx="0"/>
          <a:fontRef idx="minor"/>
        </p:style>
        <p:txBody>
          <a:bodyPr lIns="90000" rIns="90000" tIns="91440" bIns="91440"/>
          <a:p>
            <a:pPr>
              <a:lnSpc>
                <a:spcPct val="100000"/>
              </a:lnSpc>
            </a:pPr>
            <a:r>
              <a:rPr b="0" lang="en-US" sz="2000" spc="-1" strike="noStrike">
                <a:solidFill>
                  <a:srgbClr val="000000"/>
                </a:solidFill>
                <a:latin typeface="Arial"/>
                <a:ea typeface="Arial"/>
              </a:rPr>
              <a:t>Change name to: Data Quality Description</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The idea is to make this a top-level member of each of the "structures" that define each of these parameters.</a:t>
            </a: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p:txBody>
      </p:sp>
    </p:spTree>
  </p:cSld>
  <p:timing>
    <p:tnLst>
      <p:par>
        <p:cTn id="67" dur="indefinite" restart="never" nodeType="tmRoot">
          <p:childTnLst>
            <p:seq>
              <p:cTn id="68" dur="indefinite" nodeType="mainSeq"/>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CustomShape 1"/>
          <p:cNvSpPr/>
          <p:nvPr/>
        </p:nvSpPr>
        <p:spPr>
          <a:xfrm>
            <a:off x="0" y="0"/>
            <a:ext cx="8996040" cy="5031000"/>
          </a:xfrm>
          <a:prstGeom prst="rect">
            <a:avLst/>
          </a:prstGeom>
          <a:noFill/>
          <a:ln>
            <a:noFill/>
          </a:ln>
        </p:spPr>
        <p:style>
          <a:lnRef idx="0"/>
          <a:fillRef idx="0"/>
          <a:effectRef idx="0"/>
          <a:fontRef idx="minor"/>
        </p:style>
        <p:txBody>
          <a:bodyPr lIns="90000" rIns="90000" tIns="91440" bIns="91440"/>
          <a:p>
            <a:pPr>
              <a:lnSpc>
                <a:spcPct val="100000"/>
              </a:lnSpc>
            </a:pPr>
            <a:r>
              <a:rPr b="0" lang="en-US" sz="2000" spc="-1" strike="noStrike">
                <a:solidFill>
                  <a:srgbClr val="000000"/>
                </a:solidFill>
                <a:latin typeface="Arial"/>
                <a:ea typeface="Arial"/>
              </a:rPr>
              <a:t>39. someone needs to write something explaining the use of 2 1-way antenna patterns.</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&gt;&gt;Already there.</a:t>
            </a: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p:txBody>
      </p:sp>
    </p:spTree>
  </p:cSld>
  <p:timing>
    <p:tnLst>
      <p:par>
        <p:cTn id="69" dur="indefinite" restart="never" nodeType="tmRoot">
          <p:childTnLst>
            <p:seq>
              <p:cTn id="70" dur="indefinite" nodeType="mainSeq"/>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0" y="0"/>
            <a:ext cx="8996040" cy="5031000"/>
          </a:xfrm>
          <a:prstGeom prst="rect">
            <a:avLst/>
          </a:prstGeom>
          <a:noFill/>
          <a:ln>
            <a:noFill/>
          </a:ln>
        </p:spPr>
        <p:style>
          <a:lnRef idx="0"/>
          <a:fillRef idx="0"/>
          <a:effectRef idx="0"/>
          <a:fontRef idx="minor"/>
        </p:style>
        <p:txBody>
          <a:bodyPr lIns="90000" rIns="90000" tIns="91440" bIns="91440"/>
          <a:p>
            <a:pPr>
              <a:lnSpc>
                <a:spcPct val="100000"/>
              </a:lnSpc>
            </a:pPr>
            <a:r>
              <a:rPr b="0" lang="en-US" sz="2000" spc="-1" strike="noStrike">
                <a:solidFill>
                  <a:srgbClr val="000000"/>
                </a:solidFill>
                <a:latin typeface="Arial"/>
                <a:ea typeface="Arial"/>
              </a:rPr>
              <a:t>43. Someone needs to make two proposals for what metadata is needed for</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(a) troposphere corrections and </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(b) ionosphere corrections.</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or use 19159-3: CA_AtmosphericPropagationAndEarthMotion</a:t>
            </a:r>
            <a:endParaRPr b="0" lang="en-US" sz="2000" spc="-1" strike="noStrike">
              <a:latin typeface="Arial"/>
            </a:endParaRPr>
          </a:p>
          <a:p>
            <a:pPr>
              <a:lnSpc>
                <a:spcPct val="100000"/>
              </a:lnSpc>
            </a:pPr>
            <a:r>
              <a:rPr b="0" lang="en-US" sz="2000" spc="-1" strike="noStrike">
                <a:solidFill>
                  <a:srgbClr val="000000"/>
                </a:solidFill>
                <a:latin typeface="Arial"/>
                <a:ea typeface="Arial"/>
              </a:rPr>
              <a:t>&gt;&gt;use the ISO params for this for now.</a:t>
            </a:r>
            <a:endParaRPr b="0" lang="en-US" sz="2000" spc="-1" strike="noStrike">
              <a:latin typeface="Arial"/>
            </a:endParaRPr>
          </a:p>
          <a:p>
            <a:pPr>
              <a:lnSpc>
                <a:spcPct val="100000"/>
              </a:lnSpc>
            </a:pPr>
            <a:r>
              <a:rPr b="0" lang="en-US" sz="1600" spc="-1" strike="noStrike">
                <a:solidFill>
                  <a:srgbClr val="000000"/>
                </a:solidFill>
                <a:latin typeface="Arial"/>
                <a:ea typeface="Arial"/>
              </a:rPr>
              <a:t>CA_AtmosphericPropagationAndEarthMotion</a:t>
            </a:r>
            <a:endParaRPr b="0" lang="en-US" sz="1600" spc="-1" strike="noStrike">
              <a:latin typeface="Arial"/>
            </a:endParaRPr>
          </a:p>
          <a:p>
            <a:pPr>
              <a:lnSpc>
                <a:spcPct val="100000"/>
              </a:lnSpc>
            </a:pPr>
            <a:r>
              <a:rPr b="0" lang="en-US" sz="1600" spc="-1" strike="noStrike">
                <a:solidFill>
                  <a:srgbClr val="000000"/>
                </a:solidFill>
                <a:latin typeface="Arial"/>
                <a:ea typeface="Arial"/>
              </a:rPr>
              <a:t>attenuationModel string 0..1</a:t>
            </a:r>
            <a:endParaRPr b="0" lang="en-US" sz="1600" spc="-1" strike="noStrike">
              <a:latin typeface="Arial"/>
            </a:endParaRPr>
          </a:p>
          <a:p>
            <a:pPr>
              <a:lnSpc>
                <a:spcPct val="100000"/>
              </a:lnSpc>
            </a:pPr>
            <a:r>
              <a:rPr b="0" lang="en-US" sz="1600" spc="-1" strike="noStrike">
                <a:solidFill>
                  <a:srgbClr val="000000"/>
                </a:solidFill>
                <a:latin typeface="Arial"/>
                <a:ea typeface="Arial"/>
              </a:rPr>
              <a:t>attenuationModelParameters real 0..*</a:t>
            </a:r>
            <a:endParaRPr b="0" lang="en-US" sz="1600" spc="-1" strike="noStrike">
              <a:latin typeface="Arial"/>
            </a:endParaRPr>
          </a:p>
          <a:p>
            <a:pPr>
              <a:lnSpc>
                <a:spcPct val="100000"/>
              </a:lnSpc>
            </a:pPr>
            <a:r>
              <a:rPr b="0" lang="en-US" sz="1600" spc="-1" strike="noStrike">
                <a:solidFill>
                  <a:srgbClr val="000000"/>
                </a:solidFill>
                <a:latin typeface="Arial"/>
                <a:ea typeface="Arial"/>
              </a:rPr>
              <a:t>ionosphericDelayModel string 0..1</a:t>
            </a:r>
            <a:endParaRPr b="0" lang="en-US" sz="1600" spc="-1" strike="noStrike">
              <a:latin typeface="Arial"/>
            </a:endParaRPr>
          </a:p>
          <a:p>
            <a:pPr>
              <a:lnSpc>
                <a:spcPct val="100000"/>
              </a:lnSpc>
            </a:pPr>
            <a:r>
              <a:rPr b="0" lang="en-US" sz="1600" spc="-1" strike="noStrike">
                <a:solidFill>
                  <a:srgbClr val="000000"/>
                </a:solidFill>
                <a:latin typeface="Arial"/>
                <a:ea typeface="Arial"/>
              </a:rPr>
              <a:t>ionosphericDelayModelParameters real 0..*</a:t>
            </a:r>
            <a:endParaRPr b="0" lang="en-US" sz="1600" spc="-1" strike="noStrike">
              <a:latin typeface="Arial"/>
            </a:endParaRPr>
          </a:p>
          <a:p>
            <a:pPr>
              <a:lnSpc>
                <a:spcPct val="100000"/>
              </a:lnSpc>
            </a:pPr>
            <a:r>
              <a:rPr b="0" lang="en-US" sz="1600" spc="-1" strike="noStrike">
                <a:solidFill>
                  <a:srgbClr val="000000"/>
                </a:solidFill>
                <a:latin typeface="Arial"/>
                <a:ea typeface="Arial"/>
              </a:rPr>
              <a:t>troposphericDryDelayModel string 0..1</a:t>
            </a:r>
            <a:endParaRPr b="0" lang="en-US" sz="1600" spc="-1" strike="noStrike">
              <a:latin typeface="Arial"/>
            </a:endParaRPr>
          </a:p>
          <a:p>
            <a:pPr>
              <a:lnSpc>
                <a:spcPct val="100000"/>
              </a:lnSpc>
            </a:pPr>
            <a:r>
              <a:rPr b="0" lang="en-US" sz="1600" spc="-1" strike="noStrike">
                <a:solidFill>
                  <a:srgbClr val="000000"/>
                </a:solidFill>
                <a:latin typeface="Arial"/>
                <a:ea typeface="Arial"/>
              </a:rPr>
              <a:t>troposphericDryDelayModelParameters real 0..*</a:t>
            </a:r>
            <a:endParaRPr b="0" lang="en-US" sz="1600" spc="-1" strike="noStrike">
              <a:latin typeface="Arial"/>
            </a:endParaRPr>
          </a:p>
          <a:p>
            <a:pPr>
              <a:lnSpc>
                <a:spcPct val="100000"/>
              </a:lnSpc>
            </a:pPr>
            <a:r>
              <a:rPr b="0" lang="en-US" sz="1600" spc="-1" strike="noStrike">
                <a:solidFill>
                  <a:srgbClr val="000000"/>
                </a:solidFill>
                <a:latin typeface="Arial"/>
                <a:ea typeface="Arial"/>
              </a:rPr>
              <a:t>troposphericWetDelayModel string 0..1</a:t>
            </a:r>
            <a:endParaRPr b="0" lang="en-US" sz="1600" spc="-1" strike="noStrike">
              <a:latin typeface="Arial"/>
            </a:endParaRPr>
          </a:p>
          <a:p>
            <a:pPr>
              <a:lnSpc>
                <a:spcPct val="100000"/>
              </a:lnSpc>
            </a:pPr>
            <a:r>
              <a:rPr b="0" lang="en-US" sz="1600" spc="-1" strike="noStrike">
                <a:solidFill>
                  <a:srgbClr val="000000"/>
                </a:solidFill>
                <a:latin typeface="Arial"/>
                <a:ea typeface="Arial"/>
              </a:rPr>
              <a:t>troposphericWetDelayModelParameters real 0..*</a:t>
            </a:r>
            <a:endParaRPr b="0" lang="en-US" sz="1600" spc="-1" strike="noStrike">
              <a:latin typeface="Arial"/>
            </a:endParaRPr>
          </a:p>
          <a:p>
            <a:pPr>
              <a:lnSpc>
                <a:spcPct val="100000"/>
              </a:lnSpc>
            </a:pPr>
            <a:r>
              <a:rPr b="0" lang="en-US" sz="1600" spc="-1" strike="noStrike">
                <a:solidFill>
                  <a:srgbClr val="000000"/>
                </a:solidFill>
                <a:latin typeface="Arial"/>
                <a:ea typeface="Arial"/>
              </a:rPr>
              <a:t>FaradayRotationModel string 0..1</a:t>
            </a:r>
            <a:endParaRPr b="0" lang="en-US" sz="1600" spc="-1" strike="noStrike">
              <a:latin typeface="Arial"/>
            </a:endParaRPr>
          </a:p>
          <a:p>
            <a:pPr>
              <a:lnSpc>
                <a:spcPct val="100000"/>
              </a:lnSpc>
            </a:pPr>
            <a:r>
              <a:rPr b="0" lang="en-US" sz="1600" spc="-1" strike="noStrike">
                <a:solidFill>
                  <a:srgbClr val="000000"/>
                </a:solidFill>
                <a:latin typeface="Arial"/>
                <a:ea typeface="Arial"/>
              </a:rPr>
              <a:t>FaradayRotationModelParameters real 0..*</a:t>
            </a:r>
            <a:endParaRPr b="0" lang="en-US" sz="1600" spc="-1" strike="noStrike">
              <a:latin typeface="Arial"/>
            </a:endParaRPr>
          </a:p>
          <a:p>
            <a:pPr>
              <a:lnSpc>
                <a:spcPct val="100000"/>
              </a:lnSpc>
            </a:pPr>
            <a:r>
              <a:rPr b="0" lang="en-US" sz="1600" spc="-1" strike="noStrike">
                <a:solidFill>
                  <a:srgbClr val="000000"/>
                </a:solidFill>
                <a:latin typeface="Arial"/>
                <a:ea typeface="Arial"/>
              </a:rPr>
              <a:t>earthMotionModel string 0..1</a:t>
            </a:r>
            <a:endParaRPr b="0" lang="en-US" sz="1600" spc="-1" strike="noStrike">
              <a:latin typeface="Arial"/>
            </a:endParaRPr>
          </a:p>
          <a:p>
            <a:pPr>
              <a:lnSpc>
                <a:spcPct val="100000"/>
              </a:lnSpc>
            </a:pPr>
            <a:r>
              <a:rPr b="0" lang="en-US" sz="1600" spc="-1" strike="noStrike">
                <a:solidFill>
                  <a:srgbClr val="000000"/>
                </a:solidFill>
                <a:latin typeface="Arial"/>
                <a:ea typeface="Arial"/>
              </a:rPr>
              <a:t>earthMotionModelParameters real 0..*</a:t>
            </a:r>
            <a:endParaRPr b="0" lang="en-US" sz="1600" spc="-1" strike="noStrike">
              <a:latin typeface="Arial"/>
            </a:endParaRPr>
          </a:p>
          <a:p>
            <a:pPr>
              <a:lnSpc>
                <a:spcPct val="100000"/>
              </a:lnSpc>
            </a:pPr>
            <a:endParaRPr b="0" lang="en-US" sz="1600" spc="-1" strike="noStrike">
              <a:latin typeface="Arial"/>
            </a:endParaRPr>
          </a:p>
          <a:p>
            <a:pPr>
              <a:lnSpc>
                <a:spcPct val="100000"/>
              </a:lnSpc>
            </a:pPr>
            <a:endParaRPr b="0" lang="en-US" sz="1600" spc="-1" strike="noStrike">
              <a:latin typeface="Arial"/>
            </a:endParaRPr>
          </a:p>
        </p:txBody>
      </p:sp>
    </p:spTree>
  </p:cSld>
  <p:timing>
    <p:tnLst>
      <p:par>
        <p:cTn id="71" dur="indefinite" restart="never" nodeType="tmRoot">
          <p:childTnLst>
            <p:seq>
              <p:cTn id="72" dur="indefinite" nodeType="mainSeq"/>
              <p:prevCondLst>
                <p:cond delay="0" evt="onPrev">
                  <p:tgtEl>
                    <p:sldTgt/>
                  </p:tgtEl>
                </p:cond>
              </p:prevCondLst>
              <p:nextCondLst>
                <p:cond delay="0"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CustomShape 1"/>
          <p:cNvSpPr/>
          <p:nvPr/>
        </p:nvSpPr>
        <p:spPr>
          <a:xfrm>
            <a:off x="0" y="0"/>
            <a:ext cx="8996040" cy="5031000"/>
          </a:xfrm>
          <a:prstGeom prst="rect">
            <a:avLst/>
          </a:prstGeom>
          <a:noFill/>
          <a:ln>
            <a:noFill/>
          </a:ln>
        </p:spPr>
        <p:style>
          <a:lnRef idx="0"/>
          <a:fillRef idx="0"/>
          <a:effectRef idx="0"/>
          <a:fontRef idx="minor"/>
        </p:style>
        <p:txBody>
          <a:bodyPr lIns="90000" rIns="90000" tIns="91440" bIns="91440"/>
          <a:p>
            <a:pPr>
              <a:lnSpc>
                <a:spcPct val="100000"/>
              </a:lnSpc>
            </a:pPr>
            <a:r>
              <a:rPr b="0" lang="en-US" sz="2000" spc="-1" strike="noStrike">
                <a:solidFill>
                  <a:srgbClr val="000000"/>
                </a:solidFill>
                <a:latin typeface="Arial"/>
                <a:ea typeface="Arial"/>
              </a:rPr>
              <a:t>43. Someone needs to make two proposals for what metadata is needed for</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(a) troposphere corrections and </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(b) ionosphere corrections.</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or use 19159-3: CA_AtmosphericPropagationAndEarthMotion</a:t>
            </a:r>
            <a:endParaRPr b="0" lang="en-US" sz="2000" spc="-1" strike="noStrike">
              <a:latin typeface="Arial"/>
            </a:endParaRPr>
          </a:p>
          <a:p>
            <a:pPr>
              <a:lnSpc>
                <a:spcPct val="100000"/>
              </a:lnSpc>
            </a:pPr>
            <a:r>
              <a:rPr b="0" lang="en-US" sz="2000" spc="-1" strike="noStrike">
                <a:solidFill>
                  <a:srgbClr val="000000"/>
                </a:solidFill>
                <a:latin typeface="Arial"/>
                <a:ea typeface="Arial"/>
              </a:rPr>
              <a:t>&gt;&gt;use the ISO params for this for now.</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1600" spc="-1" strike="noStrike">
                <a:solidFill>
                  <a:srgbClr val="ed1c24"/>
                </a:solidFill>
                <a:latin typeface="Arial"/>
                <a:ea typeface="Arial"/>
              </a:rPr>
              <a:t>Want to make the choice of model be from a list, and this list is both in the std, but also in an online registry, so that we can add new models to the registry in the future without having to update the standard.</a:t>
            </a:r>
            <a:endParaRPr b="0" lang="en-US" sz="1600" spc="-1" strike="noStrike">
              <a:latin typeface="Arial"/>
            </a:endParaRPr>
          </a:p>
          <a:p>
            <a:pPr>
              <a:lnSpc>
                <a:spcPct val="100000"/>
              </a:lnSpc>
            </a:pPr>
            <a:endParaRPr b="0" lang="en-US" sz="1600" spc="-1" strike="noStrike">
              <a:latin typeface="Arial"/>
            </a:endParaRPr>
          </a:p>
        </p:txBody>
      </p:sp>
    </p:spTree>
  </p:cSld>
  <p:timing>
    <p:tnLst>
      <p:par>
        <p:cTn id="73" dur="indefinite" restart="never" nodeType="tmRoot">
          <p:childTnLst>
            <p:seq>
              <p:cTn id="74" dur="indefinite" nodeType="mainSeq"/>
              <p:prevCondLst>
                <p:cond delay="0" evt="onPrev">
                  <p:tgtEl>
                    <p:sldTgt/>
                  </p:tgtEl>
                </p:cond>
              </p:prevCondLst>
              <p:nextCondLst>
                <p:cond delay="0" evt="onNext">
                  <p:tgtEl>
                    <p:sldTgt/>
                  </p:tgtEl>
                </p:cond>
              </p:nextCondLst>
            </p:seq>
          </p:childTnLst>
        </p:cTn>
      </p:par>
    </p:tnLst>
  </p:timing>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0" y="0"/>
            <a:ext cx="8985600" cy="4988880"/>
          </a:xfrm>
          <a:prstGeom prst="rect">
            <a:avLst/>
          </a:prstGeom>
          <a:noFill/>
          <a:ln>
            <a:noFill/>
          </a:ln>
        </p:spPr>
        <p:style>
          <a:lnRef idx="0"/>
          <a:fillRef idx="0"/>
          <a:effectRef idx="0"/>
          <a:fontRef idx="minor"/>
        </p:style>
        <p:txBody>
          <a:bodyPr lIns="90000" rIns="90000" tIns="91440" bIns="91440"/>
          <a:p>
            <a:pPr>
              <a:lnSpc>
                <a:spcPct val="100000"/>
              </a:lnSpc>
            </a:pPr>
            <a:r>
              <a:rPr b="1" lang="en-US" sz="2000" spc="-1" strike="noStrike">
                <a:solidFill>
                  <a:srgbClr val="000000"/>
                </a:solidFill>
                <a:latin typeface="Arial"/>
                <a:ea typeface="Arial"/>
              </a:rPr>
              <a:t>General agreement from previously:</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10. /SICD/Grid/*/ImpRespWid remove?</a:t>
            </a:r>
            <a:endParaRPr b="0" lang="en-US" sz="2000" spc="-1" strike="noStrike">
              <a:latin typeface="Arial"/>
            </a:endParaRPr>
          </a:p>
          <a:p>
            <a:pPr>
              <a:lnSpc>
                <a:spcPct val="100000"/>
              </a:lnSpc>
            </a:pPr>
            <a:r>
              <a:rPr b="0" lang="en-US" sz="2000" spc="-1" strike="noStrike">
                <a:solidFill>
                  <a:srgbClr val="000000"/>
                </a:solidFill>
                <a:latin typeface="Arial"/>
                <a:ea typeface="Arial"/>
              </a:rPr>
              <a:t>really want to get rid of it, since it’s imprecise and used in stupid ways. Perhaps write up how to use the correct param (the spectral BW) instead?</a:t>
            </a: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p:txBody>
      </p:sp>
    </p:spTree>
  </p:cSld>
  <p:timing>
    <p:tnLst>
      <p:par>
        <p:cTn id="75" dur="indefinite" restart="never" nodeType="tmRoot">
          <p:childTnLst>
            <p:seq>
              <p:cTn id="76" dur="indefinite" nodeType="mainSeq"/>
              <p:prevCondLst>
                <p:cond delay="0" evt="onPrev">
                  <p:tgtEl>
                    <p:sldTgt/>
                  </p:tgtEl>
                </p:cond>
              </p:prevCondLst>
              <p:nextCondLst>
                <p:cond delay="0" evt="onNext">
                  <p:tgtEl>
                    <p:sldTgt/>
                  </p:tgtEl>
                </p:cond>
              </p:nextCondLst>
            </p:seq>
          </p:childTnLst>
        </p:cTn>
      </p:par>
    </p:tnLst>
  </p:timing>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335520" y="318240"/>
            <a:ext cx="8659800" cy="4505760"/>
          </a:xfrm>
          <a:prstGeom prst="rect">
            <a:avLst/>
          </a:prstGeom>
          <a:noFill/>
          <a:ln>
            <a:noFill/>
          </a:ln>
        </p:spPr>
        <p:style>
          <a:lnRef idx="0"/>
          <a:fillRef idx="0"/>
          <a:effectRef idx="0"/>
          <a:fontRef idx="minor"/>
        </p:style>
        <p:txBody>
          <a:bodyPr lIns="90000" rIns="90000" tIns="91440" bIns="91440"/>
          <a:p>
            <a:pPr>
              <a:lnSpc>
                <a:spcPct val="100000"/>
              </a:lnSpc>
            </a:pPr>
            <a:r>
              <a:rPr b="0" lang="en-US" sz="1800" spc="-1" strike="noStrike">
                <a:solidFill>
                  <a:srgbClr val="000000"/>
                </a:solidFill>
                <a:latin typeface="Arial"/>
                <a:ea typeface="Arial"/>
              </a:rPr>
              <a:t>text from Mike:</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400" spc="-1" strike="noStrike">
                <a:solidFill>
                  <a:srgbClr val="000000"/>
                </a:solidFill>
                <a:latin typeface="Arial"/>
                <a:ea typeface="Arial"/>
              </a:rPr>
              <a:t>Removal of ImpRespWid</a:t>
            </a:r>
            <a:endParaRPr b="0" lang="en-US" sz="1400" spc="-1" strike="noStrike">
              <a:latin typeface="Arial"/>
            </a:endParaRPr>
          </a:p>
          <a:p>
            <a:pPr>
              <a:lnSpc>
                <a:spcPct val="100000"/>
              </a:lnSpc>
            </a:pPr>
            <a:r>
              <a:rPr b="0" lang="en-US" sz="1400" spc="-1" strike="noStrike">
                <a:solidFill>
                  <a:srgbClr val="000000"/>
                </a:solidFill>
                <a:latin typeface="Arial"/>
                <a:ea typeface="Arial"/>
              </a:rPr>
              <a:t>=====================</a:t>
            </a:r>
            <a:endParaRPr b="0" lang="en-US" sz="1400" spc="-1" strike="noStrike">
              <a:latin typeface="Arial"/>
            </a:endParaRPr>
          </a:p>
          <a:p>
            <a:pPr>
              <a:lnSpc>
                <a:spcPct val="100000"/>
              </a:lnSpc>
            </a:pPr>
            <a:r>
              <a:rPr b="0" lang="en-US" sz="1400" spc="-1" strike="noStrike">
                <a:solidFill>
                  <a:srgbClr val="000000"/>
                </a:solidFill>
                <a:latin typeface="Arial"/>
                <a:ea typeface="Arial"/>
              </a:rPr>
              <a:t>The ImpRespWid parameter found in both the Row and Col components of the Grid metadata have been removed. The motivation for this change is the extensive misuse and misunderstanding of this SICD field. A fundamental limit on the utility of complex SAR imagery is the bandwidth of that imagery. This is conveyed by the ImpRespBW metadata item. Many users of SICD data instead chose to use the ImpRespWid over the ImpRespBW, even going so far as to compute the bandwidth from the stated width. Unfortunately, the ImpRespWid has a variable relationship to the bandwidth. This relationship is dependent on the weighting applied in the frequency domain. Despite this, many users would use the ImpRespWid of two different complex images to compare their bandwidth. This is obviously only valid if the data is identically weighted. Furthermore, this parameter includes only one of the many factors that can impact a point target’s impulse response width. Other effects not included in the ImpRespWid computation are phase errors, RF amplitude profiles, and uncompensated antenna effects. Ideally, these would all be removed in the image formation processing, but that is not required by the SICD standard. Despite this, the ImpRespWid was frequently misused as the expected width of a point target’s IPR and this misuse was both frequent and understandable.</a:t>
            </a:r>
            <a:endParaRPr b="0" lang="en-US" sz="1400" spc="-1" strike="noStrike">
              <a:latin typeface="Arial"/>
            </a:endParaRPr>
          </a:p>
          <a:p>
            <a:pPr>
              <a:lnSpc>
                <a:spcPct val="100000"/>
              </a:lnSpc>
            </a:pPr>
            <a:endParaRPr b="0" lang="en-US" sz="1400" spc="-1" strike="noStrike">
              <a:latin typeface="Arial"/>
            </a:endParaRPr>
          </a:p>
          <a:p>
            <a:pPr>
              <a:lnSpc>
                <a:spcPct val="100000"/>
              </a:lnSpc>
            </a:pPr>
            <a:endParaRPr b="0" lang="en-US" sz="1400" spc="-1" strike="noStrike">
              <a:latin typeface="Arial"/>
            </a:endParaRPr>
          </a:p>
        </p:txBody>
      </p:sp>
    </p:spTree>
  </p:cSld>
  <p:timing>
    <p:tnLst>
      <p:par>
        <p:cTn id="77" dur="indefinite" restart="never" nodeType="tmRoot">
          <p:childTnLst>
            <p:seq>
              <p:cTn id="78"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11760" y="444960"/>
            <a:ext cx="8515080" cy="56736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3. Approval of Minutes of previous mtg</a:t>
            </a:r>
            <a:endParaRPr b="0" lang="en-US" sz="2800" spc="-1" strike="noStrike">
              <a:latin typeface="Arial"/>
            </a:endParaRPr>
          </a:p>
        </p:txBody>
      </p:sp>
      <p:sp>
        <p:nvSpPr>
          <p:cNvPr id="162" name="CustomShape 2"/>
          <p:cNvSpPr/>
          <p:nvPr/>
        </p:nvSpPr>
        <p:spPr>
          <a:xfrm>
            <a:off x="311760" y="1152360"/>
            <a:ext cx="8515080" cy="341100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see:</a:t>
            </a:r>
            <a:r>
              <a:rPr b="0" lang="en-US" sz="1400" spc="-1" strike="noStrike">
                <a:solidFill>
                  <a:srgbClr val="000000"/>
                </a:solidFill>
                <a:latin typeface="Arial"/>
                <a:ea typeface="Arial"/>
              </a:rPr>
              <a:t> </a:t>
            </a:r>
            <a:r>
              <a:rPr b="0" lang="en-US" sz="1800" spc="-1" strike="noStrike" u="sng">
                <a:solidFill>
                  <a:srgbClr val="ccccff"/>
                </a:solidFill>
                <a:uFillTx/>
                <a:latin typeface="Arial"/>
                <a:ea typeface="Arial"/>
                <a:hlinkClick r:id="rId1"/>
              </a:rPr>
              <a:t>https://sagroups.ieee.org/sar/</a:t>
            </a:r>
            <a:endParaRPr b="0" lang="en-US" sz="1800" spc="-1" strike="noStrike">
              <a:latin typeface="Arial"/>
            </a:endParaRPr>
          </a:p>
          <a:p>
            <a:pPr>
              <a:lnSpc>
                <a:spcPct val="115000"/>
              </a:lnSpc>
            </a:pPr>
            <a:endParaRPr b="0" lang="en-US" sz="1800" spc="-1" strike="noStrike">
              <a:latin typeface="Arial"/>
            </a:endParaRPr>
          </a:p>
          <a:p>
            <a:pPr>
              <a:lnSpc>
                <a:spcPct val="115000"/>
              </a:lnSpc>
            </a:pPr>
            <a:r>
              <a:rPr b="0" lang="en-US" sz="1800" spc="-1" strike="noStrike">
                <a:solidFill>
                  <a:srgbClr val="000000"/>
                </a:solidFill>
                <a:latin typeface="Arial"/>
                <a:ea typeface="Arial"/>
              </a:rPr>
              <a:t>1. Is there a motion for approval of the minutes?</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2. Is there a second?</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3. Is there discussion?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4. Is there any opposition?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5. Vote if needed</a:t>
            </a:r>
            <a:endParaRPr b="0" lang="en-US" sz="1800" spc="-1" strike="noStrike">
              <a:latin typeface="Arial"/>
            </a:endParaRPr>
          </a:p>
          <a:p>
            <a:pPr>
              <a:lnSpc>
                <a:spcPct val="115000"/>
              </a:lnSpc>
              <a:spcBef>
                <a:spcPts val="1599"/>
              </a:spcBef>
            </a:pPr>
            <a:endParaRPr b="0" lang="en-US" sz="18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CustomShape 1"/>
          <p:cNvSpPr/>
          <p:nvPr/>
        </p:nvSpPr>
        <p:spPr>
          <a:xfrm>
            <a:off x="369720" y="395640"/>
            <a:ext cx="7885800" cy="2101320"/>
          </a:xfrm>
          <a:prstGeom prst="rect">
            <a:avLst/>
          </a:prstGeom>
          <a:noFill/>
          <a:ln>
            <a:noFill/>
          </a:ln>
        </p:spPr>
        <p:style>
          <a:lnRef idx="0"/>
          <a:fillRef idx="0"/>
          <a:effectRef idx="0"/>
          <a:fontRef idx="minor"/>
        </p:style>
        <p:txBody>
          <a:bodyPr lIns="90000" rIns="90000" tIns="91440" bIns="91440"/>
          <a:p>
            <a:pPr>
              <a:lnSpc>
                <a:spcPct val="100000"/>
              </a:lnSpc>
            </a:pPr>
            <a:r>
              <a:rPr b="0" lang="en-US" sz="1700" spc="-1" strike="noStrike">
                <a:solidFill>
                  <a:srgbClr val="000000"/>
                </a:solidFill>
                <a:latin typeface="Arial"/>
                <a:ea typeface="Arial"/>
              </a:rPr>
              <a:t>Text from Mike, continued:</a:t>
            </a:r>
            <a:endParaRPr b="0" lang="en-US" sz="1700" spc="-1" strike="noStrike">
              <a:latin typeface="Arial"/>
            </a:endParaRPr>
          </a:p>
          <a:p>
            <a:pPr>
              <a:lnSpc>
                <a:spcPct val="100000"/>
              </a:lnSpc>
            </a:pPr>
            <a:endParaRPr b="0" lang="en-US" sz="1700" spc="-1" strike="noStrike">
              <a:latin typeface="Arial"/>
            </a:endParaRPr>
          </a:p>
          <a:p>
            <a:pPr>
              <a:lnSpc>
                <a:spcPct val="100000"/>
              </a:lnSpc>
            </a:pPr>
            <a:r>
              <a:rPr b="0" lang="en-US" sz="1400" spc="-1" strike="noStrike">
                <a:solidFill>
                  <a:srgbClr val="000000"/>
                </a:solidFill>
                <a:latin typeface="Arial"/>
                <a:ea typeface="Arial"/>
              </a:rPr>
              <a:t>Removal of the ImpRespWid should prevent this common misuse and encourage the use of the fundamental ImpRespBW parameter. As the nominal resolution can be extracted by simply inverting the bandwidth, it should not be onerous.</a:t>
            </a:r>
            <a:endParaRPr b="0" lang="en-US" sz="1400" spc="-1" strike="noStrike">
              <a:latin typeface="Arial"/>
            </a:endParaRPr>
          </a:p>
          <a:p>
            <a:pPr>
              <a:lnSpc>
                <a:spcPct val="100000"/>
              </a:lnSpc>
            </a:pPr>
            <a:endParaRPr b="0" lang="en-US" sz="1400" spc="-1" strike="noStrike">
              <a:latin typeface="Arial"/>
            </a:endParaRPr>
          </a:p>
          <a:p>
            <a:pPr>
              <a:lnSpc>
                <a:spcPct val="100000"/>
              </a:lnSpc>
            </a:pPr>
            <a:r>
              <a:rPr b="0" lang="en-US" sz="1900" spc="-1" strike="noStrike">
                <a:solidFill>
                  <a:srgbClr val="000000"/>
                </a:solidFill>
                <a:latin typeface="Arial"/>
                <a:ea typeface="Arial"/>
              </a:rPr>
              <a:t>Marc suggested the addition of an example:</a:t>
            </a:r>
            <a:endParaRPr b="0" lang="en-US" sz="1900" spc="-1" strike="noStrike">
              <a:latin typeface="Arial"/>
            </a:endParaRPr>
          </a:p>
          <a:p>
            <a:pPr>
              <a:lnSpc>
                <a:spcPct val="100000"/>
              </a:lnSpc>
            </a:pPr>
            <a:r>
              <a:rPr b="0" lang="en-US" sz="2000" spc="-1" strike="noStrike">
                <a:solidFill>
                  <a:srgbClr val="000000"/>
                </a:solidFill>
                <a:latin typeface="Arial"/>
                <a:ea typeface="Arial"/>
              </a:rPr>
              <a:t>"for the uniform weighting case, your half-power width is blah."</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ce181e"/>
                </a:solidFill>
                <a:latin typeface="Arial"/>
                <a:ea typeface="Arial"/>
              </a:rPr>
              <a:t>Rather than removing, it was suggested to rename as something like: “bandwidth-limited ImpRespWid”, which is =0.866/BW</a:t>
            </a:r>
            <a:endParaRPr b="0" lang="en-US" sz="2000" spc="-1" strike="noStrike">
              <a:latin typeface="Arial"/>
            </a:endParaRPr>
          </a:p>
        </p:txBody>
      </p:sp>
    </p:spTree>
  </p:cSld>
  <p:timing>
    <p:tnLst>
      <p:par>
        <p:cTn id="79" dur="indefinite" restart="never" nodeType="tmRoot">
          <p:childTnLst>
            <p:seq>
              <p:cTn id="80" dur="indefinite" nodeType="mainSeq"/>
              <p:prevCondLst>
                <p:cond delay="0" evt="onPrev">
                  <p:tgtEl>
                    <p:sldTgt/>
                  </p:tgtEl>
                </p:cond>
              </p:prevCondLst>
              <p:nextCondLst>
                <p:cond delay="0" evt="onNext">
                  <p:tgtEl>
                    <p:sldTgt/>
                  </p:tgtEl>
                </p:cond>
              </p:nextCondLst>
            </p:seq>
          </p:childTnLst>
        </p:cTn>
      </p:par>
    </p:tnLst>
  </p:timing>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CustomShape 1"/>
          <p:cNvSpPr/>
          <p:nvPr/>
        </p:nvSpPr>
        <p:spPr>
          <a:xfrm>
            <a:off x="0" y="0"/>
            <a:ext cx="8985600" cy="4988880"/>
          </a:xfrm>
          <a:prstGeom prst="rect">
            <a:avLst/>
          </a:prstGeom>
          <a:noFill/>
          <a:ln>
            <a:noFill/>
          </a:ln>
        </p:spPr>
        <p:style>
          <a:lnRef idx="0"/>
          <a:fillRef idx="0"/>
          <a:effectRef idx="0"/>
          <a:fontRef idx="minor"/>
        </p:style>
        <p:txBody>
          <a:bodyPr lIns="90000" rIns="90000" tIns="91440" bIns="91440"/>
          <a:p>
            <a:pPr>
              <a:lnSpc>
                <a:spcPct val="100000"/>
              </a:lnSpc>
            </a:pPr>
            <a:r>
              <a:rPr b="1" lang="en-US" sz="2000" spc="-1" strike="noStrike">
                <a:solidFill>
                  <a:srgbClr val="000000"/>
                </a:solidFill>
                <a:latin typeface="Arial"/>
                <a:ea typeface="Arial"/>
              </a:rPr>
              <a:t>General agreement from previously:</a:t>
            </a: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Arial"/>
                <a:ea typeface="Arial"/>
              </a:rPr>
              <a:t>12. /SICD/Grid/*/KCtr:</a:t>
            </a:r>
            <a:endParaRPr b="0" lang="en-US" sz="2000" spc="-1" strike="noStrike">
              <a:latin typeface="Arial"/>
            </a:endParaRPr>
          </a:p>
          <a:p>
            <a:pPr>
              <a:lnSpc>
                <a:spcPct val="100000"/>
              </a:lnSpc>
            </a:pPr>
            <a:r>
              <a:rPr b="0" lang="en-US" sz="2000" spc="-1" strike="noStrike">
                <a:solidFill>
                  <a:srgbClr val="000000"/>
                </a:solidFill>
                <a:latin typeface="Arial"/>
                <a:ea typeface="Arial"/>
              </a:rPr>
              <a:t>	</a:t>
            </a:r>
            <a:r>
              <a:rPr b="0" lang="en-US" sz="2000" spc="-1" strike="noStrike">
                <a:solidFill>
                  <a:srgbClr val="000000"/>
                </a:solidFill>
                <a:latin typeface="Arial"/>
                <a:ea typeface="Arial"/>
              </a:rPr>
              <a:t>Either rename to KOrigin (my preference) and force producers to make it constant across the image or make it variable across the image.</a:t>
            </a:r>
            <a:endParaRPr b="0" lang="en-US" sz="2000" spc="-1" strike="noStrike">
              <a:latin typeface="Arial"/>
            </a:endParaRPr>
          </a:p>
          <a:p>
            <a:pPr>
              <a:lnSpc>
                <a:spcPct val="100000"/>
              </a:lnSpc>
            </a:pPr>
            <a:r>
              <a:rPr b="0" lang="en-US" sz="2000" spc="-1" strike="noStrike">
                <a:solidFill>
                  <a:srgbClr val="000000"/>
                </a:solidFill>
                <a:latin typeface="Arial"/>
                <a:ea typeface="Arial"/>
              </a:rPr>
              <a:t>rename to KOrigin and allow to make it variable across the image.</a:t>
            </a:r>
            <a:endParaRPr b="0" lang="en-US" sz="2000" spc="-1" strike="noStrike">
              <a:latin typeface="Arial"/>
            </a:endParaRPr>
          </a:p>
          <a:p>
            <a:pPr>
              <a:lnSpc>
                <a:spcPct val="100000"/>
              </a:lnSpc>
            </a:pPr>
            <a:r>
              <a:rPr b="0" lang="en-US" sz="2000" spc="-1" strike="noStrike">
                <a:solidFill>
                  <a:srgbClr val="000000"/>
                </a:solidFill>
                <a:latin typeface="Arial"/>
                <a:ea typeface="Arial"/>
              </a:rPr>
              <a:t>can basically reuse the description of deltaKOA-poly for this.</a:t>
            </a:r>
            <a:endParaRPr b="0" lang="en-US" sz="2000" spc="-1" strike="noStrike">
              <a:latin typeface="Arial"/>
            </a:endParaRPr>
          </a:p>
        </p:txBody>
      </p:sp>
    </p:spTree>
  </p:cSld>
  <p:timing>
    <p:tnLst>
      <p:par>
        <p:cTn id="81" dur="indefinite" restart="never" nodeType="tmRoot">
          <p:childTnLst>
            <p:seq>
              <p:cTn id="82" dur="indefinite" nodeType="mainSeq"/>
              <p:prevCondLst>
                <p:cond delay="0" evt="onPrev">
                  <p:tgtEl>
                    <p:sldTgt/>
                  </p:tgtEl>
                </p:cond>
              </p:prevCondLst>
              <p:nextCondLst>
                <p:cond delay="0" evt="onNext">
                  <p:tgtEl>
                    <p:sldTgt/>
                  </p:tgtEl>
                </p:cond>
              </p:nextCondLst>
            </p:seq>
          </p:childTnLst>
        </p:cTn>
      </p:par>
    </p:tnLst>
  </p:timing>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807480" y="417960"/>
            <a:ext cx="7756200" cy="3798000"/>
          </a:xfrm>
          <a:prstGeom prst="rect">
            <a:avLst/>
          </a:prstGeom>
          <a:noFill/>
          <a:ln>
            <a:noFill/>
          </a:ln>
        </p:spPr>
        <p:style>
          <a:lnRef idx="0"/>
          <a:fillRef idx="0"/>
          <a:effectRef idx="0"/>
          <a:fontRef idx="minor"/>
        </p:style>
        <p:txBody>
          <a:bodyPr lIns="90000" rIns="90000" tIns="91440" bIns="91440"/>
          <a:p>
            <a:pPr>
              <a:lnSpc>
                <a:spcPct val="100000"/>
              </a:lnSpc>
            </a:pPr>
            <a:r>
              <a:rPr b="1" lang="en-US" sz="1800" spc="-1" strike="noStrike">
                <a:solidFill>
                  <a:srgbClr val="000000"/>
                </a:solidFill>
                <a:latin typeface="Arial"/>
                <a:ea typeface="Arial"/>
              </a:rPr>
              <a:t>Agreed-upon grid idea: using AntennaPattern as an example:</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Arial"/>
              </a:rPr>
              <a:t>AntennaPattern:</a:t>
            </a:r>
            <a:endParaRPr b="0" lang="en-US" sz="1800" spc="-1" strike="noStrike">
              <a:latin typeface="Arial"/>
            </a:endParaRPr>
          </a:p>
          <a:p>
            <a:pPr>
              <a:lnSpc>
                <a:spcPct val="100000"/>
              </a:lnSpc>
            </a:pPr>
            <a:r>
              <a:rPr b="0" lang="en-US" sz="1800" spc="-1" strike="noStrike">
                <a:solidFill>
                  <a:srgbClr val="000000"/>
                </a:solidFill>
                <a:latin typeface="Arial"/>
                <a:ea typeface="Arial"/>
              </a:rPr>
              <a:t>      </a:t>
            </a:r>
            <a:r>
              <a:rPr b="0" lang="en-US" sz="1800" spc="-1" strike="noStrike">
                <a:solidFill>
                  <a:srgbClr val="000000"/>
                </a:solidFill>
                <a:latin typeface="Arial"/>
                <a:ea typeface="Arial"/>
              </a:rPr>
              <a:t>firstAngle (1) DBL</a:t>
            </a:r>
            <a:endParaRPr b="0" lang="en-US" sz="1800" spc="-1" strike="noStrike">
              <a:latin typeface="Arial"/>
            </a:endParaRPr>
          </a:p>
          <a:p>
            <a:pPr>
              <a:lnSpc>
                <a:spcPct val="100000"/>
              </a:lnSpc>
            </a:pPr>
            <a:r>
              <a:rPr b="0" lang="en-US" sz="1800" spc="-1" strike="noStrike">
                <a:solidFill>
                  <a:srgbClr val="000000"/>
                </a:solidFill>
                <a:latin typeface="Arial"/>
                <a:ea typeface="Arial"/>
              </a:rPr>
              <a:t>      </a:t>
            </a:r>
            <a:r>
              <a:rPr b="0" lang="en-US" sz="1800" spc="-1" strike="noStrike">
                <a:solidFill>
                  <a:srgbClr val="000000"/>
                </a:solidFill>
                <a:latin typeface="Arial"/>
                <a:ea typeface="Arial"/>
              </a:rPr>
              <a:t>deltaAngle (1) DBL</a:t>
            </a:r>
            <a:endParaRPr b="0" lang="en-US" sz="1800" spc="-1" strike="noStrike">
              <a:latin typeface="Arial"/>
            </a:endParaRPr>
          </a:p>
          <a:p>
            <a:pPr>
              <a:lnSpc>
                <a:spcPct val="100000"/>
              </a:lnSpc>
            </a:pPr>
            <a:r>
              <a:rPr b="0" lang="en-US" sz="1800" spc="-1" strike="noStrike">
                <a:solidFill>
                  <a:srgbClr val="000000"/>
                </a:solidFill>
                <a:latin typeface="Arial"/>
                <a:ea typeface="Arial"/>
              </a:rPr>
              <a:t>      </a:t>
            </a:r>
            <a:r>
              <a:rPr b="0" lang="en-US" sz="1800" spc="-1" strike="noStrike">
                <a:solidFill>
                  <a:srgbClr val="000000"/>
                </a:solidFill>
                <a:latin typeface="Arial"/>
                <a:ea typeface="Arial"/>
              </a:rPr>
              <a:t>gain (1...) DBLs</a:t>
            </a:r>
            <a:endParaRPr b="0" lang="en-US" sz="1800" spc="-1" strike="noStrike">
              <a:latin typeface="Arial"/>
            </a:endParaRPr>
          </a:p>
          <a:p>
            <a:pPr>
              <a:lnSpc>
                <a:spcPct val="100000"/>
              </a:lnSpc>
            </a:pPr>
            <a:r>
              <a:rPr b="0" lang="en-US" sz="1800" spc="-1" strike="noStrike">
                <a:solidFill>
                  <a:srgbClr val="000000"/>
                </a:solidFill>
                <a:latin typeface="Arial"/>
                <a:ea typeface="Arial"/>
              </a:rPr>
              <a:t>      </a:t>
            </a:r>
            <a:r>
              <a:rPr b="0" lang="en-US" sz="1800" spc="-1" strike="noStrike">
                <a:solidFill>
                  <a:srgbClr val="000000"/>
                </a:solidFill>
                <a:latin typeface="Arial"/>
                <a:ea typeface="Arial"/>
              </a:rPr>
              <a:t>phase (1...) DBLs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ff0000"/>
                </a:solidFill>
                <a:latin typeface="Arial"/>
                <a:ea typeface="Arial"/>
              </a:rPr>
              <a:t>Leland will use the implementation from CPHD to come up with a more specific implementation</a:t>
            </a:r>
            <a:endParaRPr b="0" lang="en-US" sz="1800" spc="-1" strike="noStrike">
              <a:latin typeface="Arial"/>
            </a:endParaRPr>
          </a:p>
          <a:p>
            <a:pPr>
              <a:lnSpc>
                <a:spcPct val="100000"/>
              </a:lnSpc>
            </a:pPr>
            <a:endParaRPr b="0" lang="en-US" sz="1800" spc="-1" strike="noStrike">
              <a:latin typeface="Arial"/>
            </a:endParaRPr>
          </a:p>
        </p:txBody>
      </p:sp>
    </p:spTree>
  </p:cSld>
  <p:timing>
    <p:tnLst>
      <p:par>
        <p:cTn id="83" dur="indefinite" restart="never" nodeType="tmRoot">
          <p:childTnLst>
            <p:seq>
              <p:cTn id="84" dur="indefinite" nodeType="mainSeq"/>
              <p:prevCondLst>
                <p:cond delay="0" evt="onPrev">
                  <p:tgtEl>
                    <p:sldTgt/>
                  </p:tgtEl>
                </p:cond>
              </p:prevCondLst>
              <p:nextCondLst>
                <p:cond delay="0" evt="onNext">
                  <p:tgtEl>
                    <p:sldTgt/>
                  </p:tgtEl>
                </p:cond>
              </p:nextCondLst>
            </p:seq>
          </p:childTnLst>
        </p:cTn>
      </p:par>
    </p:tnLst>
  </p:timing>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1"/>
          <p:cNvSpPr/>
          <p:nvPr/>
        </p:nvSpPr>
        <p:spPr>
          <a:xfrm>
            <a:off x="311760" y="444960"/>
            <a:ext cx="8515080" cy="56736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7. Other Business</a:t>
            </a:r>
            <a:endParaRPr b="0" lang="en-US" sz="2800" spc="-1" strike="noStrike">
              <a:latin typeface="Arial"/>
            </a:endParaRPr>
          </a:p>
        </p:txBody>
      </p:sp>
      <p:sp>
        <p:nvSpPr>
          <p:cNvPr id="219" name="CustomShape 2"/>
          <p:cNvSpPr/>
          <p:nvPr/>
        </p:nvSpPr>
        <p:spPr>
          <a:xfrm>
            <a:off x="311760" y="1152360"/>
            <a:ext cx="8515080" cy="3411000"/>
          </a:xfrm>
          <a:prstGeom prst="rect">
            <a:avLst/>
          </a:prstGeom>
          <a:noFill/>
          <a:ln>
            <a:noFill/>
          </a:ln>
        </p:spPr>
        <p:style>
          <a:lnRef idx="0"/>
          <a:fillRef idx="0"/>
          <a:effectRef idx="0"/>
          <a:fontRef idx="minor"/>
        </p:style>
        <p:txBody>
          <a:bodyPr lIns="90000" rIns="90000" tIns="91440" bIns="91440" anchor="ctr"/>
          <a:p>
            <a:pPr algn="ctr">
              <a:lnSpc>
                <a:spcPct val="115000"/>
              </a:lnSpc>
            </a:pPr>
            <a:r>
              <a:rPr b="1" lang="en-US" sz="2400" spc="-1" strike="noStrike">
                <a:solidFill>
                  <a:srgbClr val="000000"/>
                </a:solidFill>
                <a:latin typeface="Arial"/>
                <a:ea typeface="Arial"/>
              </a:rPr>
              <a:t>Anyone can bring up another topic...</a:t>
            </a:r>
            <a:endParaRPr b="0" lang="en-US" sz="2400" spc="-1" strike="noStrike">
              <a:latin typeface="Arial"/>
            </a:endParaRPr>
          </a:p>
        </p:txBody>
      </p:sp>
    </p:spTree>
  </p:cSld>
  <p:timing>
    <p:tnLst>
      <p:par>
        <p:cTn id="85" dur="indefinite" restart="never" nodeType="tmRoot">
          <p:childTnLst>
            <p:seq>
              <p:cTn id="86" dur="indefinite" nodeType="mainSeq"/>
              <p:prevCondLst>
                <p:cond delay="0" evt="onPrev">
                  <p:tgtEl>
                    <p:sldTgt/>
                  </p:tgtEl>
                </p:cond>
              </p:prevCondLst>
              <p:nextCondLst>
                <p:cond delay="0" evt="onNext">
                  <p:tgtEl>
                    <p:sldTgt/>
                  </p:tgtEl>
                </p:cond>
              </p:nextCondLst>
            </p:seq>
          </p:childTnLst>
        </p:cTn>
      </p:par>
    </p:tnLst>
  </p:timing>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CustomShape 1"/>
          <p:cNvSpPr/>
          <p:nvPr/>
        </p:nvSpPr>
        <p:spPr>
          <a:xfrm>
            <a:off x="311760" y="444960"/>
            <a:ext cx="8515080" cy="56736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8. Future Meetings</a:t>
            </a:r>
            <a:endParaRPr b="0" lang="en-US" sz="2800" spc="-1" strike="noStrike">
              <a:latin typeface="Arial"/>
            </a:endParaRPr>
          </a:p>
        </p:txBody>
      </p:sp>
      <p:sp>
        <p:nvSpPr>
          <p:cNvPr id="221" name="CustomShape 2"/>
          <p:cNvSpPr/>
          <p:nvPr/>
        </p:nvSpPr>
        <p:spPr>
          <a:xfrm>
            <a:off x="311760" y="1152360"/>
            <a:ext cx="8515080" cy="341100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Suggested: Wed, Dec 15, 11AM, Eastern Time.</a:t>
            </a:r>
            <a:endParaRPr b="0" lang="en-US" sz="1800" spc="-1" strike="noStrike">
              <a:latin typeface="Arial"/>
            </a:endParaRPr>
          </a:p>
          <a:p>
            <a:pPr>
              <a:lnSpc>
                <a:spcPct val="115000"/>
              </a:lnSpc>
            </a:pP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  </a:t>
            </a:r>
            <a:endParaRPr b="0" lang="en-US" sz="1800" spc="-1" strike="noStrike">
              <a:latin typeface="Arial"/>
            </a:endParaRPr>
          </a:p>
        </p:txBody>
      </p:sp>
    </p:spTree>
  </p:cSld>
  <p:timing>
    <p:tnLst>
      <p:par>
        <p:cTn id="87" dur="indefinite" restart="never" nodeType="tmRoot">
          <p:childTnLst>
            <p:seq>
              <p:cTn id="88" dur="indefinite" nodeType="mainSeq"/>
              <p:prevCondLst>
                <p:cond delay="0" evt="onPrev">
                  <p:tgtEl>
                    <p:sldTgt/>
                  </p:tgtEl>
                </p:cond>
              </p:prevCondLst>
              <p:nextCondLst>
                <p:cond delay="0" evt="onNext">
                  <p:tgtEl>
                    <p:sldTgt/>
                  </p:tgtEl>
                </p:cond>
              </p:nextCondLst>
            </p:seq>
          </p:childTnLst>
        </p:cTn>
      </p:par>
    </p:tnLst>
  </p:timing>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CustomShape 1"/>
          <p:cNvSpPr/>
          <p:nvPr/>
        </p:nvSpPr>
        <p:spPr>
          <a:xfrm>
            <a:off x="311760" y="444960"/>
            <a:ext cx="8515080" cy="56736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9. Adjourn</a:t>
            </a:r>
            <a:endParaRPr b="0" lang="en-US" sz="2800" spc="-1" strike="noStrike">
              <a:latin typeface="Arial"/>
            </a:endParaRPr>
          </a:p>
        </p:txBody>
      </p:sp>
      <p:sp>
        <p:nvSpPr>
          <p:cNvPr id="223" name="CustomShape 2"/>
          <p:cNvSpPr/>
          <p:nvPr/>
        </p:nvSpPr>
        <p:spPr>
          <a:xfrm>
            <a:off x="311760" y="1152360"/>
            <a:ext cx="8515080" cy="341100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1. Is there a motion to Adjourn?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2. Is there a second?</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3. Is there discussion?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4. Is there any opposition?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5. Vote if needed</a:t>
            </a:r>
            <a:endParaRPr b="0" lang="en-US" sz="1800" spc="-1" strike="noStrike">
              <a:latin typeface="Arial"/>
            </a:endParaRPr>
          </a:p>
        </p:txBody>
      </p:sp>
    </p:spTree>
  </p:cSld>
  <p:timing>
    <p:tnLst>
      <p:par>
        <p:cTn id="89" dur="indefinite" restart="never" nodeType="tmRoot">
          <p:childTnLst>
            <p:seq>
              <p:cTn id="90"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311760" y="444960"/>
            <a:ext cx="8515080" cy="56736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4. IEEE Patent and Copyright Policy</a:t>
            </a:r>
            <a:endParaRPr b="0" lang="en-US" sz="2800" spc="-1" strike="noStrike">
              <a:latin typeface="Arial"/>
            </a:endParaRPr>
          </a:p>
        </p:txBody>
      </p:sp>
      <p:sp>
        <p:nvSpPr>
          <p:cNvPr id="164" name="CustomShape 2"/>
          <p:cNvSpPr/>
          <p:nvPr/>
        </p:nvSpPr>
        <p:spPr>
          <a:xfrm>
            <a:off x="311760" y="1152360"/>
            <a:ext cx="8515080" cy="3411000"/>
          </a:xfrm>
          <a:prstGeom prst="rect">
            <a:avLst/>
          </a:prstGeom>
          <a:noFill/>
          <a:ln>
            <a:noFill/>
          </a:ln>
        </p:spPr>
        <p:style>
          <a:lnRef idx="0"/>
          <a:fillRef idx="0"/>
          <a:effectRef idx="0"/>
          <a:fontRef idx="minor"/>
        </p:style>
        <p:txBody>
          <a:bodyPr lIns="90000" rIns="90000" tIns="91440" bIns="91440"/>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spcBef>
                <a:spcPts val="1599"/>
              </a:spcBef>
            </a:pPr>
            <a:endParaRPr b="0" lang="en-US" sz="18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457200" y="274680"/>
            <a:ext cx="8228160" cy="370080"/>
          </a:xfrm>
          <a:prstGeom prst="rect">
            <a:avLst/>
          </a:prstGeom>
          <a:noFill/>
          <a:ln>
            <a:noFill/>
          </a:ln>
        </p:spPr>
        <p:style>
          <a:lnRef idx="0"/>
          <a:fillRef idx="0"/>
          <a:effectRef idx="0"/>
          <a:fontRef idx="minor"/>
        </p:style>
        <p:txBody>
          <a:bodyPr lIns="0" rIns="0" tIns="0" bIns="0"/>
          <a:p>
            <a:pPr>
              <a:lnSpc>
                <a:spcPct val="90000"/>
              </a:lnSpc>
            </a:pPr>
            <a:r>
              <a:rPr b="1" lang="en-US" sz="2000" spc="-1" strike="noStrike">
                <a:solidFill>
                  <a:srgbClr val="000000"/>
                </a:solidFill>
                <a:latin typeface="Arial"/>
                <a:ea typeface="Arial"/>
              </a:rPr>
              <a:t>PATENT POLICY INFORMATION</a:t>
            </a:r>
            <a:endParaRPr b="0" lang="en-US" sz="2000" spc="-1" strike="noStrike">
              <a:latin typeface="Arial"/>
            </a:endParaRPr>
          </a:p>
        </p:txBody>
      </p:sp>
      <p:sp>
        <p:nvSpPr>
          <p:cNvPr id="166" name="CustomShape 2"/>
          <p:cNvSpPr/>
          <p:nvPr/>
        </p:nvSpPr>
        <p:spPr>
          <a:xfrm>
            <a:off x="457200" y="1367640"/>
            <a:ext cx="8228160" cy="3260880"/>
          </a:xfrm>
          <a:prstGeom prst="rect">
            <a:avLst/>
          </a:prstGeom>
          <a:noFill/>
          <a:ln>
            <a:noFill/>
          </a:ln>
        </p:spPr>
        <p:style>
          <a:lnRef idx="0"/>
          <a:fillRef idx="0"/>
          <a:effectRef idx="0"/>
          <a:fontRef idx="minor"/>
        </p:style>
        <p:txBody>
          <a:bodyPr lIns="0" rIns="0" tIns="0" bIns="0"/>
          <a:p>
            <a:pPr>
              <a:lnSpc>
                <a:spcPct val="70000"/>
              </a:lnSpc>
            </a:pPr>
            <a:r>
              <a:rPr b="1" lang="en-US" sz="1440" spc="-1" strike="noStrike">
                <a:solidFill>
                  <a:srgbClr val="000000"/>
                </a:solidFill>
                <a:latin typeface="Arial"/>
                <a:ea typeface="Arial"/>
              </a:rPr>
              <a:t>Participants have a duty to inform the IEEE</a:t>
            </a:r>
            <a:endParaRPr b="0" lang="en-US" sz="1440" spc="-1" strike="noStrike">
              <a:latin typeface="Arial"/>
            </a:endParaRPr>
          </a:p>
          <a:p>
            <a:pPr>
              <a:lnSpc>
                <a:spcPct val="70000"/>
              </a:lnSpc>
              <a:spcBef>
                <a:spcPts val="564"/>
              </a:spcBef>
            </a:pPr>
            <a:endParaRPr b="0" lang="en-US" sz="1440" spc="-1" strike="noStrike">
              <a:latin typeface="Arial"/>
            </a:endParaRPr>
          </a:p>
          <a:p>
            <a:pPr lvl="1" marL="171360" indent="-169920">
              <a:lnSpc>
                <a:spcPct val="130000"/>
              </a:lnSpc>
              <a:spcBef>
                <a:spcPts val="564"/>
              </a:spcBef>
              <a:buClr>
                <a:srgbClr val="00b5e2"/>
              </a:buClr>
              <a:buFont typeface="Noto Sans Symbols"/>
              <a:buChar char="▪"/>
            </a:pPr>
            <a:r>
              <a:rPr b="0" lang="en-US" sz="1250" spc="-1" strike="noStrike">
                <a:solidFill>
                  <a:srgbClr val="000000"/>
                </a:solidFill>
                <a:latin typeface="Arial"/>
                <a:ea typeface="Arial"/>
              </a:rPr>
              <a:t>Participants </a:t>
            </a:r>
            <a:r>
              <a:rPr b="0" lang="en-US" sz="1250" spc="-1" strike="noStrike" u="sng">
                <a:solidFill>
                  <a:srgbClr val="000000"/>
                </a:solidFill>
                <a:uFillTx/>
                <a:latin typeface="Arial"/>
                <a:ea typeface="Arial"/>
              </a:rPr>
              <a:t>shall</a:t>
            </a:r>
            <a:r>
              <a:rPr b="0" lang="en-US" sz="1250" spc="-1" strike="noStrike">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250" spc="-1" strike="noStrike">
              <a:latin typeface="Arial"/>
            </a:endParaRPr>
          </a:p>
          <a:p>
            <a:pPr lvl="1" marL="171360" indent="-169920">
              <a:lnSpc>
                <a:spcPct val="130000"/>
              </a:lnSpc>
              <a:spcBef>
                <a:spcPts val="564"/>
              </a:spcBef>
              <a:buClr>
                <a:srgbClr val="00b5e2"/>
              </a:buClr>
              <a:buFont typeface="Noto Sans Symbols"/>
              <a:buChar char="▪"/>
            </a:pPr>
            <a:r>
              <a:rPr b="0" lang="en-US" sz="1250" spc="-1" strike="noStrike">
                <a:solidFill>
                  <a:srgbClr val="000000"/>
                </a:solidFill>
                <a:latin typeface="Arial"/>
                <a:ea typeface="Arial"/>
              </a:rPr>
              <a:t>Participants </a:t>
            </a:r>
            <a:r>
              <a:rPr b="0" lang="en-US" sz="1250" spc="-1" strike="noStrike" u="sng">
                <a:solidFill>
                  <a:srgbClr val="000000"/>
                </a:solidFill>
                <a:uFillTx/>
                <a:latin typeface="Arial"/>
                <a:ea typeface="Arial"/>
              </a:rPr>
              <a:t>should </a:t>
            </a:r>
            <a:r>
              <a:rPr b="0" lang="en-US" sz="1250" spc="-1" strike="noStrike">
                <a:solidFill>
                  <a:srgbClr val="000000"/>
                </a:solidFill>
                <a:latin typeface="Arial"/>
                <a:ea typeface="Arial"/>
              </a:rPr>
              <a:t>inform the IEEE (or cause the IEEE to be informed) of the identity of any other holders of potential Essential Patent Claims.</a:t>
            </a:r>
            <a:endParaRPr b="0" lang="en-US" sz="1250" spc="-1" strike="noStrike">
              <a:latin typeface="Arial"/>
            </a:endParaRPr>
          </a:p>
          <a:p>
            <a:pPr lvl="1" marL="171360" indent="-169920">
              <a:lnSpc>
                <a:spcPct val="130000"/>
              </a:lnSpc>
              <a:spcBef>
                <a:spcPts val="564"/>
              </a:spcBef>
              <a:buClr>
                <a:srgbClr val="00b5e2"/>
              </a:buClr>
              <a:buFont typeface="Noto Sans Symbols"/>
              <a:buChar char="▪"/>
            </a:pPr>
            <a:r>
              <a:rPr b="0" lang="en-US" sz="1250" spc="-1" strike="noStrike">
                <a:solidFill>
                  <a:srgbClr val="000000"/>
                </a:solidFill>
                <a:latin typeface="Arial"/>
                <a:ea typeface="Arial"/>
              </a:rPr>
              <a:t>Early identification of holders of potential Essential Patent Claims is encouraged.</a:t>
            </a:r>
            <a:endParaRPr b="0" lang="en-US" sz="1250" spc="-1" strike="noStrike">
              <a:latin typeface="Arial"/>
            </a:endParaRPr>
          </a:p>
          <a:p>
            <a:pPr>
              <a:lnSpc>
                <a:spcPct val="70000"/>
              </a:lnSpc>
              <a:spcBef>
                <a:spcPts val="564"/>
              </a:spcBef>
            </a:pPr>
            <a:endParaRPr b="0" lang="en-US" sz="1250" spc="-1" strike="noStrike">
              <a:latin typeface="Arial"/>
            </a:endParaRPr>
          </a:p>
          <a:p>
            <a:pPr marL="171360" indent="-122400">
              <a:lnSpc>
                <a:spcPct val="70000"/>
              </a:lnSpc>
              <a:spcBef>
                <a:spcPts val="564"/>
              </a:spcBef>
            </a:pPr>
            <a:endParaRPr b="0" lang="en-US" sz="1250" spc="-1" strike="noStrike">
              <a:latin typeface="Arial"/>
            </a:endParaRPr>
          </a:p>
          <a:p>
            <a:pPr marL="171360" indent="-122400">
              <a:lnSpc>
                <a:spcPct val="70000"/>
              </a:lnSpc>
              <a:spcBef>
                <a:spcPts val="564"/>
              </a:spcBef>
            </a:pPr>
            <a:endParaRPr b="0" lang="en-US" sz="1250" spc="-1" strike="noStrike">
              <a:latin typeface="Arial"/>
            </a:endParaRPr>
          </a:p>
          <a:p>
            <a:pPr marL="171360" indent="-122400">
              <a:lnSpc>
                <a:spcPct val="70000"/>
              </a:lnSpc>
              <a:spcBef>
                <a:spcPts val="564"/>
              </a:spcBef>
            </a:pPr>
            <a:endParaRPr b="0" lang="en-US" sz="1250" spc="-1" strike="noStrike">
              <a:latin typeface="Arial"/>
            </a:endParaRPr>
          </a:p>
        </p:txBody>
      </p:sp>
      <p:sp>
        <p:nvSpPr>
          <p:cNvPr id="167" name="CustomShape 3"/>
          <p:cNvSpPr/>
          <p:nvPr/>
        </p:nvSpPr>
        <p:spPr>
          <a:xfrm>
            <a:off x="8085240" y="4629960"/>
            <a:ext cx="600120" cy="273240"/>
          </a:xfrm>
          <a:prstGeom prst="rect">
            <a:avLst/>
          </a:prstGeom>
          <a:noFill/>
          <a:ln>
            <a:noFill/>
          </a:ln>
        </p:spPr>
        <p:style>
          <a:lnRef idx="0"/>
          <a:fillRef idx="0"/>
          <a:effectRef idx="0"/>
          <a:fontRef idx="minor"/>
        </p:style>
        <p:txBody>
          <a:bodyPr lIns="0" rIns="0" tIns="0" bIns="0" anchor="ctr"/>
          <a:p>
            <a:pPr algn="r">
              <a:lnSpc>
                <a:spcPct val="100000"/>
              </a:lnSpc>
            </a:pPr>
            <a:fld id="{FA144700-C463-4D13-9527-0FE1B95C7873}" type="slidenum">
              <a:rPr b="0" lang="en-US" sz="700" spc="-1" strike="noStrike">
                <a:solidFill>
                  <a:srgbClr val="000000"/>
                </a:solidFill>
                <a:latin typeface="Arial"/>
                <a:ea typeface="Arial"/>
              </a:rPr>
              <a:t>&lt;number&gt;</a:t>
            </a:fld>
            <a:endParaRPr b="0" lang="en-US" sz="7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457200" y="274680"/>
            <a:ext cx="8228160" cy="370080"/>
          </a:xfrm>
          <a:prstGeom prst="rect">
            <a:avLst/>
          </a:prstGeom>
          <a:noFill/>
          <a:ln>
            <a:noFill/>
          </a:ln>
        </p:spPr>
        <p:style>
          <a:lnRef idx="0"/>
          <a:fillRef idx="0"/>
          <a:effectRef idx="0"/>
          <a:fontRef idx="minor"/>
        </p:style>
        <p:txBody>
          <a:bodyPr lIns="0" rIns="0" tIns="0" bIns="0"/>
          <a:p>
            <a:pPr>
              <a:lnSpc>
                <a:spcPct val="90000"/>
              </a:lnSpc>
            </a:pPr>
            <a:r>
              <a:rPr b="1" lang="en-US" sz="2000" spc="-1" strike="noStrike">
                <a:solidFill>
                  <a:srgbClr val="000000"/>
                </a:solidFill>
                <a:latin typeface="Arial"/>
                <a:ea typeface="Arial"/>
              </a:rPr>
              <a:t>PATENT POLICY INFORMATION</a:t>
            </a:r>
            <a:endParaRPr b="0" lang="en-US" sz="2000" spc="-1" strike="noStrike">
              <a:latin typeface="Arial"/>
            </a:endParaRPr>
          </a:p>
        </p:txBody>
      </p:sp>
      <p:sp>
        <p:nvSpPr>
          <p:cNvPr id="169" name="CustomShape 2"/>
          <p:cNvSpPr/>
          <p:nvPr/>
        </p:nvSpPr>
        <p:spPr>
          <a:xfrm>
            <a:off x="457200" y="1367640"/>
            <a:ext cx="8228160" cy="3260880"/>
          </a:xfrm>
          <a:prstGeom prst="rect">
            <a:avLst/>
          </a:prstGeom>
          <a:noFill/>
          <a:ln>
            <a:noFill/>
          </a:ln>
        </p:spPr>
        <p:style>
          <a:lnRef idx="0"/>
          <a:fillRef idx="0"/>
          <a:effectRef idx="0"/>
          <a:fontRef idx="minor"/>
        </p:style>
        <p:txBody>
          <a:bodyPr lIns="0" rIns="0" tIns="0" bIns="0"/>
          <a:p>
            <a:pPr>
              <a:lnSpc>
                <a:spcPct val="70000"/>
              </a:lnSpc>
            </a:pPr>
            <a:r>
              <a:rPr b="1" lang="en-US" sz="1440" spc="-1" strike="noStrike">
                <a:solidFill>
                  <a:srgbClr val="000000"/>
                </a:solidFill>
                <a:latin typeface="Arial"/>
                <a:ea typeface="Arial"/>
              </a:rPr>
              <a:t>Ways to inform the IEEE</a:t>
            </a:r>
            <a:endParaRPr b="0" lang="en-US" sz="1440" spc="-1" strike="noStrike">
              <a:latin typeface="Arial"/>
            </a:endParaRPr>
          </a:p>
          <a:p>
            <a:pPr>
              <a:lnSpc>
                <a:spcPct val="70000"/>
              </a:lnSpc>
              <a:spcBef>
                <a:spcPts val="564"/>
              </a:spcBef>
            </a:pPr>
            <a:endParaRPr b="0" lang="en-US" sz="1440" spc="-1" strike="noStrike">
              <a:latin typeface="Arial"/>
            </a:endParaRPr>
          </a:p>
          <a:p>
            <a:pPr lvl="1" marL="171360" indent="-169920">
              <a:lnSpc>
                <a:spcPct val="130000"/>
              </a:lnSpc>
              <a:spcBef>
                <a:spcPts val="564"/>
              </a:spcBef>
              <a:buClr>
                <a:srgbClr val="00b5e2"/>
              </a:buClr>
              <a:buFont typeface="Noto Sans Symbols"/>
              <a:buChar char="▪"/>
            </a:pPr>
            <a:r>
              <a:rPr b="0" lang="en-US" sz="1250" spc="-1" strike="noStrike">
                <a:solidFill>
                  <a:srgbClr val="000000"/>
                </a:solidFill>
                <a:latin typeface="Arial"/>
                <a:ea typeface="Arial"/>
              </a:rPr>
              <a:t>Cause an LOA to be submitted to the IEEE SA (patcom@ieee.org); or</a:t>
            </a:r>
            <a:endParaRPr b="0" lang="en-US" sz="1250" spc="-1" strike="noStrike">
              <a:latin typeface="Arial"/>
            </a:endParaRPr>
          </a:p>
          <a:p>
            <a:pPr lvl="1" marL="171360" indent="-169920">
              <a:lnSpc>
                <a:spcPct val="130000"/>
              </a:lnSpc>
              <a:spcBef>
                <a:spcPts val="564"/>
              </a:spcBef>
              <a:buClr>
                <a:srgbClr val="00b5e2"/>
              </a:buClr>
              <a:buFont typeface="Noto Sans Symbols"/>
              <a:buChar char="▪"/>
            </a:pPr>
            <a:r>
              <a:rPr b="0" lang="en-US" sz="1250" spc="-1" strike="noStrike">
                <a:solidFill>
                  <a:srgbClr val="000000"/>
                </a:solidFill>
                <a:latin typeface="Arial"/>
                <a:ea typeface="Arial"/>
              </a:rPr>
              <a:t>Provide the chair of this group with the identity of the holder(s) of any and all such claims as soon as possible; or</a:t>
            </a:r>
            <a:endParaRPr b="0" lang="en-US" sz="1250" spc="-1" strike="noStrike">
              <a:latin typeface="Arial"/>
            </a:endParaRPr>
          </a:p>
          <a:p>
            <a:pPr lvl="1" marL="171360" indent="-169920">
              <a:lnSpc>
                <a:spcPct val="130000"/>
              </a:lnSpc>
              <a:spcBef>
                <a:spcPts val="564"/>
              </a:spcBef>
              <a:buClr>
                <a:srgbClr val="00b5e2"/>
              </a:buClr>
              <a:buFont typeface="Noto Sans Symbols"/>
              <a:buChar char="▪"/>
            </a:pPr>
            <a:r>
              <a:rPr b="0" lang="en-US" sz="1250" spc="-1" strike="noStrike">
                <a:solidFill>
                  <a:srgbClr val="000000"/>
                </a:solidFill>
                <a:latin typeface="Arial"/>
                <a:ea typeface="Arial"/>
              </a:rPr>
              <a:t>Speak up now and respond to this Call for Potentially Essential Patents</a:t>
            </a:r>
            <a:endParaRPr b="0" lang="en-US" sz="1250" spc="-1" strike="noStrike">
              <a:latin typeface="Arial"/>
            </a:endParaRPr>
          </a:p>
          <a:p>
            <a:pPr lvl="2" marL="425160" indent="-341280">
              <a:lnSpc>
                <a:spcPct val="130000"/>
              </a:lnSpc>
              <a:spcBef>
                <a:spcPts val="564"/>
              </a:spcBef>
              <a:buClr>
                <a:srgbClr val="00b5e2"/>
              </a:buClr>
              <a:buFont typeface="Courier New"/>
              <a:buChar char="o"/>
            </a:pPr>
            <a:r>
              <a:rPr b="0" lang="en-US" sz="1190" spc="-1" strike="noStrike">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b="0" lang="en-US" sz="1190" spc="-1" strike="noStrike">
              <a:latin typeface="Arial"/>
            </a:endParaRPr>
          </a:p>
          <a:p>
            <a:pPr>
              <a:lnSpc>
                <a:spcPct val="70000"/>
              </a:lnSpc>
              <a:spcBef>
                <a:spcPts val="564"/>
              </a:spcBef>
            </a:pPr>
            <a:endParaRPr b="0" lang="en-US" sz="1190" spc="-1" strike="noStrike">
              <a:latin typeface="Arial"/>
            </a:endParaRPr>
          </a:p>
          <a:p>
            <a:pPr marL="171360" indent="-122400">
              <a:lnSpc>
                <a:spcPct val="70000"/>
              </a:lnSpc>
              <a:spcBef>
                <a:spcPts val="564"/>
              </a:spcBef>
            </a:pPr>
            <a:endParaRPr b="0" lang="en-US" sz="1190" spc="-1" strike="noStrike">
              <a:latin typeface="Arial"/>
            </a:endParaRPr>
          </a:p>
          <a:p>
            <a:pPr marL="171360" indent="-122400">
              <a:lnSpc>
                <a:spcPct val="70000"/>
              </a:lnSpc>
              <a:spcBef>
                <a:spcPts val="564"/>
              </a:spcBef>
            </a:pPr>
            <a:endParaRPr b="0" lang="en-US" sz="1190" spc="-1" strike="noStrike">
              <a:latin typeface="Arial"/>
            </a:endParaRPr>
          </a:p>
          <a:p>
            <a:pPr marL="171360" indent="-122400">
              <a:lnSpc>
                <a:spcPct val="70000"/>
              </a:lnSpc>
              <a:spcBef>
                <a:spcPts val="564"/>
              </a:spcBef>
            </a:pPr>
            <a:endParaRPr b="0" lang="en-US" sz="1190" spc="-1" strike="noStrike">
              <a:latin typeface="Arial"/>
            </a:endParaRPr>
          </a:p>
        </p:txBody>
      </p:sp>
      <p:sp>
        <p:nvSpPr>
          <p:cNvPr id="170" name="CustomShape 3"/>
          <p:cNvSpPr/>
          <p:nvPr/>
        </p:nvSpPr>
        <p:spPr>
          <a:xfrm>
            <a:off x="8085240" y="4629960"/>
            <a:ext cx="600120" cy="273240"/>
          </a:xfrm>
          <a:prstGeom prst="rect">
            <a:avLst/>
          </a:prstGeom>
          <a:noFill/>
          <a:ln>
            <a:noFill/>
          </a:ln>
        </p:spPr>
        <p:style>
          <a:lnRef idx="0"/>
          <a:fillRef idx="0"/>
          <a:effectRef idx="0"/>
          <a:fontRef idx="minor"/>
        </p:style>
        <p:txBody>
          <a:bodyPr lIns="0" rIns="0" tIns="0" bIns="0" anchor="ctr"/>
          <a:p>
            <a:pPr algn="r">
              <a:lnSpc>
                <a:spcPct val="100000"/>
              </a:lnSpc>
            </a:pPr>
            <a:fld id="{3DBBC061-B50D-41AE-B3B7-F98E02653D1E}" type="slidenum">
              <a:rPr b="0" lang="en-US" sz="700" spc="-1" strike="noStrike">
                <a:solidFill>
                  <a:srgbClr val="000000"/>
                </a:solidFill>
                <a:latin typeface="Arial"/>
                <a:ea typeface="Arial"/>
              </a:rPr>
              <a:t>&lt;number&gt;</a:t>
            </a:fld>
            <a:endParaRPr b="0" lang="en-US" sz="7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457200" y="341640"/>
            <a:ext cx="8228160" cy="613440"/>
          </a:xfrm>
          <a:prstGeom prst="rect">
            <a:avLst/>
          </a:prstGeom>
          <a:noFill/>
          <a:ln>
            <a:noFill/>
          </a:ln>
        </p:spPr>
        <p:style>
          <a:lnRef idx="0"/>
          <a:fillRef idx="0"/>
          <a:effectRef idx="0"/>
          <a:fontRef idx="minor"/>
        </p:style>
        <p:txBody>
          <a:bodyPr lIns="0" rIns="0" tIns="0" bIns="0"/>
          <a:p>
            <a:pPr>
              <a:lnSpc>
                <a:spcPct val="90000"/>
              </a:lnSpc>
            </a:pPr>
            <a:r>
              <a:rPr b="1" lang="en-US" sz="2000" spc="-1" strike="noStrike">
                <a:solidFill>
                  <a:srgbClr val="000000"/>
                </a:solidFill>
                <a:latin typeface="Arial"/>
                <a:ea typeface="Arial"/>
              </a:rPr>
              <a:t>IEEE SA COPYRIGHT POLICY</a:t>
            </a:r>
            <a:endParaRPr b="0" lang="en-US" sz="2000" spc="-1" strike="noStrike">
              <a:latin typeface="Arial"/>
            </a:endParaRPr>
          </a:p>
        </p:txBody>
      </p:sp>
      <p:sp>
        <p:nvSpPr>
          <p:cNvPr id="172" name="CustomShape 2"/>
          <p:cNvSpPr/>
          <p:nvPr/>
        </p:nvSpPr>
        <p:spPr>
          <a:xfrm>
            <a:off x="457200" y="1370160"/>
            <a:ext cx="8228160" cy="3260880"/>
          </a:xfrm>
          <a:prstGeom prst="rect">
            <a:avLst/>
          </a:prstGeom>
          <a:noFill/>
          <a:ln>
            <a:noFill/>
          </a:ln>
        </p:spPr>
        <p:style>
          <a:lnRef idx="0"/>
          <a:fillRef idx="0"/>
          <a:effectRef idx="0"/>
          <a:fontRef idx="minor"/>
        </p:style>
        <p:txBody>
          <a:bodyPr lIns="0" rIns="0" tIns="0" bIns="0"/>
          <a:p>
            <a:pPr>
              <a:lnSpc>
                <a:spcPct val="90000"/>
              </a:lnSpc>
            </a:pPr>
            <a:r>
              <a:rPr b="1" lang="en-US" sz="1600" spc="-1" strike="noStrike">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b="0" lang="en-US" sz="1600" spc="-1" strike="noStrike">
              <a:latin typeface="Arial"/>
            </a:endParaRPr>
          </a:p>
          <a:p>
            <a:pPr>
              <a:lnSpc>
                <a:spcPct val="90000"/>
              </a:lnSpc>
            </a:pPr>
            <a:endParaRPr b="0" lang="en-US" sz="1600" spc="-1" strike="noStrike">
              <a:latin typeface="Arial"/>
            </a:endParaRPr>
          </a:p>
          <a:p>
            <a:pPr lvl="2" marL="84600" indent="-131760">
              <a:lnSpc>
                <a:spcPct val="100000"/>
              </a:lnSpc>
              <a:spcBef>
                <a:spcPts val="300"/>
              </a:spcBef>
              <a:buClr>
                <a:srgbClr val="4ac9e3"/>
              </a:buClr>
              <a:buFont typeface="Noto Sans Symbols"/>
              <a:buChar char="▪"/>
            </a:pPr>
            <a:r>
              <a:rPr b="0" lang="en-US" sz="1400" spc="-1" strike="noStrike">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b="0" lang="en-US" sz="1400" spc="-1" strike="noStrike">
              <a:latin typeface="Arial"/>
            </a:endParaRPr>
          </a:p>
          <a:p>
            <a:pPr lvl="2" marL="84600" indent="-131760">
              <a:lnSpc>
                <a:spcPct val="100000"/>
              </a:lnSpc>
              <a:spcBef>
                <a:spcPts val="300"/>
              </a:spcBef>
              <a:buClr>
                <a:srgbClr val="4ac9e3"/>
              </a:buClr>
              <a:buFont typeface="Noto Sans Symbols"/>
              <a:buChar char="▪"/>
            </a:pPr>
            <a:r>
              <a:rPr b="0" lang="en-US" sz="1400" spc="-1" strike="noStrike">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b="0" lang="en-US" sz="1400" spc="-1" strike="noStrike">
              <a:latin typeface="Arial"/>
            </a:endParaRPr>
          </a:p>
          <a:p>
            <a:pPr lvl="2" marL="84600" indent="-131760">
              <a:lnSpc>
                <a:spcPct val="100000"/>
              </a:lnSpc>
              <a:spcBef>
                <a:spcPts val="300"/>
              </a:spcBef>
              <a:buClr>
                <a:srgbClr val="4ac9e3"/>
              </a:buClr>
              <a:buFont typeface="Noto Sans Symbols"/>
              <a:buChar char="▪"/>
            </a:pPr>
            <a:r>
              <a:rPr b="0" lang="en-US" sz="1400" spc="-1" strike="noStrike">
                <a:solidFill>
                  <a:srgbClr val="000000"/>
                </a:solidFill>
                <a:latin typeface="Arial"/>
                <a:ea typeface="Arial"/>
              </a:rPr>
              <a:t>For material that is not previously Published, IEEE is automatically granted a license to use any material that is presented or submitted.</a:t>
            </a:r>
            <a:endParaRPr b="0" lang="en-US" sz="1400" spc="-1" strike="noStrike">
              <a:latin typeface="Arial"/>
            </a:endParaRPr>
          </a:p>
          <a:p>
            <a:pPr marL="84600">
              <a:lnSpc>
                <a:spcPct val="100000"/>
              </a:lnSpc>
              <a:spcBef>
                <a:spcPts val="300"/>
              </a:spcBef>
            </a:pPr>
            <a:endParaRPr b="0" lang="en-US" sz="1400" spc="-1" strike="noStrike">
              <a:latin typeface="Arial"/>
            </a:endParaRPr>
          </a:p>
        </p:txBody>
      </p:sp>
      <p:sp>
        <p:nvSpPr>
          <p:cNvPr id="173" name="CustomShape 3"/>
          <p:cNvSpPr/>
          <p:nvPr/>
        </p:nvSpPr>
        <p:spPr>
          <a:xfrm>
            <a:off x="8085240" y="4629960"/>
            <a:ext cx="600120" cy="273240"/>
          </a:xfrm>
          <a:prstGeom prst="rect">
            <a:avLst/>
          </a:prstGeom>
          <a:noFill/>
          <a:ln>
            <a:noFill/>
          </a:ln>
        </p:spPr>
        <p:style>
          <a:lnRef idx="0"/>
          <a:fillRef idx="0"/>
          <a:effectRef idx="0"/>
          <a:fontRef idx="minor"/>
        </p:style>
        <p:txBody>
          <a:bodyPr lIns="0" rIns="0" tIns="0" bIns="0" anchor="ctr"/>
          <a:p>
            <a:pPr algn="r">
              <a:lnSpc>
                <a:spcPct val="100000"/>
              </a:lnSpc>
            </a:pPr>
            <a:fld id="{ED3DD1A8-4425-4E94-BB59-A506BF21B226}" type="slidenum">
              <a:rPr b="0" lang="en-US" sz="700" spc="-1" strike="noStrike">
                <a:solidFill>
                  <a:srgbClr val="000000"/>
                </a:solidFill>
                <a:latin typeface="Arial"/>
                <a:ea typeface="Arial"/>
              </a:rPr>
              <a:t>&lt;number&gt;</a:t>
            </a:fld>
            <a:endParaRPr b="0" lang="en-US" sz="7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457200" y="341640"/>
            <a:ext cx="8228160" cy="613440"/>
          </a:xfrm>
          <a:prstGeom prst="rect">
            <a:avLst/>
          </a:prstGeom>
          <a:noFill/>
          <a:ln>
            <a:noFill/>
          </a:ln>
        </p:spPr>
        <p:style>
          <a:lnRef idx="0"/>
          <a:fillRef idx="0"/>
          <a:effectRef idx="0"/>
          <a:fontRef idx="minor"/>
        </p:style>
        <p:txBody>
          <a:bodyPr lIns="0" rIns="0" tIns="0" bIns="0"/>
          <a:p>
            <a:pPr>
              <a:lnSpc>
                <a:spcPct val="90000"/>
              </a:lnSpc>
            </a:pPr>
            <a:r>
              <a:rPr b="1" lang="en-US" sz="2000" spc="-1" strike="noStrike">
                <a:solidFill>
                  <a:srgbClr val="000000"/>
                </a:solidFill>
                <a:latin typeface="Arial"/>
                <a:ea typeface="Arial"/>
              </a:rPr>
              <a:t>IEEE SA COPYRIGHT POLICY</a:t>
            </a:r>
            <a:endParaRPr b="0" lang="en-US" sz="2000" spc="-1" strike="noStrike">
              <a:latin typeface="Arial"/>
            </a:endParaRPr>
          </a:p>
        </p:txBody>
      </p:sp>
      <p:sp>
        <p:nvSpPr>
          <p:cNvPr id="175" name="CustomShape 2"/>
          <p:cNvSpPr/>
          <p:nvPr/>
        </p:nvSpPr>
        <p:spPr>
          <a:xfrm>
            <a:off x="457200" y="770040"/>
            <a:ext cx="8228160" cy="3389400"/>
          </a:xfrm>
          <a:prstGeom prst="rect">
            <a:avLst/>
          </a:prstGeom>
          <a:noFill/>
          <a:ln>
            <a:noFill/>
          </a:ln>
        </p:spPr>
        <p:style>
          <a:lnRef idx="0"/>
          <a:fillRef idx="0"/>
          <a:effectRef idx="0"/>
          <a:fontRef idx="minor"/>
        </p:style>
        <p:txBody>
          <a:bodyPr lIns="0" rIns="0" tIns="0" bIns="0"/>
          <a:p>
            <a:pPr lvl="2" marL="84600" indent="-144360">
              <a:lnSpc>
                <a:spcPct val="80000"/>
              </a:lnSpc>
              <a:buClr>
                <a:srgbClr val="4ac9e3"/>
              </a:buClr>
              <a:buFont typeface="Noto Sans Symbols"/>
              <a:buChar char="▪"/>
            </a:pPr>
            <a:r>
              <a:rPr b="0" lang="en-US" sz="1530" spc="-1" strike="noStrike">
                <a:solidFill>
                  <a:srgbClr val="000000"/>
                </a:solidFill>
                <a:latin typeface="Arial"/>
                <a:ea typeface="Arial"/>
              </a:rPr>
              <a:t>The IEEE SA Copyright Policy is described in the IEEE SA Standards Board Bylaws and IEEE SA Standards Board Operations Manual</a:t>
            </a:r>
            <a:br/>
            <a:r>
              <a:rPr b="0" lang="en-US" sz="1530" spc="-1" strike="noStrike">
                <a:solidFill>
                  <a:srgbClr val="000000"/>
                </a:solidFill>
                <a:latin typeface="Arial"/>
                <a:ea typeface="Arial"/>
              </a:rPr>
              <a:t> </a:t>
            </a:r>
            <a:endParaRPr b="0" lang="en-US" sz="1530" spc="-1" strike="noStrike">
              <a:latin typeface="Arial"/>
            </a:endParaRPr>
          </a:p>
          <a:p>
            <a:pPr lvl="3" marL="214200" indent="-136080">
              <a:lnSpc>
                <a:spcPct val="80000"/>
              </a:lnSpc>
              <a:spcBef>
                <a:spcPts val="150"/>
              </a:spcBef>
              <a:buClr>
                <a:srgbClr val="000000"/>
              </a:buClr>
              <a:buFont typeface="Arial"/>
              <a:buChar char="﹣"/>
            </a:pPr>
            <a:r>
              <a:rPr b="0" lang="en-US" sz="1450" spc="-1" strike="noStrike">
                <a:solidFill>
                  <a:srgbClr val="000000"/>
                </a:solidFill>
                <a:latin typeface="Arial"/>
                <a:ea typeface="Arial"/>
              </a:rPr>
              <a:t>IEEE SA Copyright Policy, see </a:t>
            </a:r>
            <a:br/>
            <a:r>
              <a:rPr b="0" lang="en-US" sz="1450" spc="-1" strike="noStrike">
                <a:solidFill>
                  <a:srgbClr val="000000"/>
                </a:solidFill>
                <a:latin typeface="Arial"/>
                <a:ea typeface="Arial"/>
              </a:rPr>
              <a:t>	</a:t>
            </a:r>
            <a:r>
              <a:rPr b="0" lang="en-US" sz="1450" spc="-1" strike="noStrike">
                <a:solidFill>
                  <a:srgbClr val="000000"/>
                </a:solidFill>
                <a:latin typeface="Arial"/>
                <a:ea typeface="Arial"/>
              </a:rPr>
              <a:t>Clause 7 of the IEEE SA Standards Board Bylaws</a:t>
            </a:r>
            <a:br/>
            <a:r>
              <a:rPr b="0" lang="en-US" sz="1450" spc="-1" strike="noStrike">
                <a:solidFill>
                  <a:srgbClr val="000000"/>
                </a:solidFill>
                <a:latin typeface="Arial"/>
                <a:ea typeface="Arial"/>
              </a:rPr>
              <a:t> </a:t>
            </a:r>
            <a:r>
              <a:rPr b="0" lang="en-US" sz="1450" spc="-1" strike="noStrike">
                <a:solidFill>
                  <a:srgbClr val="000000"/>
                </a:solidFill>
                <a:latin typeface="Arial"/>
                <a:ea typeface="Arial"/>
              </a:rPr>
              <a:t>	</a:t>
            </a:r>
            <a:r>
              <a:rPr b="0" lang="en-US" sz="1190" spc="-1" strike="noStrike" u="sng">
                <a:solidFill>
                  <a:srgbClr val="004b7e"/>
                </a:solidFill>
                <a:uFillTx/>
                <a:latin typeface="Arial"/>
                <a:ea typeface="Arial"/>
                <a:hlinkClick r:id="rId1"/>
              </a:rPr>
              <a:t>https://standards.ieee.org/about/policies/bylaws/sect6-7.html#7</a:t>
            </a:r>
            <a:br/>
            <a:r>
              <a:rPr b="0" lang="en-US" sz="1450" spc="-1" strike="noStrike">
                <a:solidFill>
                  <a:srgbClr val="000000"/>
                </a:solidFill>
                <a:latin typeface="Arial"/>
                <a:ea typeface="Arial"/>
              </a:rPr>
              <a:t>	</a:t>
            </a:r>
            <a:r>
              <a:rPr b="0" lang="en-US" sz="1450" spc="-1" strike="noStrike">
                <a:solidFill>
                  <a:srgbClr val="000000"/>
                </a:solidFill>
                <a:latin typeface="Arial"/>
                <a:ea typeface="Arial"/>
              </a:rPr>
              <a:t>Clause 6.1 of the IEEE SA Standards Board Operations Manual</a:t>
            </a:r>
            <a:br/>
            <a:r>
              <a:rPr b="0" lang="en-US" sz="1450" spc="-1" strike="noStrike">
                <a:solidFill>
                  <a:srgbClr val="000000"/>
                </a:solidFill>
                <a:latin typeface="Arial"/>
                <a:ea typeface="Arial"/>
              </a:rPr>
              <a:t>	</a:t>
            </a:r>
            <a:r>
              <a:rPr b="0" lang="en-US" sz="1190" spc="-1" strike="noStrike" u="sng">
                <a:solidFill>
                  <a:srgbClr val="004b7e"/>
                </a:solidFill>
                <a:uFillTx/>
                <a:latin typeface="Arial"/>
                <a:ea typeface="Arial"/>
                <a:hlinkClick r:id="rId2"/>
              </a:rPr>
              <a:t>https://standards.ieee.org/about/policies/opman/sect6.html</a:t>
            </a:r>
            <a:br/>
            <a:r>
              <a:rPr b="0" lang="en-US" sz="1190" spc="-1" strike="noStrike">
                <a:solidFill>
                  <a:srgbClr val="000000"/>
                </a:solidFill>
                <a:latin typeface="Arial"/>
                <a:ea typeface="Arial"/>
              </a:rPr>
              <a:t> </a:t>
            </a:r>
            <a:endParaRPr b="0" lang="en-US" sz="1190" spc="-1" strike="noStrike">
              <a:latin typeface="Arial"/>
            </a:endParaRPr>
          </a:p>
          <a:p>
            <a:pPr lvl="2" marL="84600" indent="-144360">
              <a:lnSpc>
                <a:spcPct val="80000"/>
              </a:lnSpc>
              <a:spcBef>
                <a:spcPts val="300"/>
              </a:spcBef>
              <a:buClr>
                <a:srgbClr val="4ac9e3"/>
              </a:buClr>
              <a:buFont typeface="Noto Sans Symbols"/>
              <a:buChar char="▪"/>
            </a:pPr>
            <a:r>
              <a:rPr b="0" lang="en-US" sz="1530" spc="-1" strike="noStrike">
                <a:solidFill>
                  <a:srgbClr val="000000"/>
                </a:solidFill>
                <a:latin typeface="Arial"/>
                <a:ea typeface="Arial"/>
              </a:rPr>
              <a:t>IEEE SA Copyright Permission</a:t>
            </a:r>
            <a:endParaRPr b="0" lang="en-US" sz="1530" spc="-1" strike="noStrike">
              <a:latin typeface="Arial"/>
            </a:endParaRPr>
          </a:p>
          <a:p>
            <a:pPr lvl="3" marL="214200" indent="-127080">
              <a:lnSpc>
                <a:spcPct val="80000"/>
              </a:lnSpc>
              <a:spcBef>
                <a:spcPts val="150"/>
              </a:spcBef>
              <a:buClr>
                <a:srgbClr val="000000"/>
              </a:buClr>
              <a:buFont typeface="Arial"/>
              <a:buChar char="﹣"/>
            </a:pPr>
            <a:r>
              <a:rPr b="0" lang="en-US" sz="1190" spc="-1" strike="noStrike" u="sng">
                <a:solidFill>
                  <a:srgbClr val="004b7e"/>
                </a:solidFill>
                <a:uFillTx/>
                <a:latin typeface="Arial"/>
                <a:ea typeface="Arial"/>
                <a:hlinkClick r:id="rId3"/>
              </a:rPr>
              <a:t>https://standards.ieee.org/content/dam/ieee-standards/standards/web/documents/other/permissionltrs.zip</a:t>
            </a:r>
            <a:br/>
            <a:r>
              <a:rPr b="0" lang="en-US" sz="1190" spc="-1" strike="noStrike">
                <a:solidFill>
                  <a:srgbClr val="000000"/>
                </a:solidFill>
                <a:latin typeface="Arial"/>
                <a:ea typeface="Arial"/>
              </a:rPr>
              <a:t> </a:t>
            </a:r>
            <a:endParaRPr b="0" lang="en-US" sz="1190" spc="-1" strike="noStrike">
              <a:latin typeface="Arial"/>
            </a:endParaRPr>
          </a:p>
          <a:p>
            <a:pPr lvl="2" marL="84600" indent="-144360">
              <a:lnSpc>
                <a:spcPct val="80000"/>
              </a:lnSpc>
              <a:spcBef>
                <a:spcPts val="300"/>
              </a:spcBef>
              <a:buClr>
                <a:srgbClr val="4ac9e3"/>
              </a:buClr>
              <a:buFont typeface="Noto Sans Symbols"/>
              <a:buChar char="▪"/>
            </a:pPr>
            <a:r>
              <a:rPr b="0" lang="en-US" sz="1530" spc="-1" strike="noStrike">
                <a:solidFill>
                  <a:srgbClr val="000000"/>
                </a:solidFill>
                <a:latin typeface="Arial"/>
                <a:ea typeface="Arial"/>
              </a:rPr>
              <a:t>IEEE SA Copyright FAQs</a:t>
            </a:r>
            <a:endParaRPr b="0" lang="en-US" sz="1530" spc="-1" strike="noStrike">
              <a:latin typeface="Arial"/>
            </a:endParaRPr>
          </a:p>
          <a:p>
            <a:pPr lvl="3" marL="214200" indent="-127080">
              <a:lnSpc>
                <a:spcPct val="80000"/>
              </a:lnSpc>
              <a:spcBef>
                <a:spcPts val="150"/>
              </a:spcBef>
              <a:buClr>
                <a:srgbClr val="000000"/>
              </a:buClr>
              <a:buFont typeface="Arial"/>
              <a:buChar char="﹣"/>
            </a:pPr>
            <a:r>
              <a:rPr b="0" lang="en-US" sz="1190" spc="-1" strike="noStrike" u="sng">
                <a:solidFill>
                  <a:srgbClr val="004b7e"/>
                </a:solidFill>
                <a:uFillTx/>
                <a:latin typeface="Arial"/>
                <a:ea typeface="Arial"/>
                <a:hlinkClick r:id="rId4"/>
              </a:rPr>
              <a:t>http://standards.ieee.org/faqs/copyrights.html/</a:t>
            </a:r>
            <a:endParaRPr b="0" lang="en-US" sz="1190" spc="-1" strike="noStrike">
              <a:latin typeface="Arial"/>
            </a:endParaRPr>
          </a:p>
          <a:p>
            <a:pPr marL="1080">
              <a:lnSpc>
                <a:spcPct val="80000"/>
              </a:lnSpc>
              <a:spcBef>
                <a:spcPts val="300"/>
              </a:spcBef>
            </a:pPr>
            <a:endParaRPr b="0" lang="en-US" sz="1190" spc="-1" strike="noStrike">
              <a:latin typeface="Arial"/>
            </a:endParaRPr>
          </a:p>
          <a:p>
            <a:pPr lvl="2" marL="84600" indent="-144360">
              <a:lnSpc>
                <a:spcPct val="80000"/>
              </a:lnSpc>
              <a:spcBef>
                <a:spcPts val="300"/>
              </a:spcBef>
              <a:buClr>
                <a:srgbClr val="4ac9e3"/>
              </a:buClr>
              <a:buFont typeface="Noto Sans Symbols"/>
              <a:buChar char="▪"/>
            </a:pPr>
            <a:r>
              <a:rPr b="0" lang="en-US" sz="1530" spc="-1" strike="noStrike">
                <a:solidFill>
                  <a:srgbClr val="000000"/>
                </a:solidFill>
                <a:latin typeface="Arial"/>
                <a:ea typeface="Arial"/>
              </a:rPr>
              <a:t>Distribution of Draft Standards (see 6.1.3 of the SASB Operations Manual)</a:t>
            </a:r>
            <a:endParaRPr b="0" lang="en-US" sz="1530" spc="-1" strike="noStrike">
              <a:latin typeface="Arial"/>
            </a:endParaRPr>
          </a:p>
          <a:p>
            <a:pPr lvl="3" marL="214200" indent="-127080">
              <a:lnSpc>
                <a:spcPct val="80000"/>
              </a:lnSpc>
              <a:spcBef>
                <a:spcPts val="150"/>
              </a:spcBef>
              <a:buClr>
                <a:srgbClr val="000000"/>
              </a:buClr>
              <a:buFont typeface="Arial"/>
              <a:buChar char="﹣"/>
            </a:pPr>
            <a:r>
              <a:rPr b="0" lang="en-US" sz="1190" spc="-1" strike="noStrike" u="sng">
                <a:solidFill>
                  <a:srgbClr val="004b7e"/>
                </a:solidFill>
                <a:uFillTx/>
                <a:latin typeface="Arial"/>
                <a:ea typeface="Arial"/>
                <a:hlinkClick r:id="rId5"/>
              </a:rPr>
              <a:t>https://standards.ieee.org/about/policies/opman/sect6.html</a:t>
            </a:r>
            <a:endParaRPr b="0" lang="en-US" sz="1190" spc="-1" strike="noStrike">
              <a:latin typeface="Arial"/>
            </a:endParaRPr>
          </a:p>
          <a:p>
            <a:pPr marL="84600">
              <a:lnSpc>
                <a:spcPct val="80000"/>
              </a:lnSpc>
              <a:spcBef>
                <a:spcPts val="300"/>
              </a:spcBef>
            </a:pPr>
            <a:endParaRPr b="0" lang="en-US" sz="1190" spc="-1" strike="noStrike">
              <a:latin typeface="Arial"/>
            </a:endParaRPr>
          </a:p>
        </p:txBody>
      </p:sp>
      <p:sp>
        <p:nvSpPr>
          <p:cNvPr id="176" name="CustomShape 3"/>
          <p:cNvSpPr/>
          <p:nvPr/>
        </p:nvSpPr>
        <p:spPr>
          <a:xfrm>
            <a:off x="8085240" y="4629960"/>
            <a:ext cx="600120" cy="273240"/>
          </a:xfrm>
          <a:prstGeom prst="rect">
            <a:avLst/>
          </a:prstGeom>
          <a:noFill/>
          <a:ln>
            <a:noFill/>
          </a:ln>
        </p:spPr>
        <p:style>
          <a:lnRef idx="0"/>
          <a:fillRef idx="0"/>
          <a:effectRef idx="0"/>
          <a:fontRef idx="minor"/>
        </p:style>
        <p:txBody>
          <a:bodyPr lIns="0" rIns="0" tIns="0" bIns="0" anchor="ctr"/>
          <a:p>
            <a:pPr algn="r">
              <a:lnSpc>
                <a:spcPct val="100000"/>
              </a:lnSpc>
            </a:pPr>
            <a:fld id="{67425F29-51C0-4C9F-892C-D095A68CCC7B}" type="slidenum">
              <a:rPr b="0" lang="en-US" sz="700" spc="-1" strike="noStrike">
                <a:solidFill>
                  <a:srgbClr val="000000"/>
                </a:solidFill>
                <a:latin typeface="Arial"/>
                <a:ea typeface="Arial"/>
              </a:rPr>
              <a:t>&lt;number&gt;</a:t>
            </a:fld>
            <a:endParaRPr b="0" lang="en-US" sz="700" spc="-1" strike="noStrike">
              <a:latin typeface="Arial"/>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24</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Leland Pierce</cp:lastModifiedBy>
  <dcterms:modified xsi:type="dcterms:W3CDTF">2021-11-17T09:34:37Z</dcterms:modified>
  <cp:revision>6</cp:revision>
  <dc:subject/>
  <dc:title/>
</cp:coreProperties>
</file>