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4" r:id="rId18"/>
    <p:sldId id="273" r:id="rId19"/>
    <p:sldId id="272" r:id="rId20"/>
    <p:sldId id="266" r:id="rId21"/>
    <p:sldId id="270" r:id="rId22"/>
    <p:sldId id="267" r:id="rId23"/>
    <p:sldId id="268" r:id="rId24"/>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December </a:t>
            </a:r>
            <a:r>
              <a:rPr lang="en-US" sz="2800" spc="-1" dirty="0">
                <a:solidFill>
                  <a:srgbClr val="595959"/>
                </a:solidFill>
                <a:latin typeface="Arial"/>
                <a:ea typeface="Arial"/>
              </a:rPr>
              <a:t>6</a:t>
            </a:r>
            <a:r>
              <a:rPr lang="en-US" sz="2800" b="0" strike="noStrike" spc="-1" dirty="0">
                <a:solidFill>
                  <a:srgbClr val="595959"/>
                </a:solidFill>
                <a:latin typeface="Arial"/>
                <a:ea typeface="Arial"/>
              </a:rPr>
              <a:t>, 2022</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Metadata encoding decision</a:t>
            </a: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latin typeface="Arial"/>
              </a:rPr>
              <a:t>Previous meeting had informal consensus to move to concrete representation of metadata, rather than abstract UML (although avoiding the file container or pixel encoding.)</a:t>
            </a:r>
          </a:p>
          <a:p>
            <a:pPr>
              <a:lnSpc>
                <a:spcPct val="115000"/>
              </a:lnSpc>
            </a:pPr>
            <a:r>
              <a:rPr lang="en-US" spc="-1" dirty="0">
                <a:latin typeface="Arial"/>
              </a:rPr>
              <a:t>However, since this is aspect of the working group is specifically addressed in the PAR, such a change requires a formal vote by voting members of the working group and submission to IEEE for a modification.</a:t>
            </a: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gn="ct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dirty="0"/>
              <a:t>Original PAR Scope wording</a:t>
            </a: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dirty="0"/>
              <a:t>The scope of this standard involves the metadata content for all airborne and spaceborne Synthetic Aperture Radar (SAR) data. This specifies the metadata content only, not the encoding of the metadata. In particular, this standard provides the means for describing the instrument, the acquisition, and operating mode(s) and parameters, as well as the processing algorithms that have been applied to the data, as well as any parameters related to those processing algorithms. It also specifies the data storage format.</a:t>
            </a:r>
            <a:endParaRPr lang="en-US"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gn="ct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57995406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dirty="0"/>
              <a:t>Suggested PAR modification</a:t>
            </a: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dirty="0"/>
              <a:t>The scope of this standard involves the metadata for describing airborne and spaceborne Synthetic Aperture Radar (SAR) data. This specifies the metadata content </a:t>
            </a:r>
            <a:r>
              <a:rPr lang="en-US" dirty="0">
                <a:solidFill>
                  <a:srgbClr val="00B050"/>
                </a:solidFill>
              </a:rPr>
              <a:t>structure, as well as a suggested text representation </a:t>
            </a:r>
            <a:r>
              <a:rPr lang="en-US" strike="sngStrike" dirty="0"/>
              <a:t>only, not the encoding of the metadata</a:t>
            </a:r>
            <a:r>
              <a:rPr lang="en-US" dirty="0"/>
              <a:t>. In particular, this standard provides the means for describing the instrument, the acquisition, and operating mode(s) and parameters, as well as the processing algorithms that have been applied to the data</a:t>
            </a:r>
            <a:r>
              <a:rPr lang="en-US" strike="sngStrike" dirty="0"/>
              <a:t>, as well as</a:t>
            </a:r>
            <a:r>
              <a:rPr lang="en-US" dirty="0"/>
              <a:t> </a:t>
            </a:r>
            <a:r>
              <a:rPr lang="en-US" dirty="0">
                <a:solidFill>
                  <a:srgbClr val="00B050"/>
                </a:solidFill>
              </a:rPr>
              <a:t>and</a:t>
            </a:r>
            <a:r>
              <a:rPr lang="en-US" dirty="0"/>
              <a:t> any parameters related to those processing algorithms. </a:t>
            </a:r>
            <a:r>
              <a:rPr lang="en-US" strike="sngStrike" dirty="0"/>
              <a:t>It also specifies the data storage format.</a:t>
            </a:r>
            <a:endParaRPr lang="en-US" dirty="0"/>
          </a:p>
          <a:p>
            <a:pPr>
              <a:lnSpc>
                <a:spcPct val="115000"/>
              </a:lnSpc>
            </a:pPr>
            <a:endParaRPr lang="en-US"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endParaRPr lang="en-US" sz="1800" b="0" strike="noStrike" spc="-1" dirty="0">
              <a:latin typeface="Arial"/>
            </a:endParaRPr>
          </a:p>
          <a:p>
            <a:pPr algn="ct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03499169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7. </a:t>
            </a:r>
            <a:r>
              <a:rPr lang="en-US" sz="2800" spc="-1" dirty="0">
                <a:solidFill>
                  <a:srgbClr val="000000"/>
                </a:solidFill>
                <a:ea typeface="Arial"/>
              </a:rPr>
              <a:t>Metadata model progress update</a:t>
            </a:r>
            <a:endParaRPr lang="en-US" sz="2800" b="0" strike="noStrike" spc="-1" dirty="0">
              <a:latin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pPr>
            <a:endParaRPr lang="en-US" sz="1800" b="0" strike="noStrike" spc="-1">
              <a:latin typeface="Arial"/>
            </a:endParaRPr>
          </a:p>
          <a:p>
            <a:pPr algn="ctr">
              <a:lnSpc>
                <a:spcPct val="115000"/>
              </a:lnSpc>
            </a:pPr>
            <a:endParaRPr lang="en-US" sz="1800" b="0" strike="noStrike" spc="-1">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41168639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Meetings</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Jan 25, 11AM Eastern Time (4pm GMT)</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  </a:t>
            </a: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Metadata encoding decision</a:t>
            </a:r>
          </a:p>
          <a:p>
            <a:pPr marL="342900" lvl="0" indent="-342900">
              <a:buAutoNum type="arabicPeriod"/>
            </a:pPr>
            <a:r>
              <a:rPr lang="en-US" sz="1400" dirty="0"/>
              <a:t>Metadata model progress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236</TotalTime>
  <Words>1228</Words>
  <Application>Microsoft Office PowerPoint</Application>
  <PresentationFormat>On-screen Show (16:9)</PresentationFormat>
  <Paragraphs>107</Paragraphs>
  <Slides>19</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28</cp:revision>
  <dcterms:modified xsi:type="dcterms:W3CDTF">2022-12-06T13:45:18Z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