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74" r:id="rId4"/>
    <p:sldMasterId id="2147483687" r:id="rId5"/>
  </p:sldMasterIdLst>
  <p:sldIdLst>
    <p:sldId id="256" r:id="rId6"/>
    <p:sldId id="257" r:id="rId7"/>
    <p:sldId id="269" r:id="rId8"/>
    <p:sldId id="258" r:id="rId9"/>
    <p:sldId id="259" r:id="rId10"/>
    <p:sldId id="260" r:id="rId11"/>
    <p:sldId id="261" r:id="rId12"/>
    <p:sldId id="262" r:id="rId13"/>
    <p:sldId id="263" r:id="rId14"/>
    <p:sldId id="264" r:id="rId15"/>
    <p:sldId id="271" r:id="rId16"/>
    <p:sldId id="265" r:id="rId17"/>
    <p:sldId id="272" r:id="rId18"/>
    <p:sldId id="266" r:id="rId19"/>
    <p:sldId id="270" r:id="rId20"/>
    <p:sldId id="267" r:id="rId21"/>
    <p:sldId id="268" r:id="rId22"/>
  </p:sldIdLst>
  <p:sldSz cx="9144000" cy="5143500" type="screen16x9"/>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4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0"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2"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25"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7"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0"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1"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5"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9"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4"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6"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47"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9"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0"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1"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2"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3"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4"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CustomShape 1"/>
          <p:cNvSpPr/>
          <p:nvPr/>
        </p:nvSpPr>
        <p:spPr>
          <a:xfrm>
            <a:off x="461880" y="617400"/>
            <a:ext cx="1204200" cy="58320"/>
          </a:xfrm>
          <a:prstGeom prst="rect">
            <a:avLst/>
          </a:prstGeom>
          <a:solidFill>
            <a:schemeClr val="accent1"/>
          </a:solidFill>
          <a:ln w="9360">
            <a:solidFill>
              <a:schemeClr val="accent1"/>
            </a:solidFill>
            <a:miter/>
          </a:ln>
        </p:spPr>
        <p:style>
          <a:lnRef idx="0">
            <a:scrgbClr r="0" g="0" b="0"/>
          </a:lnRef>
          <a:fillRef idx="0">
            <a:scrgbClr r="0" g="0" b="0"/>
          </a:fillRef>
          <a:effectRef idx="0">
            <a:scrgbClr r="0" g="0" b="0"/>
          </a:effectRef>
          <a:fontRef idx="minor"/>
        </p:style>
      </p:sp>
      <p:pic>
        <p:nvPicPr>
          <p:cNvPr id="77" name="Google Shape;115;g890ac4a122_0_445"/>
          <p:cNvPicPr/>
          <p:nvPr/>
        </p:nvPicPr>
        <p:blipFill>
          <a:blip r:embed="rId14"/>
          <a:stretch/>
        </p:blipFill>
        <p:spPr>
          <a:xfrm>
            <a:off x="7606800" y="4681440"/>
            <a:ext cx="548640" cy="158760"/>
          </a:xfrm>
          <a:prstGeom prst="rect">
            <a:avLst/>
          </a:prstGeom>
          <a:ln>
            <a:noFill/>
          </a:ln>
        </p:spPr>
      </p:pic>
      <p:pic>
        <p:nvPicPr>
          <p:cNvPr id="78" name="Google Shape;117;g890ac4a122_0_445"/>
          <p:cNvPicPr/>
          <p:nvPr/>
        </p:nvPicPr>
        <p:blipFill>
          <a:blip r:embed="rId15"/>
          <a:stretch/>
        </p:blipFill>
        <p:spPr>
          <a:xfrm>
            <a:off x="457200" y="4700520"/>
            <a:ext cx="1175040" cy="214200"/>
          </a:xfrm>
          <a:prstGeom prst="rect">
            <a:avLst/>
          </a:prstGeom>
          <a:ln>
            <a:noFill/>
          </a:ln>
        </p:spPr>
      </p:pic>
      <p:sp>
        <p:nvSpPr>
          <p:cNvPr id="79" name="PlaceHolder 2"/>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80"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18"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5.xm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tandards.ieee.org/faqs/affiliation.html" TargetMode="External"/><Relationship Id="rId1" Type="http://schemas.openxmlformats.org/officeDocument/2006/relationships/slideLayout" Target="../slideLayouts/slideLayout13.xml"/><Relationship Id="rId5" Type="http://schemas.openxmlformats.org/officeDocument/2006/relationships/hyperlink" Target="https://standards.ieee.org/wp-content/uploads/import/documents/other/Participant-Behavior-Individual-Method.pdf" TargetMode="External"/><Relationship Id="rId4" Type="http://schemas.openxmlformats.org/officeDocument/2006/relationships/hyperlink" Target="https://standards.ieee.org/ipr/copyright-materia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sagroups.ieee.org/sar/"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311760" y="744480"/>
            <a:ext cx="8514360" cy="204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lstStyle/>
          <a:p>
            <a:pPr algn="ctr">
              <a:lnSpc>
                <a:spcPct val="100000"/>
              </a:lnSpc>
            </a:pPr>
            <a:r>
              <a:rPr lang="en-US" sz="5200" b="0" strike="noStrike" spc="-1" dirty="0">
                <a:solidFill>
                  <a:srgbClr val="000000"/>
                </a:solidFill>
                <a:latin typeface="Arial"/>
                <a:ea typeface="Arial"/>
              </a:rPr>
              <a:t>IEEE SAR Metadata Standards Meeting </a:t>
            </a:r>
            <a:endParaRPr lang="en-US" sz="5200" b="0" strike="noStrike" spc="-1" dirty="0">
              <a:latin typeface="Arial"/>
            </a:endParaRPr>
          </a:p>
        </p:txBody>
      </p:sp>
      <p:sp>
        <p:nvSpPr>
          <p:cNvPr id="156" name="CustomShape 2"/>
          <p:cNvSpPr/>
          <p:nvPr/>
        </p:nvSpPr>
        <p:spPr>
          <a:xfrm>
            <a:off x="311760" y="2834280"/>
            <a:ext cx="8514360" cy="78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00000"/>
              </a:lnSpc>
            </a:pPr>
            <a:r>
              <a:rPr lang="en-US" sz="2800" b="0" strike="noStrike" spc="-1" dirty="0">
                <a:solidFill>
                  <a:srgbClr val="595959"/>
                </a:solidFill>
                <a:latin typeface="Arial"/>
                <a:ea typeface="Arial"/>
              </a:rPr>
              <a:t>April 12, 2023</a:t>
            </a:r>
            <a:endParaRPr lang="en-US"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5" name="CustomShape 2"/>
          <p:cNvSpPr/>
          <p:nvPr/>
        </p:nvSpPr>
        <p:spPr>
          <a:xfrm>
            <a:off x="457200" y="770040"/>
            <a:ext cx="8227440" cy="33886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lvl="2" indent="-143640">
              <a:lnSpc>
                <a:spcPct val="80000"/>
              </a:lnSpc>
              <a:buClr>
                <a:srgbClr val="4AC9E3"/>
              </a:buClr>
              <a:buFont typeface="Noto Sans Symbols"/>
              <a:buChar char="▪"/>
            </a:pPr>
            <a:r>
              <a:rPr lang="en-US" sz="1530" b="0" strike="noStrike" spc="-1">
                <a:solidFill>
                  <a:srgbClr val="000000"/>
                </a:solidFill>
                <a:latin typeface="Arial"/>
                <a:ea typeface="Arial"/>
              </a:rPr>
              <a:t>The IEEE SA Copyright Policy is described in the IEEE SA Standards Board Bylaws and IEEE SA Standards Board Operations Manual</a:t>
            </a:r>
            <a:br/>
            <a:r>
              <a:rPr lang="en-US" sz="1530" b="0" strike="noStrike" spc="-1">
                <a:solidFill>
                  <a:srgbClr val="000000"/>
                </a:solidFill>
                <a:latin typeface="Arial"/>
                <a:ea typeface="Arial"/>
              </a:rPr>
              <a:t> </a:t>
            </a:r>
            <a:endParaRPr lang="en-US" sz="1530" b="0" strike="noStrike" spc="-1">
              <a:latin typeface="Arial"/>
            </a:endParaRPr>
          </a:p>
          <a:p>
            <a:pPr marL="214200" lvl="3" indent="-135360">
              <a:lnSpc>
                <a:spcPct val="80000"/>
              </a:lnSpc>
              <a:spcBef>
                <a:spcPts val="150"/>
              </a:spcBef>
              <a:buClr>
                <a:srgbClr val="000000"/>
              </a:buClr>
              <a:buFont typeface="Arial"/>
              <a:buChar char="﹣"/>
            </a:pPr>
            <a:r>
              <a:rPr lang="en-US" sz="1450" b="0" strike="noStrike" spc="-1">
                <a:solidFill>
                  <a:srgbClr val="000000"/>
                </a:solidFill>
                <a:latin typeface="Arial"/>
                <a:ea typeface="Arial"/>
              </a:rPr>
              <a:t>IEEE SA Copyright Policy, see </a:t>
            </a:r>
            <a:br/>
            <a:r>
              <a:rPr lang="en-US" sz="1450" b="0" strike="noStrike" spc="-1">
                <a:solidFill>
                  <a:srgbClr val="000000"/>
                </a:solidFill>
                <a:latin typeface="Arial"/>
                <a:ea typeface="Arial"/>
              </a:rPr>
              <a:t>	Clause 7 of the IEEE SA Standards Board Bylaws</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2"/>
              </a:rPr>
              <a:t>https://standards.ieee.org/about/policies/bylaws/sect6-7.html#7</a:t>
            </a:r>
            <a:br/>
            <a:r>
              <a:rPr lang="en-US" sz="1450" b="0" strike="noStrike" spc="-1">
                <a:solidFill>
                  <a:srgbClr val="000000"/>
                </a:solidFill>
                <a:latin typeface="Arial"/>
                <a:ea typeface="Arial"/>
              </a:rPr>
              <a:t>	Clause 6.1 of the IEEE SA Standards Board Operations Manual</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3"/>
              </a:rPr>
              <a:t>https://standards.ieee.org/about/policies/opman/sect6.html</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Permission</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4"/>
              </a:rPr>
              <a:t>https://standards.ieee.org/content/dam/ieee-standards/standards/web/documents/other/permissionltrs.zip</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FAQs</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5"/>
              </a:rPr>
              <a:t>http://standards.ieee.org/faqs/copyrights.html/</a:t>
            </a:r>
            <a:endParaRPr lang="en-US" sz="1190" b="0" strike="noStrike" spc="-1">
              <a:latin typeface="Arial"/>
            </a:endParaRPr>
          </a:p>
          <a:p>
            <a:pPr marL="1080">
              <a:lnSpc>
                <a:spcPct val="80000"/>
              </a:lnSpc>
              <a:spcBef>
                <a:spcPts val="300"/>
              </a:spcBef>
            </a:pP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Distribution of Draft Standards (see 6.1.3 of the SASB Operations Manual)</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3"/>
              </a:rPr>
              <a:t>https://standards.ieee.org/about/policies/opman/sect6.html</a:t>
            </a:r>
            <a:endParaRPr lang="en-US" sz="1190" b="0" strike="noStrike" spc="-1">
              <a:latin typeface="Arial"/>
            </a:endParaRPr>
          </a:p>
          <a:p>
            <a:pPr marL="84600">
              <a:lnSpc>
                <a:spcPct val="80000"/>
              </a:lnSpc>
              <a:spcBef>
                <a:spcPts val="300"/>
              </a:spcBef>
            </a:pPr>
            <a:endParaRPr lang="en-US" sz="1190" b="0" strike="noStrike" spc="-1">
              <a:latin typeface="Arial"/>
            </a:endParaRPr>
          </a:p>
        </p:txBody>
      </p:sp>
      <p:sp>
        <p:nvSpPr>
          <p:cNvPr id="176"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4CA2E95-2B09-4CAE-9F61-FE15DEF287D5}" type="slidenum">
              <a:rPr lang="en-US" sz="700" b="0" strike="noStrike" spc="-1">
                <a:solidFill>
                  <a:srgbClr val="000000"/>
                </a:solidFill>
                <a:latin typeface="Arial"/>
                <a:ea typeface="Arial"/>
              </a:rPr>
              <a:t>10</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dirty="0">
                <a:solidFill>
                  <a:srgbClr val="000000"/>
                </a:solidFill>
                <a:latin typeface="Arial"/>
                <a:ea typeface="Arial"/>
              </a:rPr>
              <a:t>IEEE SA Participant Behavior</a:t>
            </a:r>
            <a:endParaRPr lang="en-US" sz="2000" b="0" strike="noStrike" spc="-1" dirty="0">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a:lnSpc>
                <a:spcPct val="100000"/>
              </a:lnSpc>
              <a:spcBef>
                <a:spcPts val="300"/>
              </a:spcBef>
            </a:pPr>
            <a:r>
              <a:rPr lang="en-US" sz="1400" dirty="0">
                <a:hlinkClick r:id="rId2"/>
              </a:rPr>
              <a:t>Participant-Behavior-Individual-Method.pdf (ieee.org)</a:t>
            </a:r>
            <a:endParaRPr lang="en-US" sz="1400" b="0" strike="noStrike" spc="-1" dirty="0">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11</a:t>
            </a:fld>
            <a:endParaRPr lang="en-US" sz="700" b="0" strike="noStrike" spc="-1">
              <a:latin typeface="Arial"/>
            </a:endParaRPr>
          </a:p>
        </p:txBody>
      </p:sp>
    </p:spTree>
    <p:extLst>
      <p:ext uri="{BB962C8B-B14F-4D97-AF65-F5344CB8AC3E}">
        <p14:creationId xmlns:p14="http://schemas.microsoft.com/office/powerpoint/2010/main" val="20161450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6</a:t>
            </a:r>
            <a:r>
              <a:rPr lang="en-US" sz="2800" b="0" strike="noStrike" spc="-1" dirty="0">
                <a:solidFill>
                  <a:srgbClr val="000000"/>
                </a:solidFill>
                <a:latin typeface="Arial"/>
                <a:ea typeface="Arial"/>
              </a:rPr>
              <a:t>. </a:t>
            </a:r>
            <a:r>
              <a:rPr lang="en-US" sz="2800" dirty="0"/>
              <a:t>Draft Update</a:t>
            </a:r>
          </a:p>
          <a:p>
            <a:pPr>
              <a:lnSpc>
                <a:spcPct val="100000"/>
              </a:lnSpc>
            </a:pPr>
            <a:endParaRPr lang="en-US" sz="2800" spc="-1" dirty="0">
              <a:solidFill>
                <a:srgbClr val="000000"/>
              </a:solidFill>
              <a:ea typeface="Arial"/>
            </a:endParaRPr>
          </a:p>
          <a:p>
            <a:pPr>
              <a:lnSpc>
                <a:spcPct val="100000"/>
              </a:lnSpc>
            </a:pPr>
            <a:endParaRPr lang="en-US" sz="2800" b="0" strike="noStrike" spc="-1" dirty="0">
              <a:latin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7</a:t>
            </a:r>
            <a:r>
              <a:rPr lang="en-US" sz="2800" b="0" strike="noStrike" spc="-1" dirty="0">
                <a:solidFill>
                  <a:srgbClr val="000000"/>
                </a:solidFill>
                <a:latin typeface="Arial"/>
                <a:ea typeface="Arial"/>
              </a:rPr>
              <a:t>. </a:t>
            </a:r>
            <a:r>
              <a:rPr lang="en-US" sz="2800" dirty="0"/>
              <a:t>Open GITHUB Issues Discussion</a:t>
            </a:r>
          </a:p>
          <a:p>
            <a:pPr>
              <a:lnSpc>
                <a:spcPct val="100000"/>
              </a:lnSpc>
            </a:pPr>
            <a:endParaRPr lang="en-US" sz="2800" spc="-1" dirty="0">
              <a:solidFill>
                <a:srgbClr val="000000"/>
              </a:solidFill>
              <a:ea typeface="Arial"/>
            </a:endParaRPr>
          </a:p>
          <a:p>
            <a:pPr>
              <a:lnSpc>
                <a:spcPct val="100000"/>
              </a:lnSpc>
            </a:pPr>
            <a:endParaRPr lang="en-US" sz="2800" b="0" strike="noStrike" spc="-1" dirty="0">
              <a:latin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399591728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8. </a:t>
            </a:r>
            <a:r>
              <a:rPr lang="en-US" sz="2800" dirty="0"/>
              <a:t>Unfinished Business/Action Item Review</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9. </a:t>
            </a:r>
            <a:r>
              <a:rPr lang="en-US" sz="2800" dirty="0"/>
              <a:t>New Business</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r>
              <a:rPr lang="en-US" sz="2400" b="1" strike="noStrike" spc="-1">
                <a:solidFill>
                  <a:srgbClr val="000000"/>
                </a:solidFill>
                <a:latin typeface="Arial"/>
                <a:ea typeface="Arial"/>
              </a:rPr>
              <a:t>Anyone can bring up another topic...</a:t>
            </a:r>
            <a:endParaRPr lang="en-US" sz="2400" b="0" strike="noStrike" spc="-1">
              <a:latin typeface="Arial"/>
            </a:endParaRPr>
          </a:p>
        </p:txBody>
      </p:sp>
    </p:spTree>
    <p:extLst>
      <p:ext uri="{BB962C8B-B14F-4D97-AF65-F5344CB8AC3E}">
        <p14:creationId xmlns:p14="http://schemas.microsoft.com/office/powerpoint/2010/main" val="203626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10</a:t>
            </a:r>
            <a:r>
              <a:rPr lang="en-US" sz="2800" b="0" strike="noStrike" spc="-1" dirty="0">
                <a:solidFill>
                  <a:srgbClr val="000000"/>
                </a:solidFill>
                <a:latin typeface="Arial"/>
                <a:ea typeface="Arial"/>
              </a:rPr>
              <a:t>. Future Meeting</a:t>
            </a:r>
            <a:endParaRPr lang="en-US" sz="2800" b="0" strike="noStrike" spc="-1" dirty="0">
              <a:latin typeface="Arial"/>
            </a:endParaRPr>
          </a:p>
        </p:txBody>
      </p:sp>
      <p:sp>
        <p:nvSpPr>
          <p:cNvPr id="183"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Suggested: Wed, April 26, 2pm UTC</a:t>
            </a:r>
          </a:p>
          <a:p>
            <a:pPr>
              <a:lnSpc>
                <a:spcPct val="115000"/>
              </a:lnSpc>
            </a:pPr>
            <a:endParaRPr lang="en-US" spc="-1" dirty="0">
              <a:solidFill>
                <a:srgbClr val="000000"/>
              </a:solidFill>
              <a:latin typeface="Arial"/>
            </a:endParaRPr>
          </a:p>
          <a:p>
            <a:pPr>
              <a:lnSpc>
                <a:spcPct val="115000"/>
              </a:lnSpc>
            </a:pPr>
            <a:r>
              <a:rPr lang="en-US" spc="-1" dirty="0">
                <a:solidFill>
                  <a:srgbClr val="000000"/>
                </a:solidFill>
              </a:rPr>
              <a:t>California: 7am</a:t>
            </a:r>
          </a:p>
          <a:p>
            <a:pPr>
              <a:lnSpc>
                <a:spcPct val="115000"/>
              </a:lnSpc>
            </a:pPr>
            <a:r>
              <a:rPr lang="en-US" spc="-1" dirty="0">
                <a:solidFill>
                  <a:srgbClr val="000000"/>
                </a:solidFill>
              </a:rPr>
              <a:t>Phoenix, AZ: 7am</a:t>
            </a:r>
          </a:p>
          <a:p>
            <a:pPr>
              <a:lnSpc>
                <a:spcPct val="115000"/>
              </a:lnSpc>
            </a:pPr>
            <a:r>
              <a:rPr lang="en-US" sz="1800" b="0" strike="noStrike" spc="-1" dirty="0">
                <a:solidFill>
                  <a:srgbClr val="000000"/>
                </a:solidFill>
                <a:latin typeface="Arial"/>
              </a:rPr>
              <a:t>US ET: 10am</a:t>
            </a:r>
          </a:p>
          <a:p>
            <a:pPr>
              <a:lnSpc>
                <a:spcPct val="115000"/>
              </a:lnSpc>
            </a:pPr>
            <a:r>
              <a:rPr lang="en-US" spc="-1" dirty="0">
                <a:solidFill>
                  <a:srgbClr val="000000"/>
                </a:solidFill>
                <a:latin typeface="Arial"/>
              </a:rPr>
              <a:t>Germany/Italy/Switzerland: 4pm</a:t>
            </a:r>
          </a:p>
          <a:p>
            <a:pPr>
              <a:lnSpc>
                <a:spcPct val="115000"/>
              </a:lnSpc>
            </a:pPr>
            <a:r>
              <a:rPr lang="en-US" spc="-1" dirty="0">
                <a:solidFill>
                  <a:srgbClr val="000000"/>
                </a:solidFill>
                <a:latin typeface="Arial"/>
              </a:rPr>
              <a:t>Finland: 5pm</a:t>
            </a:r>
          </a:p>
          <a:p>
            <a:pPr>
              <a:lnSpc>
                <a:spcPct val="115000"/>
              </a:lnSpc>
            </a:pPr>
            <a:r>
              <a:rPr lang="en-US" sz="1800" b="0" strike="noStrike" spc="-1" dirty="0">
                <a:latin typeface="Arial"/>
              </a:rPr>
              <a:t>Japan: 11pm</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11. Adjourn</a:t>
            </a:r>
            <a:endParaRPr lang="en-US" sz="2800" b="0" strike="noStrike" spc="-1" dirty="0">
              <a:latin typeface="Arial"/>
            </a:endParaRPr>
          </a:p>
        </p:txBody>
      </p:sp>
      <p:sp>
        <p:nvSpPr>
          <p:cNvPr id="185"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dirty="0">
                <a:solidFill>
                  <a:srgbClr val="000000"/>
                </a:solidFill>
                <a:latin typeface="Arial"/>
                <a:ea typeface="Arial"/>
              </a:rPr>
              <a:t>I</a:t>
            </a:r>
            <a:r>
              <a:rPr lang="en-US" sz="1800" b="0" strike="noStrike" spc="-1" dirty="0">
                <a:solidFill>
                  <a:srgbClr val="000000"/>
                </a:solidFill>
                <a:latin typeface="Arial"/>
                <a:ea typeface="Arial"/>
              </a:rPr>
              <a:t>f mtg ends before allotted time…</a:t>
            </a:r>
          </a:p>
          <a:p>
            <a:pPr>
              <a:lnSpc>
                <a:spcPct val="115000"/>
              </a:lnSpc>
            </a:pPr>
            <a:endParaRPr lang="en-US" spc="-1" dirty="0">
              <a:solidFill>
                <a:srgbClr val="000000"/>
              </a:solidFill>
              <a:latin typeface="Arial"/>
              <a:ea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adjourn?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a:solidFill>
                  <a:srgbClr val="000000"/>
                </a:solidFill>
                <a:latin typeface="Arial"/>
                <a:ea typeface="Arial"/>
              </a:rPr>
              <a:t>Today's Agenda</a:t>
            </a:r>
            <a:endParaRPr lang="en-US" sz="2800" b="0" strike="noStrike" spc="-1">
              <a:latin typeface="Arial"/>
            </a:endParaRPr>
          </a:p>
        </p:txBody>
      </p:sp>
      <p:sp>
        <p:nvSpPr>
          <p:cNvPr id="158"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marL="342900" lvl="0" indent="-342900">
              <a:buAutoNum type="arabicPeriod"/>
            </a:pPr>
            <a:r>
              <a:rPr lang="en-US" sz="1400" dirty="0"/>
              <a:t>Call to Order</a:t>
            </a:r>
          </a:p>
          <a:p>
            <a:pPr marL="342900" lvl="0" indent="-342900">
              <a:buAutoNum type="arabicPeriod"/>
            </a:pPr>
            <a:r>
              <a:rPr lang="en-US" sz="1400" dirty="0"/>
              <a:t>Roll Call and </a:t>
            </a:r>
            <a:r>
              <a:rPr lang="en-US" sz="1400" u="sng" dirty="0">
                <a:solidFill>
                  <a:srgbClr val="0066FF"/>
                </a:solidFill>
                <a:hlinkClick r:id="rId2">
                  <a:extLst>
                    <a:ext uri="{A12FA001-AC4F-418D-AE19-62706E023703}">
                      <ahyp:hlinkClr xmlns:ahyp="http://schemas.microsoft.com/office/drawing/2018/hyperlinkcolor" val="tx"/>
                    </a:ext>
                  </a:extLst>
                </a:hlinkClick>
              </a:rPr>
              <a:t>Affiliation Declaration</a:t>
            </a:r>
            <a:endParaRPr lang="en-US" sz="1400" u="sng" dirty="0">
              <a:solidFill>
                <a:srgbClr val="0066FF"/>
              </a:solidFill>
            </a:endParaRPr>
          </a:p>
          <a:p>
            <a:pPr marL="342900" lvl="0" indent="-342900">
              <a:buAutoNum type="arabicPeriod"/>
            </a:pPr>
            <a:r>
              <a:rPr lang="en-US" sz="1400" dirty="0"/>
              <a:t>Approval of Agenda </a:t>
            </a:r>
          </a:p>
          <a:p>
            <a:pPr marL="342900" lvl="0" indent="-342900">
              <a:buAutoNum type="arabicPeriod"/>
            </a:pPr>
            <a:r>
              <a:rPr lang="en-US" sz="1400" dirty="0"/>
              <a:t>Approval of Previous Meeting Minutes</a:t>
            </a:r>
          </a:p>
          <a:p>
            <a:pPr marL="342900" lvl="0" indent="-342900">
              <a:buAutoNum type="arabicPeriod"/>
            </a:pPr>
            <a:r>
              <a:rPr lang="en-US" sz="1400" dirty="0"/>
              <a:t>IEEE SA Patent &amp; Copyright Policies; Participant Behavior</a:t>
            </a:r>
            <a:br>
              <a:rPr lang="en-US" sz="1400" dirty="0"/>
            </a:br>
            <a:r>
              <a:rPr lang="en-US" sz="1400" dirty="0"/>
              <a:t>Call for Patents </a:t>
            </a:r>
            <a:r>
              <a:rPr lang="en-US" sz="1400" u="sng" dirty="0">
                <a:solidFill>
                  <a:srgbClr val="0066FF"/>
                </a:solidFill>
                <a:hlinkClick r:id="rId3">
                  <a:extLst>
                    <a:ext uri="{A12FA001-AC4F-418D-AE19-62706E023703}">
                      <ahyp:hlinkClr xmlns:ahyp="http://schemas.microsoft.com/office/drawing/2018/hyperlinkcolor" val="tx"/>
                    </a:ext>
                  </a:extLst>
                </a:hlinkClick>
              </a:rPr>
              <a:t>https://development.standards.ieee.org/myproject/Public/mytools/mob/slideset.pdf</a:t>
            </a:r>
            <a:br>
              <a:rPr lang="en-US" sz="1400" u="sng" dirty="0"/>
            </a:br>
            <a:r>
              <a:rPr lang="en-US" sz="1400" dirty="0"/>
              <a:t>Copyright </a:t>
            </a:r>
            <a:r>
              <a:rPr lang="en-US" sz="1400" u="sng" dirty="0">
                <a:solidFill>
                  <a:srgbClr val="0066FF"/>
                </a:solidFill>
                <a:hlinkClick r:id="rId4">
                  <a:extLst>
                    <a:ext uri="{A12FA001-AC4F-418D-AE19-62706E023703}">
                      <ahyp:hlinkClr xmlns:ahyp="http://schemas.microsoft.com/office/drawing/2018/hyperlinkcolor" val="tx"/>
                    </a:ext>
                  </a:extLst>
                </a:hlinkClick>
              </a:rPr>
              <a:t>https://standards.ieee.org/ipr/copyright-materials.html</a:t>
            </a:r>
            <a:r>
              <a:rPr lang="en-US" sz="1400" dirty="0">
                <a:solidFill>
                  <a:srgbClr val="0066FF"/>
                </a:solidFill>
              </a:rPr>
              <a:t> </a:t>
            </a:r>
            <a:br>
              <a:rPr lang="en-US" sz="1400" dirty="0"/>
            </a:br>
            <a:r>
              <a:rPr lang="en-US" sz="1400" dirty="0"/>
              <a:t>IEEE </a:t>
            </a:r>
            <a:r>
              <a:rPr lang="en-US" sz="1400" u="sng" dirty="0">
                <a:solidFill>
                  <a:srgbClr val="0066FF"/>
                </a:solidFill>
                <a:hlinkClick r:id="rId5">
                  <a:extLst>
                    <a:ext uri="{A12FA001-AC4F-418D-AE19-62706E023703}">
                      <ahyp:hlinkClr xmlns:ahyp="http://schemas.microsoft.com/office/drawing/2018/hyperlinkcolor" val="tx"/>
                    </a:ext>
                  </a:extLst>
                </a:hlinkClick>
              </a:rPr>
              <a:t>Participant Behavior – Individual Method</a:t>
            </a:r>
            <a:endParaRPr lang="en-US" sz="1400" u="sng" dirty="0">
              <a:solidFill>
                <a:srgbClr val="0066FF"/>
              </a:solidFill>
            </a:endParaRPr>
          </a:p>
          <a:p>
            <a:pPr marL="342900" lvl="0" indent="-342900">
              <a:buAutoNum type="arabicPeriod"/>
            </a:pPr>
            <a:r>
              <a:rPr lang="en-US" sz="1400" dirty="0"/>
              <a:t>Draft Update</a:t>
            </a:r>
          </a:p>
          <a:p>
            <a:pPr marL="342900" lvl="0" indent="-342900">
              <a:buAutoNum type="arabicPeriod"/>
            </a:pPr>
            <a:r>
              <a:rPr lang="en-US" sz="1400" dirty="0"/>
              <a:t>Open GITHUB Issues Discussion</a:t>
            </a:r>
          </a:p>
          <a:p>
            <a:pPr marL="342900" lvl="0" indent="-342900">
              <a:buAutoNum type="arabicPeriod"/>
            </a:pPr>
            <a:r>
              <a:rPr lang="en-US" sz="1400" dirty="0"/>
              <a:t>Unfinished Business/Action Item Review</a:t>
            </a:r>
          </a:p>
          <a:p>
            <a:pPr marL="342900" lvl="0" indent="-342900">
              <a:buAutoNum type="arabicPeriod"/>
            </a:pPr>
            <a:r>
              <a:rPr lang="en-US" sz="1400" dirty="0"/>
              <a:t>New Business</a:t>
            </a:r>
          </a:p>
          <a:p>
            <a:pPr marL="342900" lvl="0" indent="-342900">
              <a:buAutoNum type="arabicPeriod"/>
            </a:pPr>
            <a:r>
              <a:rPr lang="en-US" sz="1400" dirty="0"/>
              <a:t>Future Meetings</a:t>
            </a:r>
          </a:p>
          <a:p>
            <a:pPr marL="342900" lvl="0" indent="-342900">
              <a:buAutoNum type="arabicPeriod"/>
            </a:pPr>
            <a:r>
              <a:rPr lang="en-US" sz="1400" dirty="0"/>
              <a:t>Adjourn</a:t>
            </a:r>
          </a:p>
          <a:p>
            <a:pPr>
              <a:lnSpc>
                <a:spcPct val="115000"/>
              </a:lnSpc>
              <a:spcBef>
                <a:spcPts val="1599"/>
              </a:spcBef>
            </a:pP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2</a:t>
            </a:r>
            <a:r>
              <a:rPr lang="en-US" sz="2800" b="0" strike="noStrike" spc="-1" dirty="0">
                <a:solidFill>
                  <a:srgbClr val="000000"/>
                </a:solidFill>
                <a:latin typeface="Arial"/>
                <a:ea typeface="Arial"/>
              </a:rPr>
              <a:t>. </a:t>
            </a:r>
            <a:r>
              <a:rPr lang="en-US" sz="2800" dirty="0"/>
              <a:t>Roll Call and Affiliation Declaration</a:t>
            </a: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extLst>
      <p:ext uri="{BB962C8B-B14F-4D97-AF65-F5344CB8AC3E}">
        <p14:creationId xmlns:p14="http://schemas.microsoft.com/office/powerpoint/2010/main" val="9551922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3</a:t>
            </a:r>
            <a:r>
              <a:rPr lang="en-US" sz="2800" b="0" strike="noStrike" spc="-1" dirty="0">
                <a:solidFill>
                  <a:srgbClr val="000000"/>
                </a:solidFill>
                <a:latin typeface="Arial"/>
                <a:ea typeface="Arial"/>
              </a:rPr>
              <a:t>. Approval of Agenda</a:t>
            </a:r>
            <a:endParaRPr lang="en-US" sz="2800" b="0" strike="noStrike" spc="-1" dirty="0">
              <a:latin typeface="Arial"/>
            </a:endParaRPr>
          </a:p>
        </p:txBody>
      </p:sp>
      <p:sp>
        <p:nvSpPr>
          <p:cNvPr id="160"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agenda?</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4</a:t>
            </a:r>
            <a:r>
              <a:rPr lang="en-US" sz="2800" b="0" strike="noStrike" spc="-1" dirty="0">
                <a:solidFill>
                  <a:srgbClr val="000000"/>
                </a:solidFill>
                <a:latin typeface="Arial"/>
                <a:ea typeface="Arial"/>
              </a:rPr>
              <a:t>. </a:t>
            </a:r>
            <a:r>
              <a:rPr lang="en-US" sz="2800" dirty="0"/>
              <a:t>Approval of Previous Meeting Minutes</a:t>
            </a:r>
          </a:p>
          <a:p>
            <a:pPr>
              <a:lnSpc>
                <a:spcPct val="100000"/>
              </a:lnSpc>
            </a:pPr>
            <a:endParaRPr lang="en-US" sz="2800" b="0" strike="noStrike" spc="-1" dirty="0">
              <a:latin typeface="Arial"/>
            </a:endParaRPr>
          </a:p>
        </p:txBody>
      </p:sp>
      <p:sp>
        <p:nvSpPr>
          <p:cNvPr id="162"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see:</a:t>
            </a:r>
            <a:r>
              <a:rPr lang="en-US" sz="1400" b="0" strike="noStrike" spc="-1" dirty="0">
                <a:solidFill>
                  <a:srgbClr val="000000"/>
                </a:solidFill>
                <a:latin typeface="Arial"/>
                <a:ea typeface="Arial"/>
              </a:rPr>
              <a:t> </a:t>
            </a:r>
            <a:r>
              <a:rPr lang="en-US" sz="1800" b="0" u="sng" strike="noStrike" spc="-1" dirty="0">
                <a:solidFill>
                  <a:srgbClr val="CCCCFF"/>
                </a:solidFill>
                <a:uFillTx/>
                <a:latin typeface="Arial"/>
                <a:ea typeface="Arial"/>
                <a:hlinkClick r:id="rId2"/>
              </a:rPr>
              <a:t>https://sagroups.ieee.org/sar/</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previous meeting minutes?</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5. </a:t>
            </a:r>
            <a:r>
              <a:rPr lang="en-US" sz="2800" dirty="0"/>
              <a:t>IEEE SA Patent, Copyright Policies, Participant Behavior</a:t>
            </a:r>
            <a:endParaRPr lang="en-US" sz="2800" b="0" strike="noStrike" spc="-1" dirty="0">
              <a:latin typeface="Arial"/>
            </a:endParaRP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6"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Participants have a duty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shall</a:t>
            </a:r>
            <a:r>
              <a:rPr lang="en-US" sz="1250" b="0" strike="noStrike" spc="-1">
                <a:solidFill>
                  <a:srgbClr val="000000"/>
                </a:solidFill>
                <a:latin typeface="Arial"/>
                <a:ea typeface="Aria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should </a:t>
            </a:r>
            <a:r>
              <a:rPr lang="en-US" sz="1250" b="0" strike="noStrike" spc="-1">
                <a:solidFill>
                  <a:srgbClr val="000000"/>
                </a:solidFill>
                <a:latin typeface="Arial"/>
                <a:ea typeface="Arial"/>
              </a:rPr>
              <a:t>inform the IEEE (or cause the IEEE to be informed) of the identity of any other holders of potential Essential Patent Claims.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Early identification of holders of potential Essential Patent Claims is encouraged.</a:t>
            </a:r>
            <a:endParaRPr lang="en-US" sz="1250" b="0" strike="noStrike" spc="-1">
              <a:latin typeface="Arial"/>
            </a:endParaRPr>
          </a:p>
          <a:p>
            <a:pPr>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p:txBody>
      </p:sp>
      <p:sp>
        <p:nvSpPr>
          <p:cNvPr id="167"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DB4B7E95-E1BA-474B-A622-0090E8E2F294}" type="slidenum">
              <a:rPr lang="en-US" sz="700" b="0" strike="noStrike" spc="-1">
                <a:solidFill>
                  <a:srgbClr val="000000"/>
                </a:solidFill>
                <a:latin typeface="Arial"/>
                <a:ea typeface="Arial"/>
              </a:rPr>
              <a:t>7</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9"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Ways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Cause an LOA to be submitted to the IEEE SA (patcom@ieee.org);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Provide the chair of this group with the identity of the holder(s) of any and all such claims as soon as possible;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Speak up now and respond to this Call for Potentially Essential Patents</a:t>
            </a:r>
            <a:endParaRPr lang="en-US" sz="1250" b="0" strike="noStrike" spc="-1">
              <a:latin typeface="Arial"/>
            </a:endParaRPr>
          </a:p>
          <a:p>
            <a:pPr marL="425160" lvl="2" indent="-340560">
              <a:lnSpc>
                <a:spcPct val="130000"/>
              </a:lnSpc>
              <a:spcBef>
                <a:spcPts val="564"/>
              </a:spcBef>
              <a:buClr>
                <a:srgbClr val="00B5E2"/>
              </a:buClr>
              <a:buFont typeface="Courier New"/>
              <a:buChar char="o"/>
            </a:pPr>
            <a:r>
              <a:rPr lang="en-US" sz="1190" b="0" strike="noStrike" spc="-1">
                <a:solidFill>
                  <a:srgbClr val="000000"/>
                </a:solidFill>
                <a:latin typeface="Arial"/>
                <a:ea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1190" b="0" strike="noStrike" spc="-1">
              <a:latin typeface="Arial"/>
            </a:endParaRPr>
          </a:p>
          <a:p>
            <a:pPr>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p:txBody>
      </p:sp>
      <p:sp>
        <p:nvSpPr>
          <p:cNvPr id="170"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92FF2822-4636-4B9D-BBAE-0457C01E8088}" type="slidenum">
              <a:rPr lang="en-US" sz="700" b="0" strike="noStrike" spc="-1">
                <a:solidFill>
                  <a:srgbClr val="000000"/>
                </a:solidFill>
                <a:latin typeface="Arial"/>
                <a:ea typeface="Arial"/>
              </a:rPr>
              <a:t>8</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1600" b="1" strike="noStrike" spc="-1">
                <a:solidFill>
                  <a:srgbClr val="000000"/>
                </a:solidFill>
                <a:latin typeface="Arial"/>
                <a:ea typeface="Arial"/>
              </a:rPr>
              <a:t>By participating in this activity, you agree to comply with the IEEE Code of Ethics, all applicable laws, and all IEEE policies and procedures including, but not limited to, the IEEE SA Copyright Policy. </a:t>
            </a:r>
            <a:endParaRPr lang="en-US" sz="1600" b="0" strike="noStrike" spc="-1">
              <a:latin typeface="Arial"/>
            </a:endParaRPr>
          </a:p>
          <a:p>
            <a:pPr>
              <a:lnSpc>
                <a:spcPct val="90000"/>
              </a:lnSpc>
            </a:pPr>
            <a:endParaRPr lang="en-US" sz="16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Previously Published material (copyright assertion indicated) shall not be presented/submitted to the Working Group nor incorporated into a Working Group draft unless permission is granted. </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Prior to presentation or submission, you shall notify the Working Group Chair of previously Published material and should assist the Chair in obtaining copyright permission acceptable to IEEE SA.</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For material that is not previously Published, IEEE is automatically granted a license to use any material that is presented or submitted.</a:t>
            </a:r>
            <a:endParaRPr lang="en-US" sz="1400" b="0" strike="noStrike" spc="-1">
              <a:latin typeface="Arial"/>
            </a:endParaRPr>
          </a:p>
          <a:p>
            <a:pPr marL="84600">
              <a:lnSpc>
                <a:spcPct val="100000"/>
              </a:lnSpc>
              <a:spcBef>
                <a:spcPts val="300"/>
              </a:spcBef>
            </a:pPr>
            <a:endParaRPr lang="en-US" sz="1400" b="0" strike="noStrike" spc="-1">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9</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22-10-25" portionMarking="false" caveat="false" tool="AACG" toolVersion="202210">
  <class:ClassificationMarking type="USClassificationMarking" value="UNCLASSIFIED"/>
  <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F26E9648-CFBB-4E8D-B6EF-00C6760EC54E}">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emplate/>
  <TotalTime>448</TotalTime>
  <Words>975</Words>
  <Application>Microsoft Office PowerPoint</Application>
  <PresentationFormat>On-screen Show (16:9)</PresentationFormat>
  <Paragraphs>94</Paragraphs>
  <Slides>17</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17</vt:i4>
      </vt:variant>
    </vt:vector>
  </HeadingPairs>
  <TitlesOfParts>
    <vt:vector size="27" baseType="lpstr">
      <vt:lpstr>Arial</vt:lpstr>
      <vt:lpstr>Courier New</vt:lpstr>
      <vt:lpstr>DejaVu Sans</vt:lpstr>
      <vt:lpstr>Noto Sans Symbols</vt:lpstr>
      <vt:lpstr>Symbol</vt:lpstr>
      <vt:lpstr>Wingdings</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Schwartzkopf Wade C NGA-RP USA CIV</dc:creator>
  <dc:description/>
  <cp:lastModifiedBy>Schwartzkopf Wade C NGA-RP USA CIV</cp:lastModifiedBy>
  <cp:revision>50</cp:revision>
  <dcterms:modified xsi:type="dcterms:W3CDTF">2023-03-23T14:27:06Z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202210</vt:lpwstr>
  </property>
  <property fmtid="{D5CDD505-2E9C-101B-9397-08002B2CF9AE}" pid="20" name="AACG_CustomClassXMLPart">
    <vt:lpwstr>{F26E9648-CFBB-4E8D-B6EF-00C6760EC54E}</vt:lpwstr>
  </property>
</Properties>
</file>