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72" r:id="rId17"/>
    <p:sldId id="266" r:id="rId18"/>
    <p:sldId id="270" r:id="rId19"/>
    <p:sldId id="267" r:id="rId20"/>
    <p:sldId id="268" r:id="rId21"/>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1" d="100"/>
          <a:sy n="131" d="100"/>
        </p:scale>
        <p:origin x="62"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smtClean="0">
                <a:solidFill>
                  <a:srgbClr val="595959"/>
                </a:solidFill>
                <a:latin typeface="Arial"/>
                <a:ea typeface="Arial"/>
              </a:rPr>
              <a:t>August </a:t>
            </a:r>
            <a:r>
              <a:rPr lang="en-US" sz="2800" b="0" strike="noStrike" spc="-1" dirty="0" smtClean="0">
                <a:solidFill>
                  <a:srgbClr val="595959"/>
                </a:solidFill>
                <a:latin typeface="Arial"/>
                <a:ea typeface="Arial"/>
              </a:rPr>
              <a:t>30, </a:t>
            </a:r>
            <a:r>
              <a:rPr lang="en-US" sz="2800" b="0" strike="noStrike" spc="-1" dirty="0">
                <a:solidFill>
                  <a:srgbClr val="595959"/>
                </a:solidFill>
                <a:latin typeface="Arial"/>
                <a:ea typeface="Arial"/>
              </a:rPr>
              <a:t>2023</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r>
              <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r>
              <a:t/>
            </a:r>
            <a:br/>
            <a:r>
              <a:rPr lang="en-US" sz="1450" b="0" strike="noStrike" spc="-1">
                <a:solidFill>
                  <a:srgbClr val="000000"/>
                </a:solidFill>
                <a:latin typeface="Arial"/>
                <a:ea typeface="Arial"/>
              </a:rPr>
              <a:t>	Clause 7 of the IEEE SA Standards Board Bylaws</a:t>
            </a:r>
            <a:r>
              <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r>
              <a:t/>
            </a:r>
            <a:br/>
            <a:r>
              <a:rPr lang="en-US" sz="1450" b="0" strike="noStrike" spc="-1">
                <a:solidFill>
                  <a:srgbClr val="000000"/>
                </a:solidFill>
                <a:latin typeface="Arial"/>
                <a:ea typeface="Arial"/>
              </a:rPr>
              <a:t>	Clause 6.1 of the IEEE SA Standards Board Operations Manual</a:t>
            </a:r>
            <a:r>
              <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r>
              <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r>
              <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7</a:t>
            </a:r>
            <a:r>
              <a:rPr lang="en-US" sz="2800" b="0" strike="noStrike" spc="-1" dirty="0">
                <a:solidFill>
                  <a:srgbClr val="000000"/>
                </a:solidFill>
                <a:latin typeface="Arial"/>
                <a:ea typeface="Arial"/>
              </a:rPr>
              <a:t>. </a:t>
            </a:r>
            <a:r>
              <a:rPr lang="en-US" sz="2800" dirty="0"/>
              <a:t>Draft Update/GITHUB Issues/PRs</a:t>
            </a:r>
          </a:p>
          <a:p>
            <a:pPr>
              <a:lnSpc>
                <a:spcPct val="100000"/>
              </a:lnSpc>
            </a:pPr>
            <a:endParaRPr lang="en-US" sz="2800" spc="-1" dirty="0">
              <a:solidFill>
                <a:srgbClr val="000000"/>
              </a:solidFill>
              <a:ea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
        <p:nvSpPr>
          <p:cNvPr id="7" name="CustomShape 2">
            <a:extLst>
              <a:ext uri="{FF2B5EF4-FFF2-40B4-BE49-F238E27FC236}">
                <a16:creationId xmlns:a16="http://schemas.microsoft.com/office/drawing/2014/main" id="{F2E07A69-3066-4D8F-AE7F-90B720A1A907}"/>
              </a:ext>
            </a:extLst>
          </p:cNvPr>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dirty="0"/>
              <a:t>Error </a:t>
            </a:r>
            <a:r>
              <a:rPr lang="en-US" dirty="0" smtClean="0"/>
              <a:t>Statistics</a:t>
            </a:r>
            <a:endParaRPr lang="en-US" dirty="0"/>
          </a:p>
          <a:p>
            <a:r>
              <a:rPr lang="en-US" dirty="0" smtClean="0"/>
              <a:t>Polarization</a:t>
            </a:r>
          </a:p>
          <a:p>
            <a:r>
              <a:rPr lang="en-US" dirty="0"/>
              <a:t>Radiometric linear vs </a:t>
            </a:r>
            <a:r>
              <a:rPr lang="en-US" dirty="0" smtClean="0"/>
              <a:t>dB</a:t>
            </a:r>
            <a:endParaRPr lang="en-US" dirty="0"/>
          </a:p>
        </p:txBody>
      </p:sp>
    </p:spTree>
    <p:extLst>
      <p:ext uri="{BB962C8B-B14F-4D97-AF65-F5344CB8AC3E}">
        <p14:creationId xmlns:p14="http://schemas.microsoft.com/office/powerpoint/2010/main" val="39959172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Wednesday</a:t>
            </a:r>
            <a:r>
              <a:rPr lang="en-US" sz="1800" b="0" strike="noStrike" spc="-1">
                <a:solidFill>
                  <a:srgbClr val="000000"/>
                </a:solidFill>
                <a:latin typeface="Arial"/>
                <a:ea typeface="Arial"/>
              </a:rPr>
              <a:t>, </a:t>
            </a:r>
            <a:r>
              <a:rPr lang="en-US" sz="1800" b="0" strike="noStrike" spc="-1" smtClean="0">
                <a:solidFill>
                  <a:srgbClr val="000000"/>
                </a:solidFill>
                <a:latin typeface="Arial"/>
                <a:ea typeface="Arial"/>
              </a:rPr>
              <a:t>Sept 13, </a:t>
            </a:r>
            <a:r>
              <a:rPr lang="en-US" sz="1800" b="0" strike="noStrike" spc="-1" dirty="0">
                <a:solidFill>
                  <a:srgbClr val="000000"/>
                </a:solidFill>
                <a:latin typeface="Arial"/>
                <a:ea typeface="Arial"/>
              </a:rPr>
              <a:t>2pm </a:t>
            </a:r>
            <a:r>
              <a:rPr lang="en-US" sz="1800" b="0" strike="noStrike" spc="-1" dirty="0" smtClean="0">
                <a:solidFill>
                  <a:srgbClr val="000000"/>
                </a:solidFill>
                <a:latin typeface="Arial"/>
                <a:ea typeface="Arial"/>
              </a:rPr>
              <a:t>UTC</a:t>
            </a:r>
            <a:endParaRPr lang="en-US" sz="1800" b="0" strike="noStrike" spc="-1" dirty="0">
              <a:solidFill>
                <a:srgbClr val="000000"/>
              </a:solidFill>
              <a:latin typeface="Arial"/>
              <a:ea typeface="Arial"/>
            </a:endParaRPr>
          </a:p>
          <a:p>
            <a:pPr>
              <a:lnSpc>
                <a:spcPct val="115000"/>
              </a:lnSpc>
            </a:pPr>
            <a:endParaRPr lang="en-US" spc="-1" dirty="0">
              <a:solidFill>
                <a:srgbClr val="000000"/>
              </a:solidFill>
              <a:latin typeface="Arial"/>
            </a:endParaRPr>
          </a:p>
          <a:p>
            <a:pPr>
              <a:lnSpc>
                <a:spcPct val="115000"/>
              </a:lnSpc>
            </a:pPr>
            <a:r>
              <a:rPr lang="en-US" spc="-1" dirty="0">
                <a:solidFill>
                  <a:srgbClr val="000000"/>
                </a:solidFill>
              </a:rPr>
              <a:t>California: 7am</a:t>
            </a:r>
          </a:p>
          <a:p>
            <a:pPr>
              <a:lnSpc>
                <a:spcPct val="115000"/>
              </a:lnSpc>
            </a:pPr>
            <a:r>
              <a:rPr lang="en-US" spc="-1" dirty="0">
                <a:solidFill>
                  <a:srgbClr val="000000"/>
                </a:solidFill>
              </a:rPr>
              <a:t>Phoenix, AZ: 7am</a:t>
            </a:r>
          </a:p>
          <a:p>
            <a:pPr>
              <a:lnSpc>
                <a:spcPct val="115000"/>
              </a:lnSpc>
            </a:pPr>
            <a:r>
              <a:rPr lang="en-US" sz="1800" b="0" strike="noStrike" spc="-1" dirty="0">
                <a:solidFill>
                  <a:srgbClr val="000000"/>
                </a:solidFill>
                <a:latin typeface="Arial"/>
              </a:rPr>
              <a:t>US ET: 10am</a:t>
            </a:r>
          </a:p>
          <a:p>
            <a:pPr>
              <a:lnSpc>
                <a:spcPct val="115000"/>
              </a:lnSpc>
            </a:pPr>
            <a:r>
              <a:rPr lang="en-US" spc="-1" dirty="0">
                <a:solidFill>
                  <a:srgbClr val="000000"/>
                </a:solidFill>
                <a:latin typeface="Arial"/>
              </a:rPr>
              <a:t>Germany/Italy/Switzerland: 4pm</a:t>
            </a:r>
          </a:p>
          <a:p>
            <a:pPr>
              <a:lnSpc>
                <a:spcPct val="115000"/>
              </a:lnSpc>
            </a:pPr>
            <a:r>
              <a:rPr lang="en-US" spc="-1" dirty="0">
                <a:solidFill>
                  <a:srgbClr val="000000"/>
                </a:solidFill>
                <a:latin typeface="Arial"/>
              </a:rPr>
              <a:t>Finland: 5pm</a:t>
            </a:r>
          </a:p>
          <a:p>
            <a:pPr>
              <a:lnSpc>
                <a:spcPct val="115000"/>
              </a:lnSpc>
            </a:pPr>
            <a:r>
              <a:rPr lang="en-US" sz="1800" b="0" strike="noStrike" spc="-1" dirty="0">
                <a:latin typeface="Arial"/>
              </a:rPr>
              <a:t>Japan: 11pm</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 xmlns:ahyp="http://schemas.microsoft.com/office/drawing/2018/hyperlinkcolor"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 xmlns:ahyp="http://schemas.microsoft.com/office/drawing/2018/hyperlinkcolor" val="tx"/>
                    </a:ext>
                  </a:extLst>
                </a:hlinkClick>
              </a:rPr>
              <a:t>https://development.standards.ieee.org/myproject/Public/mytools/mob/slideset.pdf</a:t>
            </a:r>
            <a:r>
              <a:rPr lang="en-US" sz="1400" u="sng" dirty="0"/>
              <a:t/>
            </a:r>
            <a:br>
              <a:rPr lang="en-US" sz="1400" u="sng" dirty="0"/>
            </a:br>
            <a:r>
              <a:rPr lang="en-US" sz="1400" dirty="0"/>
              <a:t>Copyright </a:t>
            </a:r>
            <a:r>
              <a:rPr lang="en-US" sz="1400" u="sng" dirty="0">
                <a:solidFill>
                  <a:srgbClr val="0066FF"/>
                </a:solidFill>
                <a:hlinkClick r:id="rId4">
                  <a:extLst>
                    <a:ext uri="{A12FA001-AC4F-418D-AE19-62706E023703}">
                      <ahyp:hlinkClr xmlns="" xmlns:ahyp="http://schemas.microsoft.com/office/drawing/2018/hyperlinkcolor" val="tx"/>
                    </a:ext>
                  </a:extLst>
                </a:hlinkClick>
              </a:rPr>
              <a:t>https://standards.ieee.org/ipr/copyright-materials.html</a:t>
            </a:r>
            <a:r>
              <a:rPr lang="en-US" sz="1400" dirty="0">
                <a:solidFill>
                  <a:srgbClr val="0066FF"/>
                </a:solidFill>
              </a:rPr>
              <a:t> </a:t>
            </a:r>
            <a:r>
              <a:rPr lang="en-US" sz="1400" dirty="0"/>
              <a:t/>
            </a:r>
            <a:br>
              <a:rPr lang="en-US" sz="1400" dirty="0"/>
            </a:br>
            <a:r>
              <a:rPr lang="en-US" sz="1400" dirty="0"/>
              <a:t>IEEE </a:t>
            </a:r>
            <a:r>
              <a:rPr lang="en-US" sz="1400" u="sng" dirty="0">
                <a:solidFill>
                  <a:srgbClr val="0066FF"/>
                </a:solidFill>
                <a:hlinkClick r:id="rId5">
                  <a:extLst>
                    <a:ext uri="{A12FA001-AC4F-418D-AE19-62706E023703}">
                      <ahyp:hlinkClr xmlns="" xmlns:ahyp="http://schemas.microsoft.com/office/drawing/2018/hyperlinkcolor" val="tx"/>
                    </a:ext>
                  </a:extLst>
                </a:hlinkClick>
              </a:rPr>
              <a:t>Participant Behavior – Individual Method</a:t>
            </a:r>
            <a:endParaRPr lang="en-US" sz="1400" u="sng" dirty="0">
              <a:solidFill>
                <a:srgbClr val="0066FF"/>
              </a:solidFill>
            </a:endParaRPr>
          </a:p>
          <a:p>
            <a:pPr marL="342900" lvl="0" indent="-342900">
              <a:buAutoNum type="arabicPeriod"/>
            </a:pPr>
            <a:r>
              <a:rPr lang="en-US" sz="1400" dirty="0"/>
              <a:t>Draft Update</a:t>
            </a:r>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a:solidFill>
                  <a:srgbClr val="000000"/>
                </a:solidFill>
                <a:latin typeface="Arial"/>
              </a:rPr>
              <a:t>Minutes sent </a:t>
            </a:r>
            <a:r>
              <a:rPr lang="en-US" spc="-1" dirty="0">
                <a:solidFill>
                  <a:srgbClr val="000000"/>
                </a:solidFill>
                <a:latin typeface="Arial"/>
              </a:rPr>
              <a:t>via e-mail to group.</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513</TotalTime>
  <Words>840</Words>
  <Application>Microsoft Office PowerPoint</Application>
  <PresentationFormat>On-screen Show (16:9)</PresentationFormat>
  <Paragraphs>95</Paragraphs>
  <Slides>16</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16</vt:i4>
      </vt:variant>
    </vt:vector>
  </HeadingPairs>
  <TitlesOfParts>
    <vt:vector size="26" baseType="lpstr">
      <vt:lpstr>Arial</vt:lpstr>
      <vt:lpstr>Courier New</vt:lpstr>
      <vt:lpstr>DejaVu Sans</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Wade Schwartzkopf</cp:lastModifiedBy>
  <cp:revision>75</cp:revision>
  <dcterms:modified xsi:type="dcterms:W3CDTF">2023-08-30T14:46:14Z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