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62"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smtClean="0">
                <a:solidFill>
                  <a:srgbClr val="595959"/>
                </a:solidFill>
                <a:latin typeface="Arial"/>
                <a:ea typeface="Arial"/>
              </a:rPr>
              <a:t>October 4, </a:t>
            </a:r>
            <a:r>
              <a:rPr lang="en-US" sz="2800" b="0" strike="noStrike" spc="-1" dirty="0">
                <a:solidFill>
                  <a:srgbClr val="595959"/>
                </a:solidFill>
                <a:latin typeface="Arial"/>
                <a:ea typeface="Arial"/>
              </a:rPr>
              <a:t>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r>
              <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r>
              <a:t/>
            </a:r>
            <a:br/>
            <a:r>
              <a:rPr lang="en-US" sz="1450" b="0" strike="noStrike" spc="-1">
                <a:solidFill>
                  <a:srgbClr val="000000"/>
                </a:solidFill>
                <a:latin typeface="Arial"/>
                <a:ea typeface="Arial"/>
              </a:rPr>
              <a:t>	Clause 7 of the IEEE SA Standards Board Bylaws</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r>
              <a:t/>
            </a:r>
            <a:br/>
            <a:r>
              <a:rPr lang="en-US" sz="1450" b="0" strike="noStrike" spc="-1">
                <a:solidFill>
                  <a:srgbClr val="000000"/>
                </a:solidFill>
                <a:latin typeface="Arial"/>
                <a:ea typeface="Arial"/>
              </a:rPr>
              <a:t>	Clause 6.1 of the IEEE SA Standards Board Operations Manual</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a:t>
            </a:r>
            <a:r>
              <a:rPr lang="en-US" sz="2800" dirty="0" smtClean="0"/>
              <a:t>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Polarization</a:t>
            </a:r>
          </a:p>
          <a:p>
            <a:r>
              <a:rPr lang="en-US" dirty="0" err="1" smtClean="0"/>
              <a:t>Image.Position</a:t>
            </a:r>
            <a:endParaRPr lang="en-US" dirty="0" smtClean="0"/>
          </a:p>
          <a:p>
            <a:r>
              <a:rPr lang="en-US" dirty="0" err="1" smtClean="0"/>
              <a:t>ErrorStatistics</a:t>
            </a:r>
            <a:r>
              <a:rPr lang="en-US" dirty="0" smtClean="0"/>
              <a:t> completion</a:t>
            </a:r>
            <a:endParaRPr lang="en-US" dirty="0" smtClean="0"/>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smtClean="0">
                <a:solidFill>
                  <a:srgbClr val="000000"/>
                </a:solidFill>
                <a:latin typeface="Arial"/>
                <a:ea typeface="Arial"/>
              </a:rPr>
              <a:t>Oct </a:t>
            </a:r>
            <a:r>
              <a:rPr lang="en-US" spc="-1" smtClean="0">
                <a:solidFill>
                  <a:srgbClr val="000000"/>
                </a:solidFill>
                <a:latin typeface="Arial"/>
                <a:ea typeface="Arial"/>
              </a:rPr>
              <a:t>18</a:t>
            </a:r>
            <a:r>
              <a:rPr lang="en-US" sz="1800" b="0" strike="noStrike" spc="-1" smtClean="0">
                <a:solidFill>
                  <a:srgbClr val="000000"/>
                </a:solidFill>
                <a:latin typeface="Arial"/>
                <a:ea typeface="Arial"/>
              </a:rPr>
              <a:t>, </a:t>
            </a:r>
            <a:r>
              <a:rPr lang="en-US" sz="1800" b="0" strike="noStrike" spc="-1" dirty="0">
                <a:solidFill>
                  <a:srgbClr val="000000"/>
                </a:solidFill>
                <a:latin typeface="Arial"/>
                <a:ea typeface="Arial"/>
              </a:rPr>
              <a:t>2pm </a:t>
            </a:r>
            <a:r>
              <a:rPr lang="en-US" sz="1800" b="0" strike="noStrike" spc="-1" dirty="0" smtClean="0">
                <a:solidFill>
                  <a:srgbClr val="000000"/>
                </a:solidFill>
                <a:latin typeface="Arial"/>
                <a:ea typeface="Arial"/>
              </a:rPr>
              <a:t>UTC</a:t>
            </a:r>
          </a:p>
          <a:p>
            <a:pPr>
              <a:lnSpc>
                <a:spcPct val="115000"/>
              </a:lnSpc>
            </a:pPr>
            <a:endParaRPr lang="en-US" spc="-1" dirty="0">
              <a:solidFill>
                <a:srgbClr val="000000"/>
              </a:solidFill>
              <a:latin typeface="Arial"/>
              <a:ea typeface="Arial"/>
            </a:endParaRPr>
          </a:p>
          <a:p>
            <a:pPr>
              <a:lnSpc>
                <a:spcPct val="115000"/>
              </a:lnSpc>
            </a:pPr>
            <a:r>
              <a:rPr lang="en-US" spc="-1" dirty="0" smtClean="0">
                <a:solidFill>
                  <a:srgbClr val="000000"/>
                </a:solidFill>
              </a:rPr>
              <a:t>California</a:t>
            </a:r>
            <a:r>
              <a:rPr lang="en-US" spc="-1" dirty="0">
                <a:solidFill>
                  <a:srgbClr val="000000"/>
                </a:solidFill>
              </a:rPr>
              <a:t>: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 xmlns:ahyp="http://schemas.microsoft.com/office/drawing/2018/hyperlinkcolor" val="tx"/>
                    </a:ext>
                  </a:extLst>
                </a:hlinkClick>
              </a:rPr>
              <a:t>https://development.standards.ieee.org/myproject/Public/mytools/mob/slideset.pdf</a:t>
            </a:r>
            <a:r>
              <a:rPr lang="en-US" sz="1400" u="sng" dirty="0"/>
              <a:t/>
            </a:r>
            <a:br>
              <a:rPr lang="en-US" sz="1400" u="sng" dirty="0"/>
            </a:br>
            <a:r>
              <a:rPr lang="en-US" sz="1400" dirty="0"/>
              <a:t>Copyright </a:t>
            </a:r>
            <a:r>
              <a:rPr lang="en-US" sz="1400" u="sng" dirty="0">
                <a:solidFill>
                  <a:srgbClr val="0066FF"/>
                </a:solidFill>
                <a:hlinkClick r:id="rId4">
                  <a:extLst>
                    <a:ext uri="{A12FA001-AC4F-418D-AE19-62706E023703}">
                      <ahyp:hlinkClr xmlns="" xmlns:ahyp="http://schemas.microsoft.com/office/drawing/2018/hyperlinkcolor" val="tx"/>
                    </a:ext>
                  </a:extLst>
                </a:hlinkClick>
              </a:rPr>
              <a:t>https://standards.ieee.org/ipr/copyright-materials.html</a:t>
            </a:r>
            <a:r>
              <a:rPr lang="en-US" sz="1400" dirty="0">
                <a:solidFill>
                  <a:srgbClr val="0066FF"/>
                </a:solidFill>
              </a:rPr>
              <a:t> </a:t>
            </a:r>
            <a:r>
              <a:rPr lang="en-US" sz="1400" dirty="0"/>
              <a:t/>
            </a:r>
            <a:br>
              <a:rPr lang="en-US" sz="1400" dirty="0"/>
            </a:br>
            <a:r>
              <a:rPr lang="en-US" sz="1400" dirty="0"/>
              <a:t>IEEE </a:t>
            </a:r>
            <a:r>
              <a:rPr lang="en-US" sz="1400" u="sng" dirty="0">
                <a:solidFill>
                  <a:srgbClr val="0066FF"/>
                </a:solidFill>
                <a:hlinkClick r:id="rId5">
                  <a:extLst>
                    <a:ext uri="{A12FA001-AC4F-418D-AE19-62706E023703}">
                      <ahyp:hlinkClr xmlns=""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572</TotalTime>
  <Words>837</Words>
  <Application>Microsoft Office PowerPoint</Application>
  <PresentationFormat>On-screen Show (16:9)</PresentationFormat>
  <Paragraphs>95</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Wade Schwartzkopf</cp:lastModifiedBy>
  <cp:revision>81</cp:revision>
  <dcterms:modified xsi:type="dcterms:W3CDTF">2023-09-15T15:39:25Z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