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72"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4229" autoAdjust="0"/>
  </p:normalViewPr>
  <p:slideViewPr>
    <p:cSldViewPr snapToGrid="0">
      <p:cViewPr varScale="1">
        <p:scale>
          <a:sx n="125" d="100"/>
          <a:sy n="125" d="100"/>
        </p:scale>
        <p:origin x="18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a:solidFill>
                  <a:srgbClr val="595959"/>
                </a:solidFill>
                <a:latin typeface="Arial"/>
                <a:ea typeface="Arial"/>
              </a:rPr>
              <a:t>February 14, </a:t>
            </a:r>
            <a:r>
              <a:rPr lang="en-US" sz="2800" b="0" strike="noStrike" spc="-1" dirty="0">
                <a:solidFill>
                  <a:srgbClr val="595959"/>
                </a:solidFill>
                <a:latin typeface="Arial"/>
                <a:ea typeface="Arial"/>
              </a:rPr>
              <a:t>2024</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br/>
            <a:r>
              <a:rPr lang="en-US" sz="1450" b="0" strike="noStrike" spc="-1">
                <a:solidFill>
                  <a:srgbClr val="000000"/>
                </a:solidFill>
                <a:latin typeface="Arial"/>
                <a:ea typeface="Arial"/>
              </a:rPr>
              <a:t>	Clause 7 of the IEEE SA Standards Board Bylaws</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br/>
            <a:r>
              <a:rPr lang="en-US" sz="1450" b="0" strike="noStrike" spc="-1">
                <a:solidFill>
                  <a:srgbClr val="000000"/>
                </a:solidFill>
                <a:latin typeface="Arial"/>
                <a:ea typeface="Arial"/>
              </a:rPr>
              <a:t>	Clause 6.1 of the IEEE SA Standards Board Operations Manual</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7</a:t>
            </a:r>
            <a:r>
              <a:rPr lang="en-US" sz="2800" b="0" strike="noStrike" spc="-1" dirty="0">
                <a:solidFill>
                  <a:srgbClr val="000000"/>
                </a:solidFill>
                <a:latin typeface="Arial"/>
                <a:ea typeface="Arial"/>
              </a:rPr>
              <a:t>. </a:t>
            </a:r>
            <a:r>
              <a:rPr lang="en-US" sz="2800" dirty="0"/>
              <a:t>Draft Update/GITHUB Issues/PRs</a:t>
            </a:r>
            <a:endParaRPr lang="en-US" sz="2800" spc="-1" dirty="0">
              <a:solidFill>
                <a:srgbClr val="000000"/>
              </a:solidFill>
              <a:ea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txBody>
          <a:bodyPr/>
          <a:lstStyle/>
          <a:p>
            <a:endParaRPr lang="en-US"/>
          </a:p>
        </p:txBody>
      </p:sp>
      <p:sp>
        <p:nvSpPr>
          <p:cNvPr id="7" name="CustomShape 2">
            <a:extLst>
              <a:ext uri="{FF2B5EF4-FFF2-40B4-BE49-F238E27FC236}">
                <a16:creationId xmlns:a16="http://schemas.microsoft.com/office/drawing/2014/main" id="{F2E07A69-3066-4D8F-AE7F-90B720A1A907}"/>
              </a:ext>
            </a:extLst>
          </p:cNvPr>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dirty="0"/>
              <a:t>Polarimetric Calibration</a:t>
            </a:r>
          </a:p>
        </p:txBody>
      </p:sp>
    </p:spTree>
    <p:extLst>
      <p:ext uri="{BB962C8B-B14F-4D97-AF65-F5344CB8AC3E}">
        <p14:creationId xmlns:p14="http://schemas.microsoft.com/office/powerpoint/2010/main" val="3995917282"/>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9. </a:t>
            </a:r>
            <a:r>
              <a:rPr lang="en-US" sz="2800" dirty="0"/>
              <a:t>New Business</a:t>
            </a:r>
          </a:p>
        </p:txBody>
      </p:sp>
      <p:sp>
        <p:nvSpPr>
          <p:cNvPr id="6" name="CustomShape 2">
            <a:extLst>
              <a:ext uri="{FF2B5EF4-FFF2-40B4-BE49-F238E27FC236}">
                <a16:creationId xmlns:a16="http://schemas.microsoft.com/office/drawing/2014/main" id="{0C31A0C6-BA8C-B3C0-F7D1-115C1EBEDF07}"/>
              </a:ext>
            </a:extLst>
          </p:cNvPr>
          <p:cNvSpPr/>
          <p:nvPr/>
        </p:nvSpPr>
        <p:spPr>
          <a:xfrm>
            <a:off x="311760" y="12882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10</a:t>
            </a:r>
            <a:r>
              <a:rPr lang="en-US" sz="2800" b="0" strike="noStrike" spc="-1" dirty="0">
                <a:solidFill>
                  <a:srgbClr val="000000"/>
                </a:solidFill>
                <a:latin typeface="Arial"/>
                <a:ea typeface="Arial"/>
              </a:rPr>
              <a:t>. Future Meeting</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Wednesday, </a:t>
            </a:r>
            <a:r>
              <a:rPr lang="en-US" spc="-1" dirty="0">
                <a:solidFill>
                  <a:srgbClr val="000000"/>
                </a:solidFill>
                <a:latin typeface="Arial"/>
                <a:ea typeface="Arial"/>
              </a:rPr>
              <a:t>February 28</a:t>
            </a:r>
            <a:r>
              <a:rPr lang="en-US" sz="1800" b="0" strike="noStrike" spc="-1" dirty="0">
                <a:solidFill>
                  <a:srgbClr val="000000"/>
                </a:solidFill>
                <a:latin typeface="Arial"/>
                <a:ea typeface="Arial"/>
              </a:rPr>
              <a:t>, 3pm UTC</a:t>
            </a:r>
          </a:p>
          <a:p>
            <a:pPr>
              <a:lnSpc>
                <a:spcPct val="115000"/>
              </a:lnSpc>
            </a:pPr>
            <a:endParaRPr lang="en-US" spc="-1" dirty="0">
              <a:solidFill>
                <a:srgbClr val="000000"/>
              </a:solidFill>
              <a:latin typeface="Arial"/>
              <a:ea typeface="Arial"/>
            </a:endParaRPr>
          </a:p>
          <a:p>
            <a:pPr>
              <a:lnSpc>
                <a:spcPct val="115000"/>
              </a:lnSpc>
            </a:pPr>
            <a:r>
              <a:rPr lang="en-US" spc="-1" dirty="0">
                <a:solidFill>
                  <a:srgbClr val="000000"/>
                </a:solidFill>
              </a:rPr>
              <a:t>California: 7am</a:t>
            </a:r>
          </a:p>
          <a:p>
            <a:pPr>
              <a:lnSpc>
                <a:spcPct val="115000"/>
              </a:lnSpc>
            </a:pPr>
            <a:r>
              <a:rPr lang="en-US" spc="-1" dirty="0">
                <a:solidFill>
                  <a:srgbClr val="000000"/>
                </a:solidFill>
              </a:rPr>
              <a:t>Phoenix, AZ: 8am</a:t>
            </a:r>
          </a:p>
          <a:p>
            <a:pPr>
              <a:lnSpc>
                <a:spcPct val="115000"/>
              </a:lnSpc>
            </a:pPr>
            <a:r>
              <a:rPr lang="en-US" sz="1800" b="0" strike="noStrike" spc="-1" dirty="0">
                <a:solidFill>
                  <a:srgbClr val="000000"/>
                </a:solidFill>
                <a:latin typeface="Arial"/>
              </a:rPr>
              <a:t>US ET: 10am</a:t>
            </a:r>
          </a:p>
          <a:p>
            <a:pPr>
              <a:lnSpc>
                <a:spcPct val="115000"/>
              </a:lnSpc>
            </a:pPr>
            <a:r>
              <a:rPr lang="en-US" spc="-1" dirty="0">
                <a:solidFill>
                  <a:srgbClr val="000000"/>
                </a:solidFill>
                <a:latin typeface="Arial"/>
              </a:rPr>
              <a:t>Germany/Italy/Switzerland: 4pm</a:t>
            </a:r>
          </a:p>
          <a:p>
            <a:pPr>
              <a:lnSpc>
                <a:spcPct val="115000"/>
              </a:lnSpc>
            </a:pPr>
            <a:r>
              <a:rPr lang="en-US" spc="-1" dirty="0">
                <a:solidFill>
                  <a:srgbClr val="000000"/>
                </a:solidFill>
                <a:latin typeface="Arial"/>
              </a:rPr>
              <a:t>Finland: 5pm</a:t>
            </a:r>
          </a:p>
          <a:p>
            <a:pPr>
              <a:lnSpc>
                <a:spcPct val="115000"/>
              </a:lnSpc>
            </a:pPr>
            <a:r>
              <a:rPr lang="en-US" sz="1800" b="0" strike="noStrike" spc="-1" dirty="0">
                <a:latin typeface="Arial"/>
              </a:rPr>
              <a:t>Japan: midnight</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11.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val="tx"/>
                    </a:ext>
                  </a:extLst>
                </a:hlinkClick>
              </a:rPr>
              <a:t>https://development.standards.ieee.org/myproject/Public/mytools/mob/slideset.pdf</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val="tx"/>
                    </a:ext>
                  </a:extLst>
                </a:hlinkClick>
              </a:rPr>
              <a:t>https://standards.ieee.org/ipr/copyright-materials.html</a:t>
            </a:r>
            <a:r>
              <a:rPr lang="en-US" sz="1400" dirty="0">
                <a:solidFill>
                  <a:srgbClr val="0066FF"/>
                </a:solidFill>
              </a:rPr>
              <a:t>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val="tx"/>
                    </a:ext>
                  </a:extLst>
                </a:hlinkClick>
              </a:rPr>
              <a:t>Participant Behavior – Individual Method</a:t>
            </a:r>
            <a:endParaRPr lang="en-US" sz="1400" u="sng" dirty="0">
              <a:solidFill>
                <a:srgbClr val="0066FF"/>
              </a:solidFill>
            </a:endParaRPr>
          </a:p>
          <a:p>
            <a:pPr marL="342900" lvl="0" indent="-342900">
              <a:buAutoNum type="arabicPeriod"/>
            </a:pPr>
            <a:r>
              <a:rPr lang="en-US" sz="1400"/>
              <a:t>Draft Update</a:t>
            </a:r>
            <a:endParaRPr lang="en-US" sz="1400" dirty="0"/>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a:solidFill>
                  <a:srgbClr val="000000"/>
                </a:solidFill>
                <a:latin typeface="Arial"/>
              </a:rPr>
              <a:t>Minutes sent </a:t>
            </a:r>
            <a:r>
              <a:rPr lang="en-US" spc="-1" dirty="0">
                <a:solidFill>
                  <a:srgbClr val="000000"/>
                </a:solidFill>
                <a:latin typeface="Arial"/>
              </a:rPr>
              <a:t>via e-mail to group.</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770</TotalTime>
  <Words>964</Words>
  <Application>Microsoft Office PowerPoint</Application>
  <PresentationFormat>On-screen Show (16:9)</PresentationFormat>
  <Paragraphs>93</Paragraphs>
  <Slides>16</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16</vt:i4>
      </vt:variant>
    </vt:vector>
  </HeadingPairs>
  <TitlesOfParts>
    <vt:vector size="25" baseType="lpstr">
      <vt:lpstr>Arial</vt:lpstr>
      <vt:lpstr>Courier New</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Schwartzkopf, Wade</cp:lastModifiedBy>
  <cp:revision>99</cp:revision>
  <dcterms:modified xsi:type="dcterms:W3CDTF">2024-02-26T15:31:41Z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