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0" r:id="rId2"/>
    <p:sldId id="402" r:id="rId3"/>
    <p:sldId id="403" r:id="rId4"/>
    <p:sldId id="407" r:id="rId5"/>
    <p:sldId id="427" r:id="rId6"/>
    <p:sldId id="410" r:id="rId7"/>
    <p:sldId id="411" r:id="rId8"/>
    <p:sldId id="412" r:id="rId9"/>
    <p:sldId id="414" r:id="rId10"/>
    <p:sldId id="419" r:id="rId11"/>
    <p:sldId id="420" r:id="rId12"/>
    <p:sldId id="421" r:id="rId13"/>
    <p:sldId id="422" r:id="rId14"/>
    <p:sldId id="423" r:id="rId15"/>
    <p:sldId id="424" r:id="rId16"/>
    <p:sldId id="415" r:id="rId17"/>
    <p:sldId id="416" r:id="rId18"/>
  </p:sldIdLst>
  <p:sldSz cx="9144000" cy="6858000" type="screen4x3"/>
  <p:notesSz cx="6858000" cy="9144000"/>
  <p:defaultTextStyle>
    <a:defPPr>
      <a:defRPr lang="ro-RO"/>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400" autoAdjust="0"/>
  </p:normalViewPr>
  <p:slideViewPr>
    <p:cSldViewPr>
      <p:cViewPr>
        <p:scale>
          <a:sx n="67" d="100"/>
          <a:sy n="67" d="100"/>
        </p:scale>
        <p:origin x="-1445"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cs typeface="Arial" charset="0"/>
              </a:defRPr>
            </a:lvl1pPr>
          </a:lstStyle>
          <a:p>
            <a:pPr>
              <a:defRPr/>
            </a:pPr>
            <a:fld id="{E1884D29-346C-48EC-A4BA-8B992BD29B00}" type="datetimeFigureOut">
              <a:rPr lang="ro-RO"/>
              <a:pPr>
                <a:defRPr/>
              </a:pPr>
              <a:t>28.02.2023</a:t>
            </a:fld>
            <a:endParaRPr lang="ro-R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o-RO"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ro-RO"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cs typeface="Arial" charset="0"/>
              </a:defRPr>
            </a:lvl1pPr>
          </a:lstStyle>
          <a:p>
            <a:pPr>
              <a:defRPr/>
            </a:pPr>
            <a:fld id="{81679A0F-A2E9-4301-A014-8932EC52E6A7}" type="slidenum">
              <a:rPr lang="ro-RO"/>
              <a:pPr>
                <a:defRPr/>
              </a:pPr>
              <a:t>‹#›</a:t>
            </a:fld>
            <a:endParaRPr lang="ro-RO"/>
          </a:p>
        </p:txBody>
      </p:sp>
    </p:spTree>
    <p:extLst>
      <p:ext uri="{BB962C8B-B14F-4D97-AF65-F5344CB8AC3E}">
        <p14:creationId xmlns:p14="http://schemas.microsoft.com/office/powerpoint/2010/main" val="4998275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1</a:t>
            </a:fld>
            <a:endParaRPr lang="ro-RO"/>
          </a:p>
        </p:txBody>
      </p:sp>
    </p:spTree>
    <p:extLst>
      <p:ext uri="{BB962C8B-B14F-4D97-AF65-F5344CB8AC3E}">
        <p14:creationId xmlns:p14="http://schemas.microsoft.com/office/powerpoint/2010/main" val="1165947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12</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13</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14</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15</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16</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17</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none" strike="noStrike" dirty="0"/>
              <a:t>The Radiometry WG will develop a document that describes recommended practices for exploiting aperture synthesis to construct thermometric images of scenes from which to derive useful information such as salinity of oceans and floating ice, moisture of soils and early detection of signs of conflagration.  </a:t>
            </a:r>
          </a:p>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4</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trike="noStrike" dirty="0"/>
              <a:t>Application of aperture synthesis to radiometry: relatively young subject of investigation because of certain differences that it bears with its more mature counterparts.  </a:t>
            </a:r>
          </a:p>
          <a:p>
            <a:r>
              <a:rPr lang="en-US" sz="1200" strike="noStrike" dirty="0"/>
              <a:t>Emitters embedded in the scene provide sourc.es of illumination </a:t>
            </a:r>
            <a:r>
              <a:rPr lang="en-US" sz="1200" b="1" strike="noStrike" dirty="0"/>
              <a:t>whose characteristics are random.</a:t>
            </a:r>
          </a:p>
          <a:p>
            <a:r>
              <a:rPr lang="en-US" sz="1200" strike="noStrike" dirty="0">
                <a:solidFill>
                  <a:srgbClr val="FF0000"/>
                </a:solidFill>
              </a:rPr>
              <a:t>This fact has architectural and performance consequences for the individual radiometer element, as well as its relationship to other radiometer elements that comprise the synthetic aperture</a:t>
            </a:r>
            <a:r>
              <a:rPr lang="en-US" sz="1200" strike="noStrike" dirty="0"/>
              <a:t>.  </a:t>
            </a:r>
            <a:endParaRPr lang="en-GB" sz="1200" strike="noStrike" dirty="0"/>
          </a:p>
          <a:p>
            <a:r>
              <a:rPr lang="en-US" sz="1200" b="1" strike="noStrike" dirty="0"/>
              <a:t>The Radiometry WG should explore these consequences in detail.</a:t>
            </a:r>
            <a:endParaRPr lang="en-GB" strike="noStrike" dirty="0"/>
          </a:p>
        </p:txBody>
      </p:sp>
      <p:sp>
        <p:nvSpPr>
          <p:cNvPr id="4" name="Slide Number Placeholder 3"/>
          <p:cNvSpPr>
            <a:spLocks noGrp="1"/>
          </p:cNvSpPr>
          <p:nvPr>
            <p:ph type="sldNum" sz="quarter" idx="5"/>
          </p:nvPr>
        </p:nvSpPr>
        <p:spPr/>
        <p:txBody>
          <a:bodyPr/>
          <a:lstStyle/>
          <a:p>
            <a:pPr>
              <a:defRPr/>
            </a:pPr>
            <a:fld id="{81679A0F-A2E9-4301-A014-8932EC52E6A7}" type="slidenum">
              <a:rPr lang="ro-RO" smtClean="0"/>
              <a:pPr>
                <a:defRPr/>
              </a:pPr>
              <a:t>5</a:t>
            </a:fld>
            <a:endParaRPr lang="ro-RO"/>
          </a:p>
        </p:txBody>
      </p:sp>
    </p:spTree>
    <p:extLst>
      <p:ext uri="{BB962C8B-B14F-4D97-AF65-F5344CB8AC3E}">
        <p14:creationId xmlns:p14="http://schemas.microsoft.com/office/powerpoint/2010/main" val="4184316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6</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7</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8</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9</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10</a:t>
            </a:fld>
            <a:endParaRPr lang="ro-RO"/>
          </a:p>
        </p:txBody>
      </p:sp>
    </p:spTree>
    <p:extLst>
      <p:ext uri="{BB962C8B-B14F-4D97-AF65-F5344CB8AC3E}">
        <p14:creationId xmlns:p14="http://schemas.microsoft.com/office/powerpoint/2010/main" val="2154145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1679A0F-A2E9-4301-A014-8932EC52E6A7}" type="slidenum">
              <a:rPr lang="ro-RO" smtClean="0"/>
              <a:pPr>
                <a:defRPr/>
              </a:pPr>
              <a:t>11</a:t>
            </a:fld>
            <a:endParaRPr lang="ro-RO"/>
          </a:p>
        </p:txBody>
      </p:sp>
    </p:spTree>
    <p:extLst>
      <p:ext uri="{BB962C8B-B14F-4D97-AF65-F5344CB8AC3E}">
        <p14:creationId xmlns:p14="http://schemas.microsoft.com/office/powerpoint/2010/main" val="2154145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endParaRPr lang="ro-RO"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ro-RO" dirty="0"/>
          </a:p>
        </p:txBody>
      </p:sp>
      <p:sp>
        <p:nvSpPr>
          <p:cNvPr id="4"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8EC2FE02-341C-4E67-A647-958574A32208}" type="datetime1">
              <a:rPr lang="ro-RO" smtClean="0"/>
              <a:t>28.02.2023</a:t>
            </a:fld>
            <a:endParaRPr lang="ro-RO" dirty="0"/>
          </a:p>
        </p:txBody>
      </p:sp>
      <p:sp>
        <p:nvSpPr>
          <p:cNvPr id="5"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endParaRPr lang="ro-RO" dirty="0"/>
          </a:p>
        </p:txBody>
      </p:sp>
      <p:sp>
        <p:nvSpPr>
          <p:cNvPr id="6"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D0F6CE3B-BDC0-4792-A768-FAA2FFC1B110}" type="slidenum">
              <a:rPr lang="ro-RO"/>
              <a:pPr>
                <a:defRPr/>
              </a:pPr>
              <a:t>‹#›</a:t>
            </a:fld>
            <a:endParaRPr lang="ro-RO" dirty="0"/>
          </a:p>
        </p:txBody>
      </p:sp>
    </p:spTree>
    <p:extLst>
      <p:ext uri="{BB962C8B-B14F-4D97-AF65-F5344CB8AC3E}">
        <p14:creationId xmlns:p14="http://schemas.microsoft.com/office/powerpoint/2010/main" val="431885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lvl1pPr>
              <a:defRPr/>
            </a:lvl1pPr>
          </a:lstStyle>
          <a:p>
            <a:pPr>
              <a:defRPr/>
            </a:pPr>
            <a:fld id="{FC94BCE8-1250-4B92-ADB2-0EB7CBB4F055}" type="datetime1">
              <a:rPr lang="ro-RO" smtClean="0"/>
              <a:t>28.02.2023</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dirty="0"/>
          </a:p>
        </p:txBody>
      </p:sp>
      <p:sp>
        <p:nvSpPr>
          <p:cNvPr id="6" name="Slide Number Placeholder 5"/>
          <p:cNvSpPr>
            <a:spLocks noGrp="1"/>
          </p:cNvSpPr>
          <p:nvPr>
            <p:ph type="sldNum" sz="quarter" idx="12"/>
          </p:nvPr>
        </p:nvSpPr>
        <p:spPr/>
        <p:txBody>
          <a:bodyPr/>
          <a:lstStyle>
            <a:lvl1pPr>
              <a:defRPr/>
            </a:lvl1pPr>
          </a:lstStyle>
          <a:p>
            <a:pPr>
              <a:defRPr/>
            </a:pPr>
            <a:fld id="{B7E6CD2B-712A-422B-B18E-E1ACCA37F67C}" type="slidenum">
              <a:rPr lang="ro-RO"/>
              <a:pPr>
                <a:defRPr/>
              </a:pPr>
              <a:t>‹#›</a:t>
            </a:fld>
            <a:endParaRPr lang="ro-RO"/>
          </a:p>
        </p:txBody>
      </p:sp>
    </p:spTree>
    <p:extLst>
      <p:ext uri="{BB962C8B-B14F-4D97-AF65-F5344CB8AC3E}">
        <p14:creationId xmlns:p14="http://schemas.microsoft.com/office/powerpoint/2010/main" val="338303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lvl1pPr>
              <a:defRPr/>
            </a:lvl1pPr>
          </a:lstStyle>
          <a:p>
            <a:pPr>
              <a:defRPr/>
            </a:pPr>
            <a:fld id="{AC753064-88E8-43C0-BF01-FC0DE9BA5639}" type="datetime1">
              <a:rPr lang="ro-RO" smtClean="0"/>
              <a:t>28.02.2023</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dirty="0"/>
          </a:p>
        </p:txBody>
      </p:sp>
      <p:sp>
        <p:nvSpPr>
          <p:cNvPr id="6" name="Slide Number Placeholder 5"/>
          <p:cNvSpPr>
            <a:spLocks noGrp="1"/>
          </p:cNvSpPr>
          <p:nvPr>
            <p:ph type="sldNum" sz="quarter" idx="12"/>
          </p:nvPr>
        </p:nvSpPr>
        <p:spPr/>
        <p:txBody>
          <a:bodyPr/>
          <a:lstStyle>
            <a:lvl1pPr>
              <a:defRPr/>
            </a:lvl1pPr>
          </a:lstStyle>
          <a:p>
            <a:pPr>
              <a:defRPr/>
            </a:pPr>
            <a:fld id="{3CBE875F-4288-4267-BC8D-B1747534BD34}" type="slidenum">
              <a:rPr lang="ro-RO"/>
              <a:pPr>
                <a:defRPr/>
              </a:pPr>
              <a:t>‹#›</a:t>
            </a:fld>
            <a:endParaRPr lang="ro-RO"/>
          </a:p>
        </p:txBody>
      </p:sp>
    </p:spTree>
    <p:extLst>
      <p:ext uri="{BB962C8B-B14F-4D97-AF65-F5344CB8AC3E}">
        <p14:creationId xmlns:p14="http://schemas.microsoft.com/office/powerpoint/2010/main" val="301831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lvl1pPr>
              <a:defRPr/>
            </a:lvl1pPr>
          </a:lstStyle>
          <a:p>
            <a:pPr>
              <a:defRPr/>
            </a:pPr>
            <a:fld id="{DC18C460-EBB3-489D-96CC-A2DD4AEBBEB1}" type="datetime1">
              <a:rPr lang="ro-RO" smtClean="0"/>
              <a:t>28.02.2023</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dirty="0"/>
          </a:p>
        </p:txBody>
      </p:sp>
      <p:sp>
        <p:nvSpPr>
          <p:cNvPr id="6" name="Slide Number Placeholder 5"/>
          <p:cNvSpPr>
            <a:spLocks noGrp="1"/>
          </p:cNvSpPr>
          <p:nvPr>
            <p:ph type="sldNum" sz="quarter" idx="12"/>
          </p:nvPr>
        </p:nvSpPr>
        <p:spPr/>
        <p:txBody>
          <a:bodyPr/>
          <a:lstStyle>
            <a:lvl1pPr>
              <a:defRPr/>
            </a:lvl1pPr>
          </a:lstStyle>
          <a:p>
            <a:pPr>
              <a:defRPr/>
            </a:pPr>
            <a:fld id="{22BF47DE-151B-4169-9026-C24250DC602B}" type="slidenum">
              <a:rPr lang="ro-RO"/>
              <a:pPr>
                <a:defRPr/>
              </a:pPr>
              <a:t>‹#›</a:t>
            </a:fld>
            <a:endParaRPr lang="ro-RO"/>
          </a:p>
        </p:txBody>
      </p:sp>
    </p:spTree>
    <p:extLst>
      <p:ext uri="{BB962C8B-B14F-4D97-AF65-F5344CB8AC3E}">
        <p14:creationId xmlns:p14="http://schemas.microsoft.com/office/powerpoint/2010/main" val="284523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ro-RO"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pPr>
              <a:defRPr/>
            </a:pPr>
            <a:fld id="{68556FC3-2CE9-40D7-A108-8D35CE6FB548}" type="datetime1">
              <a:rPr lang="ro-RO" smtClean="0"/>
              <a:t>28.02.2023</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dirty="0"/>
          </a:p>
        </p:txBody>
      </p:sp>
      <p:sp>
        <p:nvSpPr>
          <p:cNvPr id="6" name="Slide Number Placeholder 5"/>
          <p:cNvSpPr>
            <a:spLocks noGrp="1"/>
          </p:cNvSpPr>
          <p:nvPr>
            <p:ph type="sldNum" sz="quarter" idx="12"/>
          </p:nvPr>
        </p:nvSpPr>
        <p:spPr/>
        <p:txBody>
          <a:bodyPr/>
          <a:lstStyle>
            <a:lvl1pPr>
              <a:defRPr/>
            </a:lvl1pPr>
          </a:lstStyle>
          <a:p>
            <a:pPr>
              <a:defRPr/>
            </a:pPr>
            <a:fld id="{A5DDC259-DD49-415E-8826-1BB14AC4C9F2}" type="slidenum">
              <a:rPr lang="ro-RO"/>
              <a:pPr>
                <a:defRPr/>
              </a:pPr>
              <a:t>‹#›</a:t>
            </a:fld>
            <a:endParaRPr lang="ro-RO"/>
          </a:p>
        </p:txBody>
      </p:sp>
    </p:spTree>
    <p:extLst>
      <p:ext uri="{BB962C8B-B14F-4D97-AF65-F5344CB8AC3E}">
        <p14:creationId xmlns:p14="http://schemas.microsoft.com/office/powerpoint/2010/main" val="3945107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3356C9AD-CE1B-4EE7-9D9D-1A5AF3BD58CE}" type="datetime1">
              <a:rPr lang="ro-RO" smtClean="0"/>
              <a:t>28.02.2023</a:t>
            </a:fld>
            <a:endParaRPr lang="ro-RO" dirty="0"/>
          </a:p>
        </p:txBody>
      </p:sp>
      <p:sp>
        <p:nvSpPr>
          <p:cNvPr id="6"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endParaRPr lang="ro-RO" dirty="0"/>
          </a:p>
        </p:txBody>
      </p:sp>
      <p:sp>
        <p:nvSpPr>
          <p:cNvPr id="7"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E8032EEE-3C5E-45FA-AD6B-F1F2DC84AC7B}" type="slidenum">
              <a:rPr lang="ro-RO"/>
              <a:pPr>
                <a:defRPr/>
              </a:pPr>
              <a:t>‹#›</a:t>
            </a:fld>
            <a:endParaRPr lang="ro-RO" dirty="0"/>
          </a:p>
        </p:txBody>
      </p:sp>
    </p:spTree>
    <p:extLst>
      <p:ext uri="{BB962C8B-B14F-4D97-AF65-F5344CB8AC3E}">
        <p14:creationId xmlns:p14="http://schemas.microsoft.com/office/powerpoint/2010/main" val="381559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DEEBF3E4-96CF-4FEB-8BFA-8A53A8E173F2}" type="datetime1">
              <a:rPr lang="ro-RO" smtClean="0"/>
              <a:t>28.02.2023</a:t>
            </a:fld>
            <a:endParaRPr lang="ro-RO" dirty="0"/>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endParaRPr lang="ro-RO" dirty="0"/>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CBD16253-54AB-4E15-9A27-B444784EEC70}" type="slidenum">
              <a:rPr lang="ro-RO"/>
              <a:pPr>
                <a:defRPr/>
              </a:pPr>
              <a:t>‹#›</a:t>
            </a:fld>
            <a:endParaRPr lang="ro-RO" dirty="0"/>
          </a:p>
        </p:txBody>
      </p:sp>
    </p:spTree>
    <p:extLst>
      <p:ext uri="{BB962C8B-B14F-4D97-AF65-F5344CB8AC3E}">
        <p14:creationId xmlns:p14="http://schemas.microsoft.com/office/powerpoint/2010/main" val="3644577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1836FADD-1B6E-4CD1-A80C-94BBE5B48AFE}" type="datetime1">
              <a:rPr lang="ro-RO" smtClean="0"/>
              <a:t>28.02.2023</a:t>
            </a:fld>
            <a:endParaRPr lang="ro-RO" dirty="0"/>
          </a:p>
        </p:txBody>
      </p:sp>
      <p:sp>
        <p:nvSpPr>
          <p:cNvPr id="4"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endParaRPr lang="ro-RO" dirty="0"/>
          </a:p>
        </p:txBody>
      </p:sp>
      <p:sp>
        <p:nvSpPr>
          <p:cNvPr id="5"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50A82563-CB6A-4792-A4AE-3A8C49F43359}" type="slidenum">
              <a:rPr lang="ro-RO"/>
              <a:pPr>
                <a:defRPr/>
              </a:pPr>
              <a:t>‹#›</a:t>
            </a:fld>
            <a:endParaRPr lang="ro-RO" dirty="0"/>
          </a:p>
        </p:txBody>
      </p:sp>
    </p:spTree>
    <p:extLst>
      <p:ext uri="{BB962C8B-B14F-4D97-AF65-F5344CB8AC3E}">
        <p14:creationId xmlns:p14="http://schemas.microsoft.com/office/powerpoint/2010/main" val="2112253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36771E-6DEC-46AB-8B96-D01232F97719}" type="datetime1">
              <a:rPr lang="ro-RO" smtClean="0"/>
              <a:t>28.02.2023</a:t>
            </a:fld>
            <a:endParaRPr lang="ro-RO"/>
          </a:p>
        </p:txBody>
      </p:sp>
      <p:sp>
        <p:nvSpPr>
          <p:cNvPr id="3" name="Footer Placeholder 4"/>
          <p:cNvSpPr>
            <a:spLocks noGrp="1"/>
          </p:cNvSpPr>
          <p:nvPr>
            <p:ph type="ftr" sz="quarter" idx="11"/>
          </p:nvPr>
        </p:nvSpPr>
        <p:spPr/>
        <p:txBody>
          <a:bodyPr/>
          <a:lstStyle>
            <a:lvl1pPr>
              <a:defRPr/>
            </a:lvl1pPr>
          </a:lstStyle>
          <a:p>
            <a:pPr>
              <a:defRPr/>
            </a:pPr>
            <a:endParaRPr lang="ro-RO" dirty="0"/>
          </a:p>
        </p:txBody>
      </p:sp>
      <p:sp>
        <p:nvSpPr>
          <p:cNvPr id="4" name="Slide Number Placeholder 5"/>
          <p:cNvSpPr>
            <a:spLocks noGrp="1"/>
          </p:cNvSpPr>
          <p:nvPr>
            <p:ph type="sldNum" sz="quarter" idx="12"/>
          </p:nvPr>
        </p:nvSpPr>
        <p:spPr/>
        <p:txBody>
          <a:bodyPr/>
          <a:lstStyle>
            <a:lvl1pPr>
              <a:defRPr/>
            </a:lvl1pPr>
          </a:lstStyle>
          <a:p>
            <a:pPr>
              <a:defRPr/>
            </a:pPr>
            <a:fld id="{8A50E058-CD55-4C47-B41F-48D2644EAF68}" type="slidenum">
              <a:rPr lang="ro-RO"/>
              <a:pPr>
                <a:defRPr/>
              </a:pPr>
              <a:t>‹#›</a:t>
            </a:fld>
            <a:endParaRPr lang="ro-RO"/>
          </a:p>
        </p:txBody>
      </p:sp>
    </p:spTree>
    <p:extLst>
      <p:ext uri="{BB962C8B-B14F-4D97-AF65-F5344CB8AC3E}">
        <p14:creationId xmlns:p14="http://schemas.microsoft.com/office/powerpoint/2010/main" val="283261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0E5660E-428D-4F09-A286-9E01835EFBA7}" type="datetime1">
              <a:rPr lang="ro-RO" smtClean="0"/>
              <a:t>28.02.2023</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dirty="0"/>
          </a:p>
        </p:txBody>
      </p:sp>
      <p:sp>
        <p:nvSpPr>
          <p:cNvPr id="7" name="Slide Number Placeholder 5"/>
          <p:cNvSpPr>
            <a:spLocks noGrp="1"/>
          </p:cNvSpPr>
          <p:nvPr>
            <p:ph type="sldNum" sz="quarter" idx="12"/>
          </p:nvPr>
        </p:nvSpPr>
        <p:spPr/>
        <p:txBody>
          <a:bodyPr/>
          <a:lstStyle>
            <a:lvl1pPr>
              <a:defRPr/>
            </a:lvl1pPr>
          </a:lstStyle>
          <a:p>
            <a:pPr>
              <a:defRPr/>
            </a:pPr>
            <a:fld id="{E22242E1-6A2C-47FB-89CC-5DA5804CCCCA}" type="slidenum">
              <a:rPr lang="ro-RO"/>
              <a:pPr>
                <a:defRPr/>
              </a:pPr>
              <a:t>‹#›</a:t>
            </a:fld>
            <a:endParaRPr lang="ro-RO"/>
          </a:p>
        </p:txBody>
      </p:sp>
    </p:spTree>
    <p:extLst>
      <p:ext uri="{BB962C8B-B14F-4D97-AF65-F5344CB8AC3E}">
        <p14:creationId xmlns:p14="http://schemas.microsoft.com/office/powerpoint/2010/main" val="54650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EC4074D-AB48-4E96-ADC6-1FD9928DB21D}" type="datetime1">
              <a:rPr lang="ro-RO" smtClean="0"/>
              <a:t>28.02.2023</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dirty="0"/>
          </a:p>
        </p:txBody>
      </p:sp>
      <p:sp>
        <p:nvSpPr>
          <p:cNvPr id="7" name="Slide Number Placeholder 5"/>
          <p:cNvSpPr>
            <a:spLocks noGrp="1"/>
          </p:cNvSpPr>
          <p:nvPr>
            <p:ph type="sldNum" sz="quarter" idx="12"/>
          </p:nvPr>
        </p:nvSpPr>
        <p:spPr/>
        <p:txBody>
          <a:bodyPr/>
          <a:lstStyle>
            <a:lvl1pPr>
              <a:defRPr/>
            </a:lvl1pPr>
          </a:lstStyle>
          <a:p>
            <a:pPr>
              <a:defRPr/>
            </a:pPr>
            <a:fld id="{D0A61B53-04CA-42ED-AB12-075C3D698F3F}" type="slidenum">
              <a:rPr lang="ro-RO"/>
              <a:pPr>
                <a:defRPr/>
              </a:pPr>
              <a:t>‹#›</a:t>
            </a:fld>
            <a:endParaRPr lang="ro-RO"/>
          </a:p>
        </p:txBody>
      </p:sp>
    </p:spTree>
    <p:extLst>
      <p:ext uri="{BB962C8B-B14F-4D97-AF65-F5344CB8AC3E}">
        <p14:creationId xmlns:p14="http://schemas.microsoft.com/office/powerpoint/2010/main" val="277005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ro-RO"/>
              <a:t>Click to edit Master title style</a:t>
            </a:r>
            <a:endParaRPr lang="ro-RO" altLang="ro-RO"/>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o-RO"/>
              <a:t>Click to edit Master text styles</a:t>
            </a:r>
          </a:p>
          <a:p>
            <a:pPr lvl="1"/>
            <a:r>
              <a:rPr lang="en-US" altLang="ro-RO"/>
              <a:t>Second level</a:t>
            </a:r>
          </a:p>
          <a:p>
            <a:pPr lvl="2"/>
            <a:r>
              <a:rPr lang="en-US" altLang="ro-RO"/>
              <a:t>Third level</a:t>
            </a:r>
          </a:p>
          <a:p>
            <a:pPr lvl="3"/>
            <a:r>
              <a:rPr lang="en-US" altLang="ro-RO"/>
              <a:t>Fourth level</a:t>
            </a:r>
          </a:p>
          <a:p>
            <a:pPr lvl="4"/>
            <a:r>
              <a:rPr lang="en-US" altLang="ro-RO"/>
              <a:t>Fifth level</a:t>
            </a:r>
            <a:endParaRPr lang="ro-RO" alt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3FABE13-D971-4D33-9344-1C0943D955AF}" type="datetime1">
              <a:rPr lang="ro-RO" smtClean="0"/>
              <a:t>28.02.2023</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C7C3C81-2CDA-42A6-B7CE-E7A6F39D20ED}" type="slidenum">
              <a:rPr lang="ro-RO"/>
              <a:pPr>
                <a:defRPr/>
              </a:pPr>
              <a:t>‹#›</a:t>
            </a:fld>
            <a:endParaRPr lang="ro-RO"/>
          </a:p>
        </p:txBody>
      </p:sp>
    </p:spTree>
  </p:cSld>
  <p:clrMap bg1="lt1" tx1="dk1" bg2="lt2" tx2="dk2" accent1="accent1" accent2="accent2" accent3="accent3" accent4="accent4" accent5="accent5" accent6="accent6" hlink="hlink" folHlink="folHlink"/>
  <p:sldLayoutIdLst>
    <p:sldLayoutId id="2147483671" r:id="rId1"/>
    <p:sldLayoutId id="2147483664" r:id="rId2"/>
    <p:sldLayoutId id="2147483665" r:id="rId3"/>
    <p:sldLayoutId id="2147483672" r:id="rId4"/>
    <p:sldLayoutId id="2147483673" r:id="rId5"/>
    <p:sldLayoutId id="2147483674" r:id="rId6"/>
    <p:sldLayoutId id="2147483666" r:id="rId7"/>
    <p:sldLayoutId id="2147483667" r:id="rId8"/>
    <p:sldLayoutId id="2147483668" r:id="rId9"/>
    <p:sldLayoutId id="2147483669" r:id="rId10"/>
    <p:sldLayoutId id="2147483670" r:id="rId11"/>
  </p:sldLayoutIdLst>
  <p:hf hdr="0" ftr="0" dt="0"/>
  <p:txStyles>
    <p:titleStyle>
      <a:lvl1pPr algn="ctr" rtl="0" eaLnBrk="0" fontAlgn="base" hangingPunct="0">
        <a:spcBef>
          <a:spcPct val="0"/>
        </a:spcBef>
        <a:spcAft>
          <a:spcPct val="0"/>
        </a:spcAft>
        <a:defRPr sz="4400" kern="1200">
          <a:solidFill>
            <a:schemeClr val="tx1"/>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agroups.ieee.org/saradiomet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51520" y="791977"/>
            <a:ext cx="8640959" cy="1470025"/>
          </a:xfrm>
        </p:spPr>
        <p:txBody>
          <a:bodyPr/>
          <a:lstStyle/>
          <a:p>
            <a:pPr eaLnBrk="1" hangingPunct="1">
              <a:defRPr/>
            </a:pPr>
            <a:r>
              <a:rPr lang="en-GB" altLang="ro-RO" b="1" spc="-100" dirty="0"/>
              <a:t>Proposed scope of Recommended Practice</a:t>
            </a:r>
            <a:br>
              <a:rPr lang="en-GB" altLang="ro-RO" b="1" spc="-100" dirty="0"/>
            </a:br>
            <a:r>
              <a:rPr lang="en-GB" altLang="ro-RO" sz="3600" b="1" spc="-100" dirty="0"/>
              <a:t>-Radiometry WG-</a:t>
            </a:r>
            <a:endParaRPr lang="ro-RO" altLang="ro-RO" sz="3600" b="1" spc="-100" dirty="0"/>
          </a:p>
        </p:txBody>
      </p:sp>
      <p:sp>
        <p:nvSpPr>
          <p:cNvPr id="6147" name="Subtitle 2"/>
          <p:cNvSpPr>
            <a:spLocks noGrp="1"/>
          </p:cNvSpPr>
          <p:nvPr>
            <p:ph type="subTitle" idx="1"/>
          </p:nvPr>
        </p:nvSpPr>
        <p:spPr>
          <a:xfrm>
            <a:off x="-17909" y="3212976"/>
            <a:ext cx="8929687" cy="2711450"/>
          </a:xfrm>
        </p:spPr>
        <p:txBody>
          <a:bodyPr/>
          <a:lstStyle/>
          <a:p>
            <a:pPr eaLnBrk="1" hangingPunct="1"/>
            <a:r>
              <a:rPr lang="en-US" altLang="ro-RO" sz="2000" dirty="0">
                <a:solidFill>
                  <a:schemeClr val="tx1"/>
                </a:solidFill>
              </a:rPr>
              <a:t>H. Brian </a:t>
            </a:r>
            <a:r>
              <a:rPr lang="en-US" altLang="ro-RO" sz="2000" dirty="0" err="1">
                <a:solidFill>
                  <a:schemeClr val="tx1"/>
                </a:solidFill>
              </a:rPr>
              <a:t>Sequiera</a:t>
            </a:r>
            <a:r>
              <a:rPr lang="en-US" altLang="ro-RO" sz="2000" dirty="0">
                <a:solidFill>
                  <a:schemeClr val="tx1"/>
                </a:solidFill>
              </a:rPr>
              <a:t> – Chair for Radiometry WG</a:t>
            </a:r>
          </a:p>
          <a:p>
            <a:pPr eaLnBrk="1" hangingPunct="1"/>
            <a:r>
              <a:rPr lang="en-GB" altLang="ro-RO" sz="2000" i="1" dirty="0">
                <a:solidFill>
                  <a:schemeClr val="tx1"/>
                </a:solidFill>
              </a:rPr>
              <a:t>Affiliation: Johns Hopkins University Applied Physics Laboratory, Laurel, MD USA</a:t>
            </a:r>
            <a:endParaRPr lang="en-US" altLang="ro-RO" sz="2000" i="1" dirty="0">
              <a:solidFill>
                <a:schemeClr val="tx1"/>
              </a:solidFill>
            </a:endParaRPr>
          </a:p>
          <a:p>
            <a:pPr eaLnBrk="1" hangingPunct="1"/>
            <a:r>
              <a:rPr lang="en-US" altLang="ro-RO" sz="2000" dirty="0" err="1">
                <a:solidFill>
                  <a:schemeClr val="tx1"/>
                </a:solidFill>
              </a:rPr>
              <a:t>Corina</a:t>
            </a:r>
            <a:r>
              <a:rPr lang="en-US" altLang="ro-RO" sz="2000" dirty="0">
                <a:solidFill>
                  <a:schemeClr val="tx1"/>
                </a:solidFill>
              </a:rPr>
              <a:t> </a:t>
            </a:r>
            <a:r>
              <a:rPr lang="en-US" altLang="ro-RO" sz="2000" dirty="0" err="1">
                <a:solidFill>
                  <a:schemeClr val="tx1"/>
                </a:solidFill>
              </a:rPr>
              <a:t>Nafornita</a:t>
            </a:r>
            <a:r>
              <a:rPr lang="en-US" altLang="ro-RO" sz="2000" baseline="30000" dirty="0">
                <a:solidFill>
                  <a:schemeClr val="tx1"/>
                </a:solidFill>
              </a:rPr>
              <a:t> </a:t>
            </a:r>
            <a:r>
              <a:rPr lang="en-US" altLang="ro-RO" sz="2000" dirty="0">
                <a:solidFill>
                  <a:schemeClr val="tx1"/>
                </a:solidFill>
              </a:rPr>
              <a:t>– Vice-Chair for Radiometry WG</a:t>
            </a:r>
          </a:p>
          <a:p>
            <a:pPr eaLnBrk="1" hangingPunct="1"/>
            <a:r>
              <a:rPr lang="en-GB" altLang="ro-RO" sz="2000" i="1" dirty="0">
                <a:solidFill>
                  <a:schemeClr val="tx1"/>
                </a:solidFill>
              </a:rPr>
              <a:t>Affiliation: </a:t>
            </a:r>
            <a:r>
              <a:rPr lang="en-US" altLang="ro-RO" sz="2000" i="1" dirty="0" err="1">
                <a:solidFill>
                  <a:schemeClr val="tx1"/>
                </a:solidFill>
              </a:rPr>
              <a:t>Politehnica</a:t>
            </a:r>
            <a:r>
              <a:rPr lang="en-US" altLang="ro-RO" sz="2000" i="1" dirty="0">
                <a:solidFill>
                  <a:schemeClr val="tx1"/>
                </a:solidFill>
              </a:rPr>
              <a:t> University of Timisoara, Romania</a:t>
            </a:r>
          </a:p>
          <a:p>
            <a:pPr eaLnBrk="1" hangingPunct="1"/>
            <a:endParaRPr lang="en-US" altLang="ro-RO" sz="2000" dirty="0">
              <a:solidFill>
                <a:schemeClr val="tx1"/>
              </a:solidFill>
            </a:endParaRPr>
          </a:p>
        </p:txBody>
      </p:sp>
      <p:sp>
        <p:nvSpPr>
          <p:cNvPr id="4" name="Slide Number Placeholder 3"/>
          <p:cNvSpPr>
            <a:spLocks noGrp="1"/>
          </p:cNvSpPr>
          <p:nvPr>
            <p:ph type="sldNum" sz="quarter" idx="12"/>
          </p:nvPr>
        </p:nvSpPr>
        <p:spPr/>
        <p:txBody>
          <a:bodyPr/>
          <a:lstStyle/>
          <a:p>
            <a:pPr>
              <a:defRPr/>
            </a:pPr>
            <a:fld id="{56922EEF-BAA9-4971-8C98-45FB570950B5}" type="slidenum">
              <a:rPr lang="ro-RO"/>
              <a:pPr>
                <a:defRPr/>
              </a:pPr>
              <a:t>1</a:t>
            </a:fld>
            <a:endParaRPr lang="ro-RO" dirty="0"/>
          </a:p>
        </p:txBody>
      </p:sp>
      <p:sp>
        <p:nvSpPr>
          <p:cNvPr id="5" name="Footer Placeholder 1">
            <a:extLst>
              <a:ext uri="{FF2B5EF4-FFF2-40B4-BE49-F238E27FC236}">
                <a16:creationId xmlns:a16="http://schemas.microsoft.com/office/drawing/2014/main" xmlns="" id="{2BF724F4-59DB-4D6F-941E-6304F4472953}"/>
              </a:ext>
            </a:extLst>
          </p:cNvPr>
          <p:cNvSpPr>
            <a:spLocks noGrp="1"/>
          </p:cNvSpPr>
          <p:nvPr/>
        </p:nvSpPr>
        <p:spPr>
          <a:xfrm>
            <a:off x="3196207" y="5301208"/>
            <a:ext cx="2895600" cy="365125"/>
          </a:xfrm>
          <a:prstGeom prst="rect">
            <a:avLst/>
          </a:prstGeom>
        </p:spPr>
        <p:txBody>
          <a:bodyPr vert="horz" lIns="91440" tIns="45720" rIns="91440" bIns="45720" rtlCol="0" anchor="ctr"/>
          <a:lstStyle>
            <a:defPPr>
              <a:defRPr lang="ro-RO"/>
            </a:defPPr>
            <a:lvl1pPr algn="ctr" rtl="0" fontAlgn="auto">
              <a:spcBef>
                <a:spcPts val="0"/>
              </a:spcBef>
              <a:spcAft>
                <a:spcPts val="0"/>
              </a:spcAft>
              <a:defRPr sz="1200" kern="1200" smtClean="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r>
              <a:rPr lang="en-GB" b="1" cap="all" dirty="0"/>
              <a:t>P3339 SYNTHETIC APERTURE RADIOMETRY WORKING GROUP</a:t>
            </a:r>
          </a:p>
          <a:p>
            <a:r>
              <a:rPr lang="en-GB" dirty="0"/>
              <a:t>kick-off meeting</a:t>
            </a:r>
          </a:p>
          <a:p>
            <a:r>
              <a:rPr lang="en-GB" dirty="0"/>
              <a:t/>
            </a:r>
            <a:br>
              <a:rPr lang="en-GB" dirty="0"/>
            </a:br>
            <a:r>
              <a:rPr lang="en-US" dirty="0"/>
              <a:t>02 March 2023</a:t>
            </a:r>
            <a:endParaRPr lang="ro-R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3. Array of Radiometers (2)</a:t>
            </a:r>
          </a:p>
        </p:txBody>
      </p:sp>
      <p:sp>
        <p:nvSpPr>
          <p:cNvPr id="3" name="Content Placeholder 2"/>
          <p:cNvSpPr>
            <a:spLocks noGrp="1"/>
          </p:cNvSpPr>
          <p:nvPr>
            <p:ph idx="1"/>
          </p:nvPr>
        </p:nvSpPr>
        <p:spPr>
          <a:xfrm>
            <a:off x="11832" y="1052736"/>
            <a:ext cx="9036496" cy="4929411"/>
          </a:xfrm>
        </p:spPr>
        <p:txBody>
          <a:bodyPr/>
          <a:lstStyle/>
          <a:p>
            <a:r>
              <a:rPr lang="en-GB" sz="2400" b="1" dirty="0"/>
              <a:t>Advantages of cross correlation </a:t>
            </a:r>
            <a:r>
              <a:rPr lang="en-GB" sz="2400" dirty="0"/>
              <a:t>: </a:t>
            </a:r>
          </a:p>
          <a:p>
            <a:pPr lvl="1"/>
            <a:r>
              <a:rPr lang="en-GB" sz="2000" dirty="0"/>
              <a:t>internally generated noise within each radiometer is </a:t>
            </a:r>
            <a:r>
              <a:rPr lang="en-GB" sz="2000" b="1" dirty="0"/>
              <a:t>uncorrelated </a:t>
            </a:r>
            <a:r>
              <a:rPr lang="en-GB" sz="2000" dirty="0"/>
              <a:t>with any other and </a:t>
            </a:r>
            <a:r>
              <a:rPr lang="en-GB" sz="2000" b="1" dirty="0"/>
              <a:t>is therefore suppressed</a:t>
            </a:r>
            <a:r>
              <a:rPr lang="en-GB" sz="2000" dirty="0"/>
              <a:t>. </a:t>
            </a:r>
          </a:p>
          <a:p>
            <a:pPr lvl="1"/>
            <a:r>
              <a:rPr lang="en-GB" sz="2000" dirty="0"/>
              <a:t>gain fluctuations in each radiometer </a:t>
            </a:r>
            <a:r>
              <a:rPr lang="en-GB" sz="2000" b="1" dirty="0"/>
              <a:t>is uncorrelated </a:t>
            </a:r>
            <a:r>
              <a:rPr lang="en-GB" sz="2000" dirty="0"/>
              <a:t>with those in any other radiometer and </a:t>
            </a:r>
            <a:r>
              <a:rPr lang="en-GB" sz="2000" b="1" dirty="0"/>
              <a:t>therefore suppressed</a:t>
            </a:r>
            <a:r>
              <a:rPr lang="en-GB" sz="2000" dirty="0"/>
              <a:t> </a:t>
            </a:r>
            <a:r>
              <a:rPr lang="en-GB" sz="2000" dirty="0">
                <a:sym typeface="Symbol"/>
              </a:rPr>
              <a:t> </a:t>
            </a:r>
            <a:r>
              <a:rPr lang="en-GB" sz="2000" dirty="0"/>
              <a:t>special care in the distribution of stimuli such as LOs and sampling clocks to the array of radiometers.</a:t>
            </a:r>
          </a:p>
          <a:p>
            <a:r>
              <a:rPr lang="en-US" sz="2400" dirty="0"/>
              <a:t>The smallest resolvable time difference is </a:t>
            </a:r>
            <a:r>
              <a:rPr lang="en-US" sz="2400" dirty="0" err="1"/>
              <a:t>Δτ</a:t>
            </a:r>
            <a:r>
              <a:rPr lang="en-US" sz="2400" i="1" baseline="-25000" dirty="0" err="1"/>
              <a:t>min</a:t>
            </a:r>
            <a:r>
              <a:rPr lang="en-US" sz="2400" dirty="0"/>
              <a:t> = 1/</a:t>
            </a:r>
            <a:r>
              <a:rPr lang="en-US" sz="2400" i="1" dirty="0"/>
              <a:t>B</a:t>
            </a:r>
            <a:r>
              <a:rPr lang="en-US" sz="2400" dirty="0"/>
              <a:t>, and the corresponding minimum resolvable angle is (see Study Group presentation of Nov 17, 2022)</a:t>
            </a:r>
          </a:p>
          <a:p>
            <a:endParaRPr lang="en-US" sz="2400" dirty="0"/>
          </a:p>
          <a:p>
            <a:endParaRPr lang="en-US" sz="2400" dirty="0"/>
          </a:p>
          <a:p>
            <a:r>
              <a:rPr lang="en-US" sz="2400" b="1" dirty="0"/>
              <a:t>Better spatial resolution </a:t>
            </a:r>
            <a:r>
              <a:rPr lang="en-US" sz="2400" dirty="0"/>
              <a:t>requires </a:t>
            </a:r>
            <a:r>
              <a:rPr lang="en-US" sz="2400" b="1" dirty="0"/>
              <a:t>wider spatial separation </a:t>
            </a:r>
            <a:r>
              <a:rPr lang="en-US" sz="2400" dirty="0"/>
              <a:t>between radiometer elements and wider bandwidth for each element.</a:t>
            </a:r>
            <a:endParaRPr lang="en-GB" sz="2400" dirty="0"/>
          </a:p>
          <a:p>
            <a:pPr lvl="1"/>
            <a:endParaRPr lang="en-GB" sz="2000" dirty="0"/>
          </a:p>
          <a:p>
            <a:pPr lvl="1"/>
            <a:endParaRPr lang="en-US" sz="2000" i="1"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10</a:t>
            </a:fld>
            <a:endParaRPr lang="ro-RO" dirty="0"/>
          </a:p>
        </p:txBody>
      </p:sp>
      <p:sp>
        <p:nvSpPr>
          <p:cNvPr id="6" name="Rectangle 5"/>
          <p:cNvSpPr/>
          <p:nvPr/>
        </p:nvSpPr>
        <p:spPr>
          <a:xfrm>
            <a:off x="1979712" y="4365104"/>
            <a:ext cx="5544616" cy="954107"/>
          </a:xfrm>
          <a:prstGeom prst="rect">
            <a:avLst/>
          </a:prstGeom>
        </p:spPr>
        <p:txBody>
          <a:bodyPr wrap="square">
            <a:spAutoFit/>
          </a:bodyPr>
          <a:lstStyle/>
          <a:p>
            <a:r>
              <a:rPr lang="en-US" sz="2800" dirty="0" err="1">
                <a:latin typeface="Times New Roman" panose="02020603050405020304" pitchFamily="18" charset="0"/>
                <a:cs typeface="Times New Roman" panose="02020603050405020304" pitchFamily="18" charset="0"/>
              </a:rPr>
              <a:t>Δθ</a:t>
            </a:r>
            <a:r>
              <a:rPr lang="en-US" sz="2800" i="1" baseline="-25000" dirty="0" err="1">
                <a:latin typeface="Times New Roman" panose="02020603050405020304" pitchFamily="18" charset="0"/>
                <a:cs typeface="Times New Roman" panose="02020603050405020304" pitchFamily="18" charset="0"/>
              </a:rPr>
              <a:t>min</a:t>
            </a:r>
            <a:r>
              <a:rPr lang="en-US" sz="2800" dirty="0">
                <a:latin typeface="Times New Roman" panose="02020603050405020304" pitchFamily="18" charset="0"/>
                <a:cs typeface="Times New Roman" panose="02020603050405020304" pitchFamily="18" charset="0"/>
              </a:rPr>
              <a:t> = sin</a:t>
            </a:r>
            <a:r>
              <a:rPr lang="en-US" sz="2800" baseline="30000"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B</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a:t>
            </a:r>
            <a:r>
              <a:rPr lang="en-US" sz="2800" baseline="-25000" dirty="0" err="1">
                <a:latin typeface="Times New Roman" panose="02020603050405020304" pitchFamily="18" charset="0"/>
                <a:cs typeface="Times New Roman" panose="02020603050405020304" pitchFamily="18" charset="0"/>
              </a:rPr>
              <a:t>ji</a:t>
            </a:r>
            <a:r>
              <a:rPr lang="en-US" sz="2800" dirty="0">
                <a:latin typeface="Times New Roman" panose="02020603050405020304" pitchFamily="18" charset="0"/>
                <a:cs typeface="Times New Roman" panose="02020603050405020304" pitchFamily="18" charset="0"/>
              </a:rPr>
              <a:t>)</a:t>
            </a:r>
            <a:r>
              <a:rPr lang="en-US" sz="2800" baseline="30000"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a:t>	</a:t>
            </a:r>
            <a:endParaRPr lang="en-GB" sz="2800" dirty="0"/>
          </a:p>
        </p:txBody>
      </p:sp>
    </p:spTree>
    <p:extLst>
      <p:ext uri="{BB962C8B-B14F-4D97-AF65-F5344CB8AC3E}">
        <p14:creationId xmlns:p14="http://schemas.microsoft.com/office/powerpoint/2010/main" val="881743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Wide Separation Trade</a:t>
            </a:r>
          </a:p>
        </p:txBody>
      </p:sp>
      <p:sp>
        <p:nvSpPr>
          <p:cNvPr id="3" name="Content Placeholder 2"/>
          <p:cNvSpPr>
            <a:spLocks noGrp="1"/>
          </p:cNvSpPr>
          <p:nvPr>
            <p:ph idx="1"/>
          </p:nvPr>
        </p:nvSpPr>
        <p:spPr>
          <a:xfrm>
            <a:off x="11832" y="1052736"/>
            <a:ext cx="9036496" cy="4929411"/>
          </a:xfrm>
        </p:spPr>
        <p:txBody>
          <a:bodyPr/>
          <a:lstStyle/>
          <a:p>
            <a:pPr marL="0" indent="0">
              <a:buNone/>
            </a:pPr>
            <a:endParaRPr lang="en-US" sz="2400" dirty="0"/>
          </a:p>
          <a:p>
            <a:r>
              <a:rPr lang="en-US" sz="2400" b="1" dirty="0"/>
              <a:t>The main obstacle</a:t>
            </a:r>
            <a:r>
              <a:rPr lang="en-US" sz="2400" dirty="0"/>
              <a:t>: cross-correlation requires overlap of antenna beams of the radiometers at the scene. To achieve this, with widely separated elements, and to obtain large coverage, requires </a:t>
            </a:r>
            <a:r>
              <a:rPr lang="en-US" sz="2400" b="1" dirty="0">
                <a:solidFill>
                  <a:srgbClr val="FF0000"/>
                </a:solidFill>
              </a:rPr>
              <a:t>antennas with wide beams (low-gain)</a:t>
            </a:r>
            <a:r>
              <a:rPr lang="en-US" sz="2400" dirty="0"/>
              <a:t>. </a:t>
            </a:r>
          </a:p>
          <a:p>
            <a:pPr lvl="1"/>
            <a:r>
              <a:rPr lang="en-US" sz="2000" dirty="0"/>
              <a:t>Low gain </a:t>
            </a:r>
            <a:r>
              <a:rPr lang="en-US" sz="2000" b="1" dirty="0"/>
              <a:t>reduces sensitivity </a:t>
            </a:r>
            <a:r>
              <a:rPr lang="en-US" sz="2000" dirty="0"/>
              <a:t>of the radiometer elements, and the attendant wide beam </a:t>
            </a:r>
            <a:r>
              <a:rPr lang="en-US" sz="2000" b="1" dirty="0"/>
              <a:t>increases its susceptibility to interference</a:t>
            </a:r>
            <a:r>
              <a:rPr lang="en-US" sz="2000" dirty="0"/>
              <a:t>.  </a:t>
            </a:r>
          </a:p>
          <a:p>
            <a:r>
              <a:rPr lang="en-US" sz="2400" b="1" dirty="0"/>
              <a:t>A further complication </a:t>
            </a:r>
            <a:r>
              <a:rPr lang="en-US" sz="2400" dirty="0"/>
              <a:t>arises when an array of widely-spaced radiometers is moving: each radiometer’s reception experiences a significantly different Doppler shift from that of its widely-spaced neighbor, and requires pre-processing prior to performing cross-correlation.</a:t>
            </a:r>
            <a:endParaRPr lang="en-GB" sz="2400"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11</a:t>
            </a:fld>
            <a:endParaRPr lang="ro-RO" dirty="0"/>
          </a:p>
        </p:txBody>
      </p:sp>
    </p:spTree>
    <p:extLst>
      <p:ext uri="{BB962C8B-B14F-4D97-AF65-F5344CB8AC3E}">
        <p14:creationId xmlns:p14="http://schemas.microsoft.com/office/powerpoint/2010/main" val="1320359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Wide Bandwidth Trade</a:t>
            </a:r>
          </a:p>
        </p:txBody>
      </p:sp>
      <p:sp>
        <p:nvSpPr>
          <p:cNvPr id="3" name="Content Placeholder 2"/>
          <p:cNvSpPr>
            <a:spLocks noGrp="1"/>
          </p:cNvSpPr>
          <p:nvPr>
            <p:ph idx="1"/>
          </p:nvPr>
        </p:nvSpPr>
        <p:spPr>
          <a:xfrm>
            <a:off x="11832" y="1052736"/>
            <a:ext cx="9036496" cy="4929411"/>
          </a:xfrm>
        </p:spPr>
        <p:txBody>
          <a:bodyPr/>
          <a:lstStyle/>
          <a:p>
            <a:r>
              <a:rPr lang="en-GB" sz="2400" dirty="0"/>
              <a:t>An emerging initiative is underway to increase bandwidth between 500 MHz and 1400 </a:t>
            </a:r>
            <a:r>
              <a:rPr lang="en-GB" sz="2400" dirty="0" err="1"/>
              <a:t>MHz.</a:t>
            </a:r>
            <a:r>
              <a:rPr lang="en-GB" sz="2400" dirty="0"/>
              <a:t>  </a:t>
            </a:r>
          </a:p>
          <a:p>
            <a:r>
              <a:rPr lang="en-GB" sz="2400" dirty="0"/>
              <a:t>Effort has begun to meet the challenges of man-made interferences in this frequency range as well as sampling wide bandwidth as mentioned previously. </a:t>
            </a:r>
          </a:p>
          <a:p>
            <a:r>
              <a:rPr lang="en-GB" sz="2400" b="1" dirty="0"/>
              <a:t>The WG should explore optimum combinations of element spacing and bandwidth and assess limiting performance in certain circumstances</a:t>
            </a:r>
            <a:r>
              <a:rPr lang="en-GB" sz="2400" dirty="0"/>
              <a:t>.</a:t>
            </a:r>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12</a:t>
            </a:fld>
            <a:endParaRPr lang="ro-RO" dirty="0"/>
          </a:p>
        </p:txBody>
      </p:sp>
    </p:spTree>
    <p:extLst>
      <p:ext uri="{BB962C8B-B14F-4D97-AF65-F5344CB8AC3E}">
        <p14:creationId xmlns:p14="http://schemas.microsoft.com/office/powerpoint/2010/main" val="3975222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4. Array Configurations (1)</a:t>
            </a:r>
          </a:p>
        </p:txBody>
      </p:sp>
      <p:sp>
        <p:nvSpPr>
          <p:cNvPr id="3" name="Content Placeholder 2"/>
          <p:cNvSpPr>
            <a:spLocks noGrp="1"/>
          </p:cNvSpPr>
          <p:nvPr>
            <p:ph idx="1"/>
          </p:nvPr>
        </p:nvSpPr>
        <p:spPr>
          <a:xfrm>
            <a:off x="11832" y="1052736"/>
            <a:ext cx="9036496" cy="4929411"/>
          </a:xfrm>
        </p:spPr>
        <p:txBody>
          <a:bodyPr/>
          <a:lstStyle/>
          <a:p>
            <a:r>
              <a:rPr lang="en-US" sz="2400" b="1" dirty="0"/>
              <a:t>Three independent baselines</a:t>
            </a:r>
            <a:r>
              <a:rPr lang="en-US" sz="2400" dirty="0"/>
              <a:t>, </a:t>
            </a:r>
            <a:r>
              <a:rPr lang="en-US" sz="2400" i="1" dirty="0" err="1"/>
              <a:t>D</a:t>
            </a:r>
            <a:r>
              <a:rPr lang="en-US" sz="2400" baseline="-25000" dirty="0" err="1"/>
              <a:t>ji</a:t>
            </a:r>
            <a:r>
              <a:rPr lang="en-US" sz="2400" dirty="0"/>
              <a:t>, are needed to </a:t>
            </a:r>
            <a:r>
              <a:rPr lang="en-US" sz="2400" b="1" dirty="0"/>
              <a:t>locate the position </a:t>
            </a:r>
            <a:r>
              <a:rPr lang="en-US" sz="2400" dirty="0"/>
              <a:t>of an emitter </a:t>
            </a:r>
            <a:r>
              <a:rPr lang="en-US" sz="2400" b="1" dirty="0"/>
              <a:t>unambiguously</a:t>
            </a:r>
            <a:r>
              <a:rPr lang="en-US" sz="2400" dirty="0"/>
              <a:t>.  </a:t>
            </a:r>
          </a:p>
          <a:p>
            <a:r>
              <a:rPr lang="en-US" sz="2400" dirty="0"/>
              <a:t>Such determinations are subject to geometric dilution of precision (</a:t>
            </a:r>
            <a:r>
              <a:rPr lang="en-US" sz="2400" dirty="0" err="1"/>
              <a:t>GDoP</a:t>
            </a:r>
            <a:r>
              <a:rPr lang="en-US" sz="2400" dirty="0"/>
              <a:t>) and position dilution of precision (</a:t>
            </a:r>
            <a:r>
              <a:rPr lang="en-US" sz="2400" dirty="0" err="1"/>
              <a:t>PDoP</a:t>
            </a:r>
            <a:r>
              <a:rPr lang="en-US" sz="2400" dirty="0"/>
              <a:t>).  </a:t>
            </a:r>
          </a:p>
          <a:p>
            <a:r>
              <a:rPr lang="en-US" sz="2400" dirty="0"/>
              <a:t>One pattern comprises 3 linear arrays arranged in a Y-configuration: much like the very large array (VLA) in Socorro, New Mexico. </a:t>
            </a:r>
          </a:p>
          <a:p>
            <a:r>
              <a:rPr lang="en-US" sz="2400" b="1" dirty="0"/>
              <a:t>The WG should explore other configurations that could be gainfully utilized in some situations.</a:t>
            </a:r>
            <a:endParaRPr lang="en-GB" sz="2400" b="1"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13</a:t>
            </a:fld>
            <a:endParaRPr lang="ro-RO" dirty="0"/>
          </a:p>
        </p:txBody>
      </p:sp>
    </p:spTree>
    <p:extLst>
      <p:ext uri="{BB962C8B-B14F-4D97-AF65-F5344CB8AC3E}">
        <p14:creationId xmlns:p14="http://schemas.microsoft.com/office/powerpoint/2010/main" val="1495470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Extensions to Polarimetry</a:t>
            </a:r>
          </a:p>
        </p:txBody>
      </p:sp>
      <p:sp>
        <p:nvSpPr>
          <p:cNvPr id="3" name="Content Placeholder 2"/>
          <p:cNvSpPr>
            <a:spLocks noGrp="1"/>
          </p:cNvSpPr>
          <p:nvPr>
            <p:ph idx="1"/>
          </p:nvPr>
        </p:nvSpPr>
        <p:spPr>
          <a:xfrm>
            <a:off x="11832" y="1052736"/>
            <a:ext cx="9036496" cy="4929411"/>
          </a:xfrm>
        </p:spPr>
        <p:txBody>
          <a:bodyPr/>
          <a:lstStyle/>
          <a:p>
            <a:r>
              <a:rPr lang="en-US" sz="2400" dirty="0"/>
              <a:t>Thus far, our discussion has been limited to one receiver per antenna element. Certain radio stars are known to emit noise that is polarized. Magnetic dipole moments of O</a:t>
            </a:r>
            <a:r>
              <a:rPr lang="en-US" sz="2400" baseline="-25000" dirty="0"/>
              <a:t>2</a:t>
            </a:r>
            <a:r>
              <a:rPr lang="en-US" sz="2400" dirty="0"/>
              <a:t> also emit polarized radiation when aligned by Earth’s magnetic field.  </a:t>
            </a:r>
          </a:p>
          <a:p>
            <a:r>
              <a:rPr lang="en-US" sz="2400" dirty="0"/>
              <a:t>In </a:t>
            </a:r>
            <a:r>
              <a:rPr lang="en-US" sz="2400" b="1" dirty="0"/>
              <a:t>polarimetric radiometry </a:t>
            </a:r>
            <a:r>
              <a:rPr lang="en-US" sz="2400" dirty="0"/>
              <a:t>each antenna element has two receivers to detect each basis polarization; either horizontal (H) or vertical (V), or right-hand circular (RHC) and left-hand circular (LHC). </a:t>
            </a:r>
          </a:p>
          <a:p>
            <a:r>
              <a:rPr lang="en-US" sz="2400" b="1" dirty="0"/>
              <a:t>The WG should examine some challenges to be confronted when extending aperture synthesis to polarimetric radiometry.</a:t>
            </a:r>
            <a:endParaRPr lang="en-GB" sz="2400" b="1"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14</a:t>
            </a:fld>
            <a:endParaRPr lang="ro-RO" dirty="0"/>
          </a:p>
        </p:txBody>
      </p:sp>
    </p:spTree>
    <p:extLst>
      <p:ext uri="{BB962C8B-B14F-4D97-AF65-F5344CB8AC3E}">
        <p14:creationId xmlns:p14="http://schemas.microsoft.com/office/powerpoint/2010/main" val="749235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5. Calibration (1)</a:t>
            </a:r>
          </a:p>
        </p:txBody>
      </p:sp>
      <p:sp>
        <p:nvSpPr>
          <p:cNvPr id="3" name="Content Placeholder 2"/>
          <p:cNvSpPr>
            <a:spLocks noGrp="1"/>
          </p:cNvSpPr>
          <p:nvPr>
            <p:ph idx="1"/>
          </p:nvPr>
        </p:nvSpPr>
        <p:spPr>
          <a:xfrm>
            <a:off x="11832" y="1052736"/>
            <a:ext cx="9132168" cy="4929411"/>
          </a:xfrm>
        </p:spPr>
        <p:txBody>
          <a:bodyPr/>
          <a:lstStyle/>
          <a:p>
            <a:r>
              <a:rPr lang="en-GB" sz="2400" b="1" dirty="0"/>
              <a:t>A major portion of the WG’s effort will be devoted to calibration of the array and its implication for its elements.</a:t>
            </a:r>
            <a:endParaRPr lang="en-GB" sz="2400" dirty="0"/>
          </a:p>
          <a:p>
            <a:pPr marL="0" indent="0">
              <a:buNone/>
            </a:pPr>
            <a:r>
              <a:rPr lang="en-US" sz="2400" b="1" dirty="0"/>
              <a:t>	Clock synchronization. </a:t>
            </a:r>
          </a:p>
          <a:p>
            <a:r>
              <a:rPr lang="en-US" sz="2400" dirty="0"/>
              <a:t>Cross-correlation requires that clocks for timing and sampling be synchronized among elements.  The WG will explore methods for performing this</a:t>
            </a:r>
          </a:p>
          <a:p>
            <a:pPr marL="0" indent="0">
              <a:buNone/>
            </a:pPr>
            <a:r>
              <a:rPr lang="en-GB" sz="2400" b="1" dirty="0"/>
              <a:t>	Delay, gain and phase mismatch between elements</a:t>
            </a:r>
          </a:p>
          <a:p>
            <a:r>
              <a:rPr lang="en-US" sz="2400" dirty="0"/>
              <a:t>The WG should explore how mismatches in delay, and magnitude and phase of the gains between elements will be determined and corrected.</a:t>
            </a:r>
          </a:p>
          <a:p>
            <a:r>
              <a:rPr lang="en-US" sz="2400" dirty="0"/>
              <a:t>Post-calibration estimation of calibration residuals and their impact on image quality is another task for this WG.</a:t>
            </a:r>
            <a:endParaRPr lang="en-GB" sz="2400"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15</a:t>
            </a:fld>
            <a:endParaRPr lang="ro-RO" dirty="0"/>
          </a:p>
        </p:txBody>
      </p:sp>
    </p:spTree>
    <p:extLst>
      <p:ext uri="{BB962C8B-B14F-4D97-AF65-F5344CB8AC3E}">
        <p14:creationId xmlns:p14="http://schemas.microsoft.com/office/powerpoint/2010/main" val="3956121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6. Limitations</a:t>
            </a:r>
          </a:p>
        </p:txBody>
      </p:sp>
      <p:sp>
        <p:nvSpPr>
          <p:cNvPr id="3" name="Content Placeholder 2"/>
          <p:cNvSpPr>
            <a:spLocks noGrp="1"/>
          </p:cNvSpPr>
          <p:nvPr>
            <p:ph idx="1"/>
          </p:nvPr>
        </p:nvSpPr>
        <p:spPr>
          <a:xfrm>
            <a:off x="11832" y="1052736"/>
            <a:ext cx="9036496" cy="4929411"/>
          </a:xfrm>
        </p:spPr>
        <p:txBody>
          <a:bodyPr/>
          <a:lstStyle/>
          <a:p>
            <a:r>
              <a:rPr lang="en-US" sz="2400" dirty="0"/>
              <a:t>The WG will describe limitations to synthetic aperture radiometry.  These limitations arise from platforms and the scenes themselves. We have already described limitations on spacing between elements.</a:t>
            </a:r>
          </a:p>
          <a:p>
            <a:r>
              <a:rPr lang="en-US" sz="2400" dirty="0"/>
              <a:t>Another type of limitation arises when the available correlation time is too short to either suppress unwanted noise adequately or to enhance the desired noise. For example, platform motion may not allow sufficient time for the scene to reside within the beam of the array. Else, the spatial and temporal variations of temperature in the scene are too rapid relative to the correlation time. </a:t>
            </a:r>
          </a:p>
          <a:p>
            <a:r>
              <a:rPr lang="en-US" sz="2400" dirty="0"/>
              <a:t>The WG document will nod to these limitations.</a:t>
            </a:r>
            <a:endParaRPr lang="en-GB" sz="2400" dirty="0"/>
          </a:p>
          <a:p>
            <a:endParaRPr lang="en-US" sz="2400"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16</a:t>
            </a:fld>
            <a:endParaRPr lang="ro-RO" dirty="0"/>
          </a:p>
        </p:txBody>
      </p:sp>
    </p:spTree>
    <p:extLst>
      <p:ext uri="{BB962C8B-B14F-4D97-AF65-F5344CB8AC3E}">
        <p14:creationId xmlns:p14="http://schemas.microsoft.com/office/powerpoint/2010/main" val="1777497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7. Summary</a:t>
            </a:r>
          </a:p>
        </p:txBody>
      </p:sp>
      <p:sp>
        <p:nvSpPr>
          <p:cNvPr id="3" name="Content Placeholder 2"/>
          <p:cNvSpPr>
            <a:spLocks noGrp="1"/>
          </p:cNvSpPr>
          <p:nvPr>
            <p:ph idx="1"/>
          </p:nvPr>
        </p:nvSpPr>
        <p:spPr>
          <a:xfrm>
            <a:off x="11832" y="1052736"/>
            <a:ext cx="9036496" cy="4929411"/>
          </a:xfrm>
        </p:spPr>
        <p:txBody>
          <a:bodyPr/>
          <a:lstStyle/>
          <a:p>
            <a:r>
              <a:rPr lang="en-GB" sz="2400" dirty="0"/>
              <a:t>We described the scope of the effort undertaken by the Synthetic Aperture Radiometry WG as it relates to synthetic aperture radiometry, in the framework of the newly formed IEEE Signal Processing Society Synthetic Aperture Standards Committee. </a:t>
            </a:r>
          </a:p>
          <a:p>
            <a:r>
              <a:rPr lang="en-GB" sz="2400" dirty="0"/>
              <a:t>We welcome participation and input from the community at large and join the WG’s effort in this endeavour.</a:t>
            </a:r>
            <a:endParaRPr lang="en-US" sz="2400"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17</a:t>
            </a:fld>
            <a:endParaRPr lang="ro-RO" dirty="0"/>
          </a:p>
        </p:txBody>
      </p:sp>
    </p:spTree>
    <p:extLst>
      <p:ext uri="{BB962C8B-B14F-4D97-AF65-F5344CB8AC3E}">
        <p14:creationId xmlns:p14="http://schemas.microsoft.com/office/powerpoint/2010/main" val="1777497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048065-4C0B-4B96-B6C2-A66A8FF799FE}"/>
              </a:ext>
            </a:extLst>
          </p:cNvPr>
          <p:cNvSpPr>
            <a:spLocks noGrp="1"/>
          </p:cNvSpPr>
          <p:nvPr>
            <p:ph type="title"/>
          </p:nvPr>
        </p:nvSpPr>
        <p:spPr>
          <a:xfrm>
            <a:off x="-118418" y="222508"/>
            <a:ext cx="9289032" cy="536998"/>
          </a:xfrm>
        </p:spPr>
        <p:txBody>
          <a:bodyPr/>
          <a:lstStyle/>
          <a:p>
            <a:r>
              <a:rPr lang="en-US" sz="3200" b="1" dirty="0"/>
              <a:t>P3339 Synthetic Aperture Radiometry Working Group</a:t>
            </a:r>
          </a:p>
        </p:txBody>
      </p:sp>
      <p:sp>
        <p:nvSpPr>
          <p:cNvPr id="3" name="Content Placeholder 2">
            <a:extLst>
              <a:ext uri="{FF2B5EF4-FFF2-40B4-BE49-F238E27FC236}">
                <a16:creationId xmlns:a16="http://schemas.microsoft.com/office/drawing/2014/main" xmlns="" id="{E9BF1A1A-45A4-49B0-90C5-4B574DDB0541}"/>
              </a:ext>
            </a:extLst>
          </p:cNvPr>
          <p:cNvSpPr>
            <a:spLocks noGrp="1"/>
          </p:cNvSpPr>
          <p:nvPr>
            <p:ph idx="1"/>
          </p:nvPr>
        </p:nvSpPr>
        <p:spPr>
          <a:xfrm>
            <a:off x="0" y="1052736"/>
            <a:ext cx="9144000" cy="4525963"/>
          </a:xfrm>
        </p:spPr>
        <p:txBody>
          <a:bodyPr/>
          <a:lstStyle/>
          <a:p>
            <a:r>
              <a:rPr lang="en-US" sz="2400" dirty="0"/>
              <a:t>Through approval of PAR #3339 we are forming a Synthetic Aperture Radiometry Working Group (WG) to develop a document that describes </a:t>
            </a:r>
            <a:r>
              <a:rPr lang="en-US" sz="2400" b="1" dirty="0"/>
              <a:t>recommended practices </a:t>
            </a:r>
            <a:r>
              <a:rPr lang="en-US" sz="2400" dirty="0"/>
              <a:t>for aperture synthesis by an array of radiometers.</a:t>
            </a:r>
          </a:p>
          <a:p>
            <a:r>
              <a:rPr lang="en-US" sz="2400" dirty="0"/>
              <a:t>WG will receive oversight by IEEE Standards Association, IEEE Signal Processing Society (IEEE-SPS).</a:t>
            </a:r>
            <a:endParaRPr lang="en-GB" sz="2400" i="1" dirty="0"/>
          </a:p>
          <a:p>
            <a:r>
              <a:rPr lang="en-US" sz="2400" dirty="0"/>
              <a:t>The recommended practices document identifies and describes a preferred set of architectural and performance features for each radiometer as well as array configurations of these that lend themselves to accurately locating and registering images of scenes of interest.</a:t>
            </a:r>
            <a:endParaRPr lang="en-US" sz="2000" dirty="0"/>
          </a:p>
          <a:p>
            <a:endParaRPr lang="en-GB" sz="2000" dirty="0"/>
          </a:p>
        </p:txBody>
      </p:sp>
      <p:sp>
        <p:nvSpPr>
          <p:cNvPr id="4" name="Slide Number Placeholder 3">
            <a:extLst>
              <a:ext uri="{FF2B5EF4-FFF2-40B4-BE49-F238E27FC236}">
                <a16:creationId xmlns:a16="http://schemas.microsoft.com/office/drawing/2014/main" xmlns="" id="{1DFE4A8A-4452-40D1-A6A6-CF104111A93A}"/>
              </a:ext>
            </a:extLst>
          </p:cNvPr>
          <p:cNvSpPr>
            <a:spLocks noGrp="1"/>
          </p:cNvSpPr>
          <p:nvPr>
            <p:ph type="sldNum" sz="quarter" idx="12"/>
          </p:nvPr>
        </p:nvSpPr>
        <p:spPr/>
        <p:txBody>
          <a:bodyPr/>
          <a:lstStyle/>
          <a:p>
            <a:pPr>
              <a:defRPr/>
            </a:pPr>
            <a:fld id="{22BF47DE-151B-4169-9026-C24250DC602B}" type="slidenum">
              <a:rPr lang="ro-RO" smtClean="0"/>
              <a:pPr>
                <a:defRPr/>
              </a:pPr>
              <a:t>2</a:t>
            </a:fld>
            <a:endParaRPr lang="ro-RO"/>
          </a:p>
        </p:txBody>
      </p:sp>
      <p:sp>
        <p:nvSpPr>
          <p:cNvPr id="5" name="Rectangle 4">
            <a:extLst>
              <a:ext uri="{FF2B5EF4-FFF2-40B4-BE49-F238E27FC236}">
                <a16:creationId xmlns:a16="http://schemas.microsoft.com/office/drawing/2014/main" xmlns="" id="{3EF741C0-A3B1-4E25-89EE-BC21FC017E70}"/>
              </a:ext>
            </a:extLst>
          </p:cNvPr>
          <p:cNvSpPr/>
          <p:nvPr/>
        </p:nvSpPr>
        <p:spPr>
          <a:xfrm>
            <a:off x="2771800" y="6510763"/>
            <a:ext cx="4104456" cy="338554"/>
          </a:xfrm>
          <a:prstGeom prst="rect">
            <a:avLst/>
          </a:prstGeom>
        </p:spPr>
        <p:txBody>
          <a:bodyPr wrap="square">
            <a:spAutoFit/>
          </a:bodyPr>
          <a:lstStyle/>
          <a:p>
            <a:r>
              <a:rPr lang="en-US" sz="1600" dirty="0">
                <a:hlinkClick r:id="rId2"/>
              </a:rPr>
              <a:t>https://sagroups.ieee.org/saradiometry/</a:t>
            </a:r>
            <a:r>
              <a:rPr lang="en-US" sz="1600" dirty="0"/>
              <a:t>  </a:t>
            </a:r>
            <a:endParaRPr lang="en-GB" sz="1600" dirty="0"/>
          </a:p>
        </p:txBody>
      </p:sp>
    </p:spTree>
    <p:extLst>
      <p:ext uri="{BB962C8B-B14F-4D97-AF65-F5344CB8AC3E}">
        <p14:creationId xmlns:p14="http://schemas.microsoft.com/office/powerpoint/2010/main" val="78681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2D47D2-535E-4F9D-99F3-0255A0E25B37}"/>
              </a:ext>
            </a:extLst>
          </p:cNvPr>
          <p:cNvSpPr>
            <a:spLocks noGrp="1"/>
          </p:cNvSpPr>
          <p:nvPr>
            <p:ph type="title"/>
          </p:nvPr>
        </p:nvSpPr>
        <p:spPr/>
        <p:txBody>
          <a:bodyPr/>
          <a:lstStyle/>
          <a:p>
            <a:r>
              <a:rPr lang="en-US" sz="3200" b="1" dirty="0"/>
              <a:t>Agenda</a:t>
            </a:r>
            <a:endParaRPr lang="en-GB" sz="3200" b="1" dirty="0"/>
          </a:p>
        </p:txBody>
      </p:sp>
      <p:sp>
        <p:nvSpPr>
          <p:cNvPr id="3" name="Content Placeholder 2">
            <a:extLst>
              <a:ext uri="{FF2B5EF4-FFF2-40B4-BE49-F238E27FC236}">
                <a16:creationId xmlns:a16="http://schemas.microsoft.com/office/drawing/2014/main" xmlns="" id="{3906266A-E65E-4AC1-BDBA-C36BCF39F173}"/>
              </a:ext>
            </a:extLst>
          </p:cNvPr>
          <p:cNvSpPr>
            <a:spLocks noGrp="1"/>
          </p:cNvSpPr>
          <p:nvPr>
            <p:ph idx="1"/>
          </p:nvPr>
        </p:nvSpPr>
        <p:spPr/>
        <p:txBody>
          <a:bodyPr/>
          <a:lstStyle/>
          <a:p>
            <a:pPr marL="457200" indent="-457200">
              <a:buFont typeface="+mj-lt"/>
              <a:buAutoNum type="arabicPeriod"/>
            </a:pPr>
            <a:r>
              <a:rPr lang="en-US" sz="2400" dirty="0"/>
              <a:t>INTRODUCTION</a:t>
            </a:r>
          </a:p>
          <a:p>
            <a:pPr marL="457200" indent="-457200">
              <a:buFont typeface="+mj-lt"/>
              <a:buAutoNum type="arabicPeriod"/>
            </a:pPr>
            <a:r>
              <a:rPr lang="en-US" sz="2400" dirty="0"/>
              <a:t>RADIOMETER RECEIVER ELEMENT</a:t>
            </a:r>
          </a:p>
          <a:p>
            <a:pPr marL="457200" indent="-457200">
              <a:buFont typeface="+mj-lt"/>
              <a:buAutoNum type="arabicPeriod"/>
            </a:pPr>
            <a:r>
              <a:rPr lang="en-US" sz="2400" dirty="0"/>
              <a:t>ARRAY OF RADIOMETERS</a:t>
            </a:r>
            <a:endParaRPr lang="en-GB" sz="2400" dirty="0"/>
          </a:p>
          <a:p>
            <a:pPr marL="457200" indent="-457200">
              <a:buFont typeface="+mj-lt"/>
              <a:buAutoNum type="arabicPeriod"/>
            </a:pPr>
            <a:r>
              <a:rPr lang="en-GB" sz="2400" dirty="0"/>
              <a:t>ARRAY CONFIGURATIONS </a:t>
            </a:r>
          </a:p>
          <a:p>
            <a:pPr marL="457200" indent="-457200">
              <a:buFont typeface="+mj-lt"/>
              <a:buAutoNum type="arabicPeriod"/>
            </a:pPr>
            <a:r>
              <a:rPr lang="ro-RO" sz="2400" dirty="0"/>
              <a:t>CALIBRATION</a:t>
            </a:r>
            <a:endParaRPr lang="en-GB" sz="2400" dirty="0"/>
          </a:p>
          <a:p>
            <a:pPr marL="0" indent="0">
              <a:buNone/>
            </a:pPr>
            <a:r>
              <a:rPr lang="en-GB" sz="2400" dirty="0"/>
              <a:t>	5.1. Clock synchronization</a:t>
            </a:r>
          </a:p>
          <a:p>
            <a:pPr marL="0" indent="0">
              <a:buNone/>
            </a:pPr>
            <a:r>
              <a:rPr lang="en-GB" sz="2400" dirty="0"/>
              <a:t>	5.2 Delay, gain and phase mismatch between elements</a:t>
            </a:r>
          </a:p>
          <a:p>
            <a:pPr marL="457200" indent="-457200">
              <a:buFont typeface="+mj-lt"/>
              <a:buAutoNum type="arabicPeriod" startAt="6"/>
            </a:pPr>
            <a:r>
              <a:rPr lang="ro-RO" sz="2400" dirty="0"/>
              <a:t>LIMITATIONS</a:t>
            </a:r>
            <a:endParaRPr lang="en-GB" sz="2400" dirty="0"/>
          </a:p>
          <a:p>
            <a:pPr marL="457200" indent="-457200">
              <a:buFont typeface="+mj-lt"/>
              <a:buAutoNum type="arabicPeriod" startAt="6"/>
            </a:pPr>
            <a:r>
              <a:rPr lang="ro-RO" sz="2400" dirty="0"/>
              <a:t>SUMMARY</a:t>
            </a:r>
            <a:endParaRPr lang="en-GB" sz="2400" dirty="0"/>
          </a:p>
          <a:p>
            <a:pPr marL="457200" indent="-457200">
              <a:buFont typeface="+mj-lt"/>
              <a:buAutoNum type="arabicPeriod" startAt="6"/>
            </a:pPr>
            <a:r>
              <a:rPr lang="ro-RO" sz="2400" dirty="0"/>
              <a:t>REFERENCES</a:t>
            </a:r>
          </a:p>
        </p:txBody>
      </p:sp>
      <p:sp>
        <p:nvSpPr>
          <p:cNvPr id="4" name="Slide Number Placeholder 3">
            <a:extLst>
              <a:ext uri="{FF2B5EF4-FFF2-40B4-BE49-F238E27FC236}">
                <a16:creationId xmlns:a16="http://schemas.microsoft.com/office/drawing/2014/main" xmlns="" id="{DD7F6B77-DACD-48AC-B7F5-2087E4A59EE8}"/>
              </a:ext>
            </a:extLst>
          </p:cNvPr>
          <p:cNvSpPr>
            <a:spLocks noGrp="1"/>
          </p:cNvSpPr>
          <p:nvPr>
            <p:ph type="sldNum" sz="quarter" idx="12"/>
          </p:nvPr>
        </p:nvSpPr>
        <p:spPr/>
        <p:txBody>
          <a:bodyPr/>
          <a:lstStyle/>
          <a:p>
            <a:pPr>
              <a:defRPr/>
            </a:pPr>
            <a:fld id="{22BF47DE-151B-4169-9026-C24250DC602B}" type="slidenum">
              <a:rPr lang="ro-RO" smtClean="0"/>
              <a:pPr>
                <a:defRPr/>
              </a:pPr>
              <a:t>3</a:t>
            </a:fld>
            <a:endParaRPr lang="ro-RO"/>
          </a:p>
        </p:txBody>
      </p:sp>
    </p:spTree>
    <p:extLst>
      <p:ext uri="{BB962C8B-B14F-4D97-AF65-F5344CB8AC3E}">
        <p14:creationId xmlns:p14="http://schemas.microsoft.com/office/powerpoint/2010/main" val="229749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850106"/>
          </a:xfrm>
        </p:spPr>
        <p:txBody>
          <a:bodyPr/>
          <a:lstStyle/>
          <a:p>
            <a:r>
              <a:rPr lang="en-GB" dirty="0"/>
              <a:t>1. Introduction (1)</a:t>
            </a:r>
          </a:p>
        </p:txBody>
      </p:sp>
      <p:sp>
        <p:nvSpPr>
          <p:cNvPr id="3" name="Content Placeholder 2"/>
          <p:cNvSpPr>
            <a:spLocks noGrp="1"/>
          </p:cNvSpPr>
          <p:nvPr>
            <p:ph idx="1"/>
          </p:nvPr>
        </p:nvSpPr>
        <p:spPr>
          <a:xfrm>
            <a:off x="11832" y="1052736"/>
            <a:ext cx="9036496" cy="4929411"/>
          </a:xfrm>
        </p:spPr>
        <p:txBody>
          <a:bodyPr/>
          <a:lstStyle/>
          <a:p>
            <a:r>
              <a:rPr lang="en-US" sz="2400" dirty="0"/>
              <a:t>The recommended practices document should:  </a:t>
            </a:r>
          </a:p>
          <a:p>
            <a:pPr lvl="1"/>
            <a:r>
              <a:rPr lang="en-US" sz="2400" dirty="0"/>
              <a:t>describe fundamental limits, procedures, and signal processing steps for aperture synthesis of arrays of radiometers, including a single radiometer element; </a:t>
            </a:r>
          </a:p>
          <a:p>
            <a:pPr lvl="1"/>
            <a:r>
              <a:rPr lang="en-US" sz="2400" dirty="0"/>
              <a:t>introduce terms and metrics used to quantify its performance limits.</a:t>
            </a:r>
          </a:p>
          <a:p>
            <a:pPr lvl="1"/>
            <a:r>
              <a:rPr lang="en-US" sz="2400" dirty="0"/>
              <a:t>define arrays of such elements in a number of configurations to establish constraints and performance that accompanies each. </a:t>
            </a:r>
          </a:p>
          <a:p>
            <a:pPr lvl="1"/>
            <a:r>
              <a:rPr lang="en-US" sz="2400" dirty="0"/>
              <a:t>describe platforms from which instruments operate and the advantages and disadvantages of each setting</a:t>
            </a:r>
          </a:p>
          <a:p>
            <a:pPr lvl="1"/>
            <a:r>
              <a:rPr lang="en-US" sz="2400" dirty="0"/>
              <a:t>define arrays of such elements in a number of configurations to establish constraints and performance that accompanies each. </a:t>
            </a:r>
          </a:p>
          <a:p>
            <a:pPr lvl="1"/>
            <a:r>
              <a:rPr lang="en-US" sz="2400" dirty="0" smtClean="0"/>
              <a:t>explore </a:t>
            </a:r>
            <a:r>
              <a:rPr lang="en-US" sz="2400" dirty="0"/>
              <a:t>methods for calibrations of the arrays and establish post-calibration performance for each calibration type.</a:t>
            </a:r>
            <a:endParaRPr lang="en-GB" sz="2400"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4</a:t>
            </a:fld>
            <a:endParaRPr lang="ro-RO" dirty="0"/>
          </a:p>
        </p:txBody>
      </p:sp>
    </p:spTree>
    <p:extLst>
      <p:ext uri="{BB962C8B-B14F-4D97-AF65-F5344CB8AC3E}">
        <p14:creationId xmlns:p14="http://schemas.microsoft.com/office/powerpoint/2010/main" val="271096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Introduction (2)</a:t>
            </a:r>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5</a:t>
            </a:fld>
            <a:endParaRPr lang="ro-RO"/>
          </a:p>
        </p:txBody>
      </p:sp>
      <p:pic>
        <p:nvPicPr>
          <p:cNvPr id="5"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340768"/>
            <a:ext cx="5801784" cy="4351338"/>
          </a:xfrm>
          <a:prstGeom prst="rect">
            <a:avLst/>
          </a:prstGeom>
        </p:spPr>
      </p:pic>
      <p:sp>
        <p:nvSpPr>
          <p:cNvPr id="6" name="TextBox 5"/>
          <p:cNvSpPr txBox="1"/>
          <p:nvPr/>
        </p:nvSpPr>
        <p:spPr>
          <a:xfrm>
            <a:off x="457200" y="1115452"/>
            <a:ext cx="2723536" cy="369332"/>
          </a:xfrm>
          <a:prstGeom prst="rect">
            <a:avLst/>
          </a:prstGeom>
          <a:noFill/>
        </p:spPr>
        <p:txBody>
          <a:bodyPr wrap="square" rtlCol="0">
            <a:spAutoFit/>
          </a:bodyPr>
          <a:lstStyle/>
          <a:p>
            <a:r>
              <a:rPr lang="en-US" dirty="0"/>
              <a:t>Courtesy: radartutorial.ecu</a:t>
            </a:r>
          </a:p>
        </p:txBody>
      </p:sp>
      <p:sp>
        <p:nvSpPr>
          <p:cNvPr id="7" name="TextBox 6"/>
          <p:cNvSpPr txBox="1"/>
          <p:nvPr/>
        </p:nvSpPr>
        <p:spPr>
          <a:xfrm>
            <a:off x="6258984" y="1484784"/>
            <a:ext cx="2705503" cy="1754326"/>
          </a:xfrm>
          <a:prstGeom prst="rect">
            <a:avLst/>
          </a:prstGeom>
          <a:noFill/>
        </p:spPr>
        <p:txBody>
          <a:bodyPr wrap="square" rtlCol="0">
            <a:spAutoFit/>
          </a:bodyPr>
          <a:lstStyle/>
          <a:p>
            <a:r>
              <a:rPr lang="en-US" dirty="0"/>
              <a:t>Unlike mature SAR</a:t>
            </a:r>
          </a:p>
          <a:p>
            <a:pPr marL="285750" indent="-285750">
              <a:buFont typeface="Arial" panose="020B0604020202020204" pitchFamily="34" charset="0"/>
              <a:buChar char="•"/>
            </a:pPr>
            <a:r>
              <a:rPr lang="en-US" dirty="0"/>
              <a:t>No illuminator </a:t>
            </a:r>
          </a:p>
          <a:p>
            <a:pPr marL="285750" indent="-285750">
              <a:buFont typeface="Arial" panose="020B0604020202020204" pitchFamily="34" charset="0"/>
              <a:buChar char="•"/>
            </a:pPr>
            <a:r>
              <a:rPr lang="en-US" dirty="0"/>
              <a:t>No temporal coherence because emissions by sources in the scene are random </a:t>
            </a:r>
          </a:p>
        </p:txBody>
      </p:sp>
      <p:sp>
        <p:nvSpPr>
          <p:cNvPr id="8" name="TextBox 7"/>
          <p:cNvSpPr txBox="1"/>
          <p:nvPr/>
        </p:nvSpPr>
        <p:spPr>
          <a:xfrm>
            <a:off x="899592" y="5987018"/>
            <a:ext cx="5095956" cy="369332"/>
          </a:xfrm>
          <a:prstGeom prst="rect">
            <a:avLst/>
          </a:prstGeom>
          <a:noFill/>
        </p:spPr>
        <p:txBody>
          <a:bodyPr wrap="square" rtlCol="0">
            <a:spAutoFit/>
          </a:bodyPr>
          <a:lstStyle/>
          <a:p>
            <a:r>
              <a:rPr lang="en-US" dirty="0"/>
              <a:t>No correlation between separate temporal segments </a:t>
            </a:r>
          </a:p>
        </p:txBody>
      </p:sp>
      <p:sp>
        <p:nvSpPr>
          <p:cNvPr id="9" name="Left Brace 8"/>
          <p:cNvSpPr/>
          <p:nvPr/>
        </p:nvSpPr>
        <p:spPr>
          <a:xfrm rot="16200000">
            <a:off x="1674952" y="4545124"/>
            <a:ext cx="288032" cy="136815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rot="16200000">
            <a:off x="4391980" y="4545124"/>
            <a:ext cx="288032" cy="136815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Arrow Connector 11"/>
          <p:cNvCxnSpPr>
            <a:stCxn id="8" idx="0"/>
            <a:endCxn id="9" idx="1"/>
          </p:cNvCxnSpPr>
          <p:nvPr/>
        </p:nvCxnSpPr>
        <p:spPr>
          <a:xfrm flipH="1" flipV="1">
            <a:off x="1818968" y="5373216"/>
            <a:ext cx="1628602" cy="613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0"/>
            <a:endCxn id="10" idx="1"/>
          </p:cNvCxnSpPr>
          <p:nvPr/>
        </p:nvCxnSpPr>
        <p:spPr>
          <a:xfrm flipV="1">
            <a:off x="3447570" y="5373216"/>
            <a:ext cx="1088426" cy="613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30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2. Radiometer Receiver Element (1)</a:t>
            </a:r>
          </a:p>
        </p:txBody>
      </p:sp>
      <p:sp>
        <p:nvSpPr>
          <p:cNvPr id="3" name="Content Placeholder 2"/>
          <p:cNvSpPr>
            <a:spLocks noGrp="1"/>
          </p:cNvSpPr>
          <p:nvPr>
            <p:ph idx="1"/>
          </p:nvPr>
        </p:nvSpPr>
        <p:spPr>
          <a:xfrm>
            <a:off x="11832" y="1052736"/>
            <a:ext cx="9036496" cy="4929411"/>
          </a:xfrm>
        </p:spPr>
        <p:txBody>
          <a:bodyPr/>
          <a:lstStyle/>
          <a:p>
            <a:r>
              <a:rPr lang="en-US" sz="2400" b="1" dirty="0"/>
              <a:t>A radiometer is an instrument that measures noise by converting noise fluctuations </a:t>
            </a:r>
            <a:r>
              <a:rPr lang="en-US" sz="2400" dirty="0"/>
              <a:t>that impinge on its input into a DC voltage at its output.  </a:t>
            </a:r>
          </a:p>
          <a:p>
            <a:r>
              <a:rPr lang="en-US" sz="2400" dirty="0"/>
              <a:t>Modern radiometers represent the DC voltage in numerical format through ADC. </a:t>
            </a:r>
          </a:p>
          <a:p>
            <a:r>
              <a:rPr lang="en-US" sz="2400" dirty="0"/>
              <a:t>The radiometer generates noise internally:  thermal (Johnson), carrier transport (shot) and carrier recombination mechanisms </a:t>
            </a:r>
            <a:r>
              <a:rPr lang="en-GB" sz="2400" dirty="0"/>
              <a:t>that transform noise fluctuations into DC voltage</a:t>
            </a:r>
            <a:r>
              <a:rPr lang="en-US" sz="2400" dirty="0"/>
              <a:t>, non-linearly.  </a:t>
            </a:r>
          </a:p>
          <a:p>
            <a:r>
              <a:rPr lang="en-US" sz="2400" dirty="0"/>
              <a:t>Internal noise can combine additively and multiplicatively with the noise from the scene. </a:t>
            </a:r>
          </a:p>
          <a:p>
            <a:r>
              <a:rPr lang="en-US" sz="2400" b="1" dirty="0"/>
              <a:t>The WG should examine these mechanisms and recommend architectures that best mitigate these noise-contaminating factors. </a:t>
            </a:r>
            <a:endParaRPr lang="en-GB" sz="2400" b="1" dirty="0"/>
          </a:p>
          <a:p>
            <a:endParaRPr lang="en-GB" sz="2400"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6</a:t>
            </a:fld>
            <a:endParaRPr lang="ro-RO"/>
          </a:p>
        </p:txBody>
      </p:sp>
    </p:spTree>
    <p:extLst>
      <p:ext uri="{BB962C8B-B14F-4D97-AF65-F5344CB8AC3E}">
        <p14:creationId xmlns:p14="http://schemas.microsoft.com/office/powerpoint/2010/main" val="2321419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2. Radiometer Receiver Element (2)</a:t>
            </a:r>
          </a:p>
        </p:txBody>
      </p:sp>
      <p:sp>
        <p:nvSpPr>
          <p:cNvPr id="3" name="Content Placeholder 2"/>
          <p:cNvSpPr>
            <a:spLocks noGrp="1"/>
          </p:cNvSpPr>
          <p:nvPr>
            <p:ph idx="1"/>
          </p:nvPr>
        </p:nvSpPr>
        <p:spPr>
          <a:xfrm>
            <a:off x="11832" y="1052736"/>
            <a:ext cx="9036496" cy="4929411"/>
          </a:xfrm>
        </p:spPr>
        <p:txBody>
          <a:bodyPr/>
          <a:lstStyle/>
          <a:p>
            <a:r>
              <a:rPr lang="en-GB" sz="2400" dirty="0"/>
              <a:t>An important aspect of radiometer design is that </a:t>
            </a:r>
            <a:r>
              <a:rPr lang="en-GB" sz="2400" b="1" dirty="0"/>
              <a:t>it preserves the random nature of the noise</a:t>
            </a:r>
            <a:r>
              <a:rPr lang="en-GB" sz="2400" dirty="0"/>
              <a:t>. </a:t>
            </a:r>
            <a:r>
              <a:rPr lang="en-GB" sz="2400" b="1" dirty="0">
                <a:solidFill>
                  <a:srgbClr val="FF0000"/>
                </a:solidFill>
              </a:rPr>
              <a:t>It should not introduce spurious temporal correlation into the noise sequence where none originally exists.</a:t>
            </a:r>
            <a:r>
              <a:rPr lang="en-GB" sz="2400" dirty="0"/>
              <a:t>  </a:t>
            </a:r>
          </a:p>
          <a:p>
            <a:r>
              <a:rPr lang="en-GB" sz="2400" dirty="0"/>
              <a:t>Such spurious correlations arise from a variety of causes.</a:t>
            </a:r>
          </a:p>
          <a:p>
            <a:pPr lvl="1"/>
            <a:r>
              <a:rPr lang="en-GB" sz="2000" dirty="0"/>
              <a:t>Mismatch between receiver stages causes multiple reflections that combines every current sample with others generated multiple round-trip times ago.</a:t>
            </a:r>
          </a:p>
          <a:p>
            <a:pPr lvl="1"/>
            <a:r>
              <a:rPr lang="en-US" sz="2000" dirty="0"/>
              <a:t>Analog to digital conversion ADC introduces correlation in a number of ways: </a:t>
            </a:r>
          </a:p>
          <a:p>
            <a:pPr lvl="2"/>
            <a:r>
              <a:rPr lang="en-US" sz="2000" dirty="0"/>
              <a:t>Amplitude quantization. </a:t>
            </a:r>
          </a:p>
          <a:p>
            <a:pPr lvl="2"/>
            <a:r>
              <a:rPr lang="en-US" sz="2000" dirty="0"/>
              <a:t>Time quantization. </a:t>
            </a:r>
          </a:p>
          <a:p>
            <a:pPr lvl="2"/>
            <a:r>
              <a:rPr lang="en-US" sz="2000" dirty="0"/>
              <a:t>The need to Nyquist sample the noise that propagates through the filter bandwidth, </a:t>
            </a:r>
            <a:r>
              <a:rPr lang="en-US" sz="2000" i="1" dirty="0"/>
              <a:t>B</a:t>
            </a:r>
            <a:r>
              <a:rPr lang="en-US" sz="2000" dirty="0"/>
              <a:t>. The filter response lingers an amount </a:t>
            </a:r>
            <a:r>
              <a:rPr lang="en-US" sz="2000" i="1" dirty="0" err="1"/>
              <a:t>t</a:t>
            </a:r>
            <a:r>
              <a:rPr lang="en-US" sz="2000" i="1" baseline="-25000" dirty="0" err="1"/>
              <a:t>F</a:t>
            </a:r>
            <a:r>
              <a:rPr lang="en-US" sz="2000" dirty="0"/>
              <a:t> ~ 1/</a:t>
            </a:r>
            <a:r>
              <a:rPr lang="en-US" sz="2000" i="1" dirty="0"/>
              <a:t>B</a:t>
            </a:r>
            <a:r>
              <a:rPr lang="en-US" sz="2000" dirty="0"/>
              <a:t>, after application of stimulus, and </a:t>
            </a:r>
            <a:r>
              <a:rPr lang="en-US" sz="2000" dirty="0" err="1"/>
              <a:t>Nyquist</a:t>
            </a:r>
            <a:r>
              <a:rPr lang="en-US" sz="2000" dirty="0"/>
              <a:t> sampling sets an upper bound, </a:t>
            </a:r>
            <a:r>
              <a:rPr lang="en-US" sz="2000" i="1" dirty="0" err="1"/>
              <a:t>t</a:t>
            </a:r>
            <a:r>
              <a:rPr lang="en-US" sz="2000" i="1" baseline="-25000" dirty="0" err="1"/>
              <a:t>Sampling</a:t>
            </a:r>
            <a:r>
              <a:rPr lang="en-US" sz="2000" dirty="0"/>
              <a:t> ≤ ½</a:t>
            </a:r>
            <a:r>
              <a:rPr lang="en-US" sz="2000" i="1" dirty="0"/>
              <a:t>t</a:t>
            </a:r>
            <a:r>
              <a:rPr lang="en-US" sz="2000" i="1" baseline="-25000" dirty="0"/>
              <a:t>F</a:t>
            </a:r>
            <a:r>
              <a:rPr lang="en-US" sz="2000" dirty="0"/>
              <a:t>.  Thus, the lingering effect of past samples inevitably introduces correlation.  </a:t>
            </a:r>
          </a:p>
          <a:p>
            <a:r>
              <a:rPr lang="en-US" sz="2400" b="1" dirty="0"/>
              <a:t>The WG should address such issues.</a:t>
            </a:r>
            <a:endParaRPr lang="en-GB" sz="2400" b="1" dirty="0"/>
          </a:p>
          <a:p>
            <a:endParaRPr lang="en-GB" sz="2400"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7</a:t>
            </a:fld>
            <a:endParaRPr lang="ro-RO" dirty="0"/>
          </a:p>
        </p:txBody>
      </p:sp>
    </p:spTree>
    <p:extLst>
      <p:ext uri="{BB962C8B-B14F-4D97-AF65-F5344CB8AC3E}">
        <p14:creationId xmlns:p14="http://schemas.microsoft.com/office/powerpoint/2010/main" val="223655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2. Radiometer Receiver Element (3)</a:t>
            </a:r>
          </a:p>
        </p:txBody>
      </p:sp>
      <p:sp>
        <p:nvSpPr>
          <p:cNvPr id="3" name="Content Placeholder 2"/>
          <p:cNvSpPr>
            <a:spLocks noGrp="1"/>
          </p:cNvSpPr>
          <p:nvPr>
            <p:ph idx="1"/>
          </p:nvPr>
        </p:nvSpPr>
        <p:spPr>
          <a:xfrm>
            <a:off x="11832" y="1052736"/>
            <a:ext cx="9036496" cy="4929411"/>
          </a:xfrm>
        </p:spPr>
        <p:txBody>
          <a:bodyPr/>
          <a:lstStyle/>
          <a:p>
            <a:r>
              <a:rPr lang="en-US" sz="2400" dirty="0"/>
              <a:t>Under </a:t>
            </a:r>
            <a:r>
              <a:rPr lang="en-US" sz="2400" i="1" dirty="0"/>
              <a:t>ideal</a:t>
            </a:r>
            <a:r>
              <a:rPr lang="en-US" sz="2400" dirty="0"/>
              <a:t> circumstances, the internally generated noise is represented as a temperature, </a:t>
            </a:r>
            <a:r>
              <a:rPr lang="en-US" sz="2400" i="1" dirty="0" err="1"/>
              <a:t>T</a:t>
            </a:r>
            <a:r>
              <a:rPr lang="en-US" sz="2400" i="1" baseline="-25000" dirty="0" err="1"/>
              <a:t>Rx</a:t>
            </a:r>
            <a:r>
              <a:rPr lang="en-US" sz="2400" dirty="0"/>
              <a:t>, and, after integrating the input noise for a duration, </a:t>
            </a:r>
            <a:r>
              <a:rPr lang="en-US" sz="2400" i="1" dirty="0"/>
              <a:t>t</a:t>
            </a:r>
            <a:r>
              <a:rPr lang="en-US" sz="2400" i="1" baseline="-25000" dirty="0"/>
              <a:t>int</a:t>
            </a:r>
            <a:r>
              <a:rPr lang="en-US" sz="2400" dirty="0"/>
              <a:t>, it achieves a temperature sensitivity Δ</a:t>
            </a:r>
            <a:r>
              <a:rPr lang="en-US" sz="2400" i="1" dirty="0"/>
              <a:t>T:</a:t>
            </a:r>
          </a:p>
          <a:p>
            <a:endParaRPr lang="en-US" sz="2400" i="1" dirty="0"/>
          </a:p>
          <a:p>
            <a:endParaRPr lang="en-GB" sz="2400" dirty="0"/>
          </a:p>
          <a:p>
            <a:r>
              <a:rPr lang="en-US" sz="2400" i="1" dirty="0" err="1"/>
              <a:t>T</a:t>
            </a:r>
            <a:r>
              <a:rPr lang="en-US" sz="2400" i="1" baseline="-25000" dirty="0" err="1"/>
              <a:t>Scene</a:t>
            </a:r>
            <a:r>
              <a:rPr lang="en-US" sz="2400" dirty="0"/>
              <a:t> is the temperature of the scene of interest. </a:t>
            </a:r>
          </a:p>
          <a:p>
            <a:endParaRPr lang="en-US" sz="2400"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8</a:t>
            </a:fld>
            <a:endParaRPr lang="ro-RO" dirty="0"/>
          </a:p>
        </p:txBody>
      </p:sp>
      <p:sp>
        <p:nvSpPr>
          <p:cNvPr id="5" name="Rectangle 4"/>
          <p:cNvSpPr/>
          <p:nvPr/>
        </p:nvSpPr>
        <p:spPr>
          <a:xfrm>
            <a:off x="1547664" y="2348880"/>
            <a:ext cx="6984776" cy="461665"/>
          </a:xfrm>
          <a:prstGeom prst="rect">
            <a:avLst/>
          </a:prstGeom>
        </p:spPr>
        <p:txBody>
          <a:bodyPr wrap="square">
            <a:spAutoFit/>
          </a:bodyPr>
          <a:lstStyle/>
          <a:p>
            <a:r>
              <a:rPr lang="en-US" sz="2400" dirty="0">
                <a:latin typeface="Times New Roman" pitchFamily="18" charset="0"/>
                <a:cs typeface="Times New Roman" pitchFamily="18" charset="0"/>
              </a:rPr>
              <a:t>Δ</a:t>
            </a:r>
            <a:r>
              <a:rPr lang="en-US" sz="2400" i="1" dirty="0">
                <a:latin typeface="Times New Roman" pitchFamily="18" charset="0"/>
                <a:cs typeface="Times New Roman" pitchFamily="18" charset="0"/>
              </a:rPr>
              <a:t>T</a:t>
            </a:r>
            <a:r>
              <a:rPr lang="en-US" sz="2400" dirty="0">
                <a:latin typeface="Times New Roman" pitchFamily="18" charset="0"/>
                <a:cs typeface="Times New Roman" pitchFamily="18" charset="0"/>
              </a:rPr>
              <a:t> = (</a:t>
            </a:r>
            <a:r>
              <a:rPr lang="en-US" sz="2400" i="1" dirty="0" err="1">
                <a:latin typeface="Times New Roman" pitchFamily="18" charset="0"/>
                <a:cs typeface="Times New Roman" pitchFamily="18" charset="0"/>
              </a:rPr>
              <a:t>T</a:t>
            </a:r>
            <a:r>
              <a:rPr lang="en-US" sz="2400" i="1" baseline="-25000" dirty="0" err="1">
                <a:latin typeface="Times New Roman" pitchFamily="18" charset="0"/>
                <a:cs typeface="Times New Roman" pitchFamily="18" charset="0"/>
              </a:rPr>
              <a:t>Scene</a:t>
            </a:r>
            <a:r>
              <a:rPr lang="en-US" sz="2400" dirty="0">
                <a:latin typeface="Times New Roman" pitchFamily="18" charset="0"/>
                <a:cs typeface="Times New Roman" pitchFamily="18" charset="0"/>
              </a:rPr>
              <a:t> + </a:t>
            </a:r>
            <a:r>
              <a:rPr lang="en-US" sz="2400" i="1" dirty="0" err="1">
                <a:latin typeface="Times New Roman" pitchFamily="18" charset="0"/>
                <a:cs typeface="Times New Roman" pitchFamily="18" charset="0"/>
              </a:rPr>
              <a:t>T</a:t>
            </a:r>
            <a:r>
              <a:rPr lang="en-US" sz="2400" i="1" baseline="-25000" dirty="0" err="1">
                <a:latin typeface="Times New Roman" pitchFamily="18" charset="0"/>
                <a:cs typeface="Times New Roman" pitchFamily="18" charset="0"/>
              </a:rPr>
              <a:t>Rx</a:t>
            </a:r>
            <a:r>
              <a:rPr lang="en-US" sz="2400" dirty="0">
                <a:latin typeface="Times New Roman" pitchFamily="18" charset="0"/>
                <a:cs typeface="Times New Roman" pitchFamily="18" charset="0"/>
              </a:rPr>
              <a:t>)/(</a:t>
            </a:r>
            <a:r>
              <a:rPr lang="en-US" sz="2400" i="1" dirty="0" err="1">
                <a:latin typeface="Times New Roman" pitchFamily="18" charset="0"/>
                <a:cs typeface="Times New Roman" pitchFamily="18" charset="0"/>
              </a:rPr>
              <a:t>Bt</a:t>
            </a:r>
            <a:r>
              <a:rPr lang="en-US" sz="2400" i="1" baseline="-25000" dirty="0" err="1">
                <a:latin typeface="Times New Roman" pitchFamily="18" charset="0"/>
                <a:cs typeface="Times New Roman" pitchFamily="18" charset="0"/>
              </a:rPr>
              <a:t>int</a:t>
            </a:r>
            <a:r>
              <a:rPr lang="en-US" sz="2400" dirty="0">
                <a:latin typeface="Times New Roman" pitchFamily="18" charset="0"/>
                <a:cs typeface="Times New Roman" pitchFamily="18" charset="0"/>
              </a:rPr>
              <a:t>)</a:t>
            </a:r>
            <a:r>
              <a:rPr lang="en-US" sz="2400" baseline="30000" dirty="0">
                <a:latin typeface="Times New Roman" pitchFamily="18" charset="0"/>
                <a:cs typeface="Times New Roman" pitchFamily="18" charset="0"/>
              </a:rPr>
              <a:t>½</a:t>
            </a:r>
            <a:r>
              <a:rPr lang="en-US" sz="2400" dirty="0">
                <a:latin typeface="Times New Roman" pitchFamily="18" charset="0"/>
                <a:cs typeface="Times New Roman" pitchFamily="18" charset="0"/>
              </a:rPr>
              <a:t>			</a:t>
            </a:r>
            <a:endParaRPr lang="en-GB" sz="2400" strike="sngStrike" dirty="0">
              <a:latin typeface="Times New Roman" pitchFamily="18" charset="0"/>
              <a:cs typeface="Times New Roman" pitchFamily="18" charset="0"/>
            </a:endParaRPr>
          </a:p>
        </p:txBody>
      </p:sp>
    </p:spTree>
    <p:extLst>
      <p:ext uri="{BB962C8B-B14F-4D97-AF65-F5344CB8AC3E}">
        <p14:creationId xmlns:p14="http://schemas.microsoft.com/office/powerpoint/2010/main" val="3686152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850106"/>
          </a:xfrm>
        </p:spPr>
        <p:txBody>
          <a:bodyPr/>
          <a:lstStyle/>
          <a:p>
            <a:r>
              <a:rPr lang="en-GB" dirty="0"/>
              <a:t>3. Array of Radiometers (1)</a:t>
            </a:r>
          </a:p>
        </p:txBody>
      </p:sp>
      <p:sp>
        <p:nvSpPr>
          <p:cNvPr id="3" name="Content Placeholder 2"/>
          <p:cNvSpPr>
            <a:spLocks noGrp="1"/>
          </p:cNvSpPr>
          <p:nvPr>
            <p:ph idx="1"/>
          </p:nvPr>
        </p:nvSpPr>
        <p:spPr>
          <a:xfrm>
            <a:off x="11832" y="1052736"/>
            <a:ext cx="9132168" cy="4929411"/>
          </a:xfrm>
        </p:spPr>
        <p:txBody>
          <a:bodyPr/>
          <a:lstStyle/>
          <a:p>
            <a:r>
              <a:rPr lang="en-GB" sz="2400" dirty="0"/>
              <a:t>Owing to </a:t>
            </a:r>
            <a:r>
              <a:rPr lang="en-GB" sz="2400" b="1" dirty="0"/>
              <a:t>sequential temporal sampling not being available</a:t>
            </a:r>
            <a:r>
              <a:rPr lang="en-GB" sz="2400" dirty="0"/>
              <a:t>, aperture synthesis in radiometry must appeal to other methods of sampling.</a:t>
            </a:r>
          </a:p>
          <a:p>
            <a:r>
              <a:rPr lang="en-GB" sz="2400" b="1" dirty="0"/>
              <a:t>Spatial sampling </a:t>
            </a:r>
            <a:r>
              <a:rPr lang="en-GB" sz="2400" dirty="0"/>
              <a:t>promises </a:t>
            </a:r>
            <a:r>
              <a:rPr lang="en-US" sz="2400" dirty="0"/>
              <a:t>effective achievement of aperture synthesis. Correlation between pairs of radiometers in an array obtains the time difference of arrival between the pairs of emission from a distant source (Fig. 1).</a:t>
            </a:r>
            <a:endParaRPr lang="en-US" sz="2400" i="1" dirty="0"/>
          </a:p>
        </p:txBody>
      </p:sp>
      <p:sp>
        <p:nvSpPr>
          <p:cNvPr id="4" name="Slide Number Placeholder 3"/>
          <p:cNvSpPr>
            <a:spLocks noGrp="1"/>
          </p:cNvSpPr>
          <p:nvPr>
            <p:ph type="sldNum" sz="quarter" idx="12"/>
          </p:nvPr>
        </p:nvSpPr>
        <p:spPr/>
        <p:txBody>
          <a:bodyPr/>
          <a:lstStyle/>
          <a:p>
            <a:pPr>
              <a:defRPr/>
            </a:pPr>
            <a:fld id="{22BF47DE-151B-4169-9026-C24250DC602B}" type="slidenum">
              <a:rPr lang="ro-RO" smtClean="0"/>
              <a:pPr>
                <a:defRPr/>
              </a:pPr>
              <a:t>9</a:t>
            </a:fld>
            <a:endParaRPr lang="ro-RO" dirty="0"/>
          </a:p>
        </p:txBody>
      </p:sp>
      <p:pic>
        <p:nvPicPr>
          <p:cNvPr id="3174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3573016"/>
            <a:ext cx="6768752" cy="2528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51520" y="5938470"/>
            <a:ext cx="8236891" cy="954107"/>
          </a:xfrm>
          <a:prstGeom prst="rect">
            <a:avLst/>
          </a:prstGeom>
        </p:spPr>
        <p:txBody>
          <a:bodyPr wrap="square">
            <a:spAutoFit/>
          </a:bodyPr>
          <a:lstStyle/>
          <a:p>
            <a:pPr indent="171450" algn="just">
              <a:spcAft>
                <a:spcPts val="0"/>
              </a:spcAft>
            </a:pPr>
            <a:r>
              <a:rPr lang="en-US" dirty="0">
                <a:latin typeface="Times New Roman"/>
                <a:ea typeface="Times New Roman"/>
              </a:rPr>
              <a:t>Fig. 1 Emission from a distant source impinge on an array of radiometers at different times, owing to their spatial separation.  The time difference of arrival between any pair directly relates to the angle of arrival to that pair.</a:t>
            </a:r>
            <a:endParaRPr lang="en-GB" sz="2000" dirty="0">
              <a:effectLst/>
              <a:latin typeface="Times New Roman"/>
              <a:ea typeface="Times New Roman"/>
            </a:endParaRPr>
          </a:p>
        </p:txBody>
      </p:sp>
    </p:spTree>
    <p:extLst>
      <p:ext uri="{BB962C8B-B14F-4D97-AF65-F5344CB8AC3E}">
        <p14:creationId xmlns:p14="http://schemas.microsoft.com/office/powerpoint/2010/main" val="4292381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5814</TotalTime>
  <Words>1558</Words>
  <Application>Microsoft Office PowerPoint</Application>
  <PresentationFormat>On-screen Show (4:3)</PresentationFormat>
  <Paragraphs>141</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Proposed scope of Recommended Practice -Radiometry WG-</vt:lpstr>
      <vt:lpstr>P3339 Synthetic Aperture Radiometry Working Group</vt:lpstr>
      <vt:lpstr>Agenda</vt:lpstr>
      <vt:lpstr>1. Introduction (1)</vt:lpstr>
      <vt:lpstr>1. Introduction (2)</vt:lpstr>
      <vt:lpstr>2. Radiometer Receiver Element (1)</vt:lpstr>
      <vt:lpstr>2. Radiometer Receiver Element (2)</vt:lpstr>
      <vt:lpstr>2. Radiometer Receiver Element (3)</vt:lpstr>
      <vt:lpstr>3. Array of Radiometers (1)</vt:lpstr>
      <vt:lpstr>3. Array of Radiometers (2)</vt:lpstr>
      <vt:lpstr>Wide Separation Trade</vt:lpstr>
      <vt:lpstr>Wide Bandwidth Trade</vt:lpstr>
      <vt:lpstr>4. Array Configurations (1)</vt:lpstr>
      <vt:lpstr>Extensions to Polarimetry</vt:lpstr>
      <vt:lpstr>5. Calibration (1)</vt:lpstr>
      <vt:lpstr>6. Limitations</vt:lpstr>
      <vt:lpstr>7. Summary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Weakly self-similar processes</dc:title>
  <dc:creator>MONICA</dc:creator>
  <cp:lastModifiedBy>Hewlett-Packard Company</cp:lastModifiedBy>
  <cp:revision>424</cp:revision>
  <dcterms:created xsi:type="dcterms:W3CDTF">2016-04-20T16:01:00Z</dcterms:created>
  <dcterms:modified xsi:type="dcterms:W3CDTF">2023-02-28T16:07:34Z</dcterms:modified>
</cp:coreProperties>
</file>