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0" r:id="rId1"/>
  </p:sldMasterIdLst>
  <p:notesMasterIdLst>
    <p:notesMasterId r:id="rId13"/>
  </p:notesMasterIdLst>
  <p:sldIdLst>
    <p:sldId id="263" r:id="rId2"/>
    <p:sldId id="2027" r:id="rId3"/>
    <p:sldId id="2029" r:id="rId4"/>
    <p:sldId id="2030" r:id="rId5"/>
    <p:sldId id="2026" r:id="rId6"/>
    <p:sldId id="2036" r:id="rId7"/>
    <p:sldId id="2033" r:id="rId8"/>
    <p:sldId id="2038" r:id="rId9"/>
    <p:sldId id="2037" r:id="rId10"/>
    <p:sldId id="2034" r:id="rId11"/>
    <p:sldId id="2032" r:id="rId12"/>
  </p:sldIdLst>
  <p:sldSz cx="9144000" cy="5143500" type="screen16x9"/>
  <p:notesSz cx="6858000" cy="9144000"/>
  <p:defaultTextStyle>
    <a:defPPr>
      <a:defRPr lang="en-US"/>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0000FF"/>
    <a:srgbClr val="863204"/>
    <a:srgbClr val="F2B800"/>
    <a:srgbClr val="BC8F00"/>
    <a:srgbClr val="969696"/>
    <a:srgbClr val="502100"/>
    <a:srgbClr val="CC5500"/>
    <a:srgbClr val="5D7217"/>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10"/>
    <p:restoredTop sz="94682"/>
  </p:normalViewPr>
  <p:slideViewPr>
    <p:cSldViewPr snapToGrid="0" snapToObjects="1">
      <p:cViewPr varScale="1">
        <p:scale>
          <a:sx n="165" d="100"/>
          <a:sy n="165" d="100"/>
        </p:scale>
        <p:origin x="256" y="1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DD1F94-4631-5B45-BF47-B340073A72F9}" type="datetimeFigureOut">
              <a:rPr lang="en-US" smtClean="0"/>
              <a:t>9/15/22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FFDA78-57F9-1D4A-85E6-2B8F435DAC39}" type="slidenum">
              <a:rPr lang="en-US" smtClean="0"/>
              <a:t>‹#›</a:t>
            </a:fld>
            <a:endParaRPr lang="en-US" dirty="0"/>
          </a:p>
        </p:txBody>
      </p:sp>
    </p:spTree>
    <p:extLst>
      <p:ext uri="{BB962C8B-B14F-4D97-AF65-F5344CB8AC3E}">
        <p14:creationId xmlns:p14="http://schemas.microsoft.com/office/powerpoint/2010/main" val="1717045805"/>
      </p:ext>
    </p:extLst>
  </p:cSld>
  <p:clrMap bg1="lt1" tx1="dk1" bg2="lt2" tx2="dk2" accent1="accent1" accent2="accent2" accent3="accent3" accent4="accent4" accent5="accent5" accent6="accent6" hlink="hlink" folHlink="folHlink"/>
  <p:notesStyle>
    <a:lvl1pPr marL="0" algn="l" defTabSz="713232" rtl="0" eaLnBrk="1" latinLnBrk="0" hangingPunct="1">
      <a:defRPr sz="936" kern="1200">
        <a:solidFill>
          <a:schemeClr val="tx1"/>
        </a:solidFill>
        <a:latin typeface="+mn-lt"/>
        <a:ea typeface="+mn-ea"/>
        <a:cs typeface="+mn-cs"/>
      </a:defRPr>
    </a:lvl1pPr>
    <a:lvl2pPr marL="356616" algn="l" defTabSz="713232" rtl="0" eaLnBrk="1" latinLnBrk="0" hangingPunct="1">
      <a:defRPr sz="936" kern="1200">
        <a:solidFill>
          <a:schemeClr val="tx1"/>
        </a:solidFill>
        <a:latin typeface="+mn-lt"/>
        <a:ea typeface="+mn-ea"/>
        <a:cs typeface="+mn-cs"/>
      </a:defRPr>
    </a:lvl2pPr>
    <a:lvl3pPr marL="713232" algn="l" defTabSz="713232" rtl="0" eaLnBrk="1" latinLnBrk="0" hangingPunct="1">
      <a:defRPr sz="936" kern="1200">
        <a:solidFill>
          <a:schemeClr val="tx1"/>
        </a:solidFill>
        <a:latin typeface="+mn-lt"/>
        <a:ea typeface="+mn-ea"/>
        <a:cs typeface="+mn-cs"/>
      </a:defRPr>
    </a:lvl3pPr>
    <a:lvl4pPr marL="1069848" algn="l" defTabSz="713232" rtl="0" eaLnBrk="1" latinLnBrk="0" hangingPunct="1">
      <a:defRPr sz="936" kern="1200">
        <a:solidFill>
          <a:schemeClr val="tx1"/>
        </a:solidFill>
        <a:latin typeface="+mn-lt"/>
        <a:ea typeface="+mn-ea"/>
        <a:cs typeface="+mn-cs"/>
      </a:defRPr>
    </a:lvl4pPr>
    <a:lvl5pPr marL="1426464" algn="l" defTabSz="713232" rtl="0" eaLnBrk="1" latinLnBrk="0" hangingPunct="1">
      <a:defRPr sz="936" kern="1200">
        <a:solidFill>
          <a:schemeClr val="tx1"/>
        </a:solidFill>
        <a:latin typeface="+mn-lt"/>
        <a:ea typeface="+mn-ea"/>
        <a:cs typeface="+mn-cs"/>
      </a:defRPr>
    </a:lvl5pPr>
    <a:lvl6pPr marL="1783080" algn="l" defTabSz="713232" rtl="0" eaLnBrk="1" latinLnBrk="0" hangingPunct="1">
      <a:defRPr sz="936" kern="1200">
        <a:solidFill>
          <a:schemeClr val="tx1"/>
        </a:solidFill>
        <a:latin typeface="+mn-lt"/>
        <a:ea typeface="+mn-ea"/>
        <a:cs typeface="+mn-cs"/>
      </a:defRPr>
    </a:lvl6pPr>
    <a:lvl7pPr marL="2139696" algn="l" defTabSz="713232" rtl="0" eaLnBrk="1" latinLnBrk="0" hangingPunct="1">
      <a:defRPr sz="936" kern="1200">
        <a:solidFill>
          <a:schemeClr val="tx1"/>
        </a:solidFill>
        <a:latin typeface="+mn-lt"/>
        <a:ea typeface="+mn-ea"/>
        <a:cs typeface="+mn-cs"/>
      </a:defRPr>
    </a:lvl7pPr>
    <a:lvl8pPr marL="2496312" algn="l" defTabSz="713232" rtl="0" eaLnBrk="1" latinLnBrk="0" hangingPunct="1">
      <a:defRPr sz="936" kern="1200">
        <a:solidFill>
          <a:schemeClr val="tx1"/>
        </a:solidFill>
        <a:latin typeface="+mn-lt"/>
        <a:ea typeface="+mn-ea"/>
        <a:cs typeface="+mn-cs"/>
      </a:defRPr>
    </a:lvl8pPr>
    <a:lvl9pPr marL="2852928" algn="l" defTabSz="713232" rtl="0" eaLnBrk="1" latinLnBrk="0" hangingPunct="1">
      <a:defRPr sz="93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6" name="Slide Number Placeholder 5"/>
          <p:cNvSpPr>
            <a:spLocks noGrp="1"/>
          </p:cNvSpPr>
          <p:nvPr>
            <p:ph type="sldNum" sz="quarter" idx="12"/>
          </p:nvPr>
        </p:nvSpPr>
        <p:spPr/>
        <p:txBody>
          <a:bodyPr/>
          <a:lstStyle/>
          <a:p>
            <a:fld id="{0BC8ABAC-C0A8-5340-B36A-82C98C91ACC8}" type="slidenum">
              <a:rPr lang="en-US" smtClean="0"/>
              <a:t>‹#›</a:t>
            </a:fld>
            <a:endParaRPr lang="en-US" dirty="0"/>
          </a:p>
        </p:txBody>
      </p:sp>
    </p:spTree>
    <p:extLst>
      <p:ext uri="{BB962C8B-B14F-4D97-AF65-F5344CB8AC3E}">
        <p14:creationId xmlns:p14="http://schemas.microsoft.com/office/powerpoint/2010/main" val="1481265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28650" y="844658"/>
            <a:ext cx="7886700" cy="374284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0BC8ABAC-C0A8-5340-B36A-82C98C91ACC8}" type="slidenum">
              <a:rPr lang="en-US" smtClean="0"/>
              <a:t>‹#›</a:t>
            </a:fld>
            <a:endParaRPr lang="en-US" dirty="0"/>
          </a:p>
        </p:txBody>
      </p:sp>
    </p:spTree>
    <p:extLst>
      <p:ext uri="{BB962C8B-B14F-4D97-AF65-F5344CB8AC3E}">
        <p14:creationId xmlns:p14="http://schemas.microsoft.com/office/powerpoint/2010/main" val="143095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C764DE79-268F-4C1A-8933-263129D2AF90}" type="datetimeFigureOut">
              <a:rPr lang="en-US" dirty="0"/>
              <a:t>9/15/22</a:t>
            </a:fld>
            <a:endParaRPr lang="en-US" dirty="0"/>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0BC8ABAC-C0A8-5340-B36A-82C98C91ACC8}" type="slidenum">
              <a:rPr lang="en-US" smtClean="0"/>
              <a:t>‹#›</a:t>
            </a:fld>
            <a:endParaRPr lang="en-US" dirty="0"/>
          </a:p>
        </p:txBody>
      </p:sp>
    </p:spTree>
    <p:extLst>
      <p:ext uri="{BB962C8B-B14F-4D97-AF65-F5344CB8AC3E}">
        <p14:creationId xmlns:p14="http://schemas.microsoft.com/office/powerpoint/2010/main" val="2207485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100380"/>
            <a:ext cx="3886200" cy="353234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100380"/>
            <a:ext cx="3886200" cy="353234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0BC8ABAC-C0A8-5340-B36A-82C98C91ACC8}" type="slidenum">
              <a:rPr lang="en-US" smtClean="0"/>
              <a:t>‹#›</a:t>
            </a:fld>
            <a:endParaRPr lang="en-US" dirty="0"/>
          </a:p>
        </p:txBody>
      </p:sp>
    </p:spTree>
    <p:extLst>
      <p:ext uri="{BB962C8B-B14F-4D97-AF65-F5344CB8AC3E}">
        <p14:creationId xmlns:p14="http://schemas.microsoft.com/office/powerpoint/2010/main" val="59540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4767263"/>
            <a:ext cx="2057400" cy="273844"/>
          </a:xfrm>
          <a:prstGeom prst="rect">
            <a:avLst/>
          </a:prstGeom>
        </p:spPr>
        <p:txBody>
          <a:bodyPr/>
          <a:lstStyle/>
          <a:p>
            <a:fld id="{C764DE79-268F-4C1A-8933-263129D2AF90}" type="datetimeFigureOut">
              <a:rPr lang="en-US" dirty="0"/>
              <a:t>9/15/22</a:t>
            </a:fld>
            <a:endParaRPr lang="en-US" dirty="0"/>
          </a:p>
        </p:txBody>
      </p:sp>
      <p:sp>
        <p:nvSpPr>
          <p:cNvPr id="4" name="Footer Placeholder 3"/>
          <p:cNvSpPr>
            <a:spLocks noGrp="1"/>
          </p:cNvSpPr>
          <p:nvPr>
            <p:ph type="ftr" sz="quarter" idx="11"/>
          </p:nvPr>
        </p:nvSpPr>
        <p:spPr>
          <a:xfrm>
            <a:off x="3028950" y="4767263"/>
            <a:ext cx="3086100" cy="273844"/>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0BC8ABAC-C0A8-5340-B36A-82C98C91ACC8}" type="slidenum">
              <a:rPr lang="en-US" smtClean="0"/>
              <a:t>‹#›</a:t>
            </a:fld>
            <a:endParaRPr lang="en-US" dirty="0"/>
          </a:p>
        </p:txBody>
      </p:sp>
    </p:spTree>
    <p:extLst>
      <p:ext uri="{BB962C8B-B14F-4D97-AF65-F5344CB8AC3E}">
        <p14:creationId xmlns:p14="http://schemas.microsoft.com/office/powerpoint/2010/main" val="3950557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BC8ABAC-C0A8-5340-B36A-82C98C91ACC8}" type="slidenum">
              <a:rPr lang="en-US" smtClean="0"/>
              <a:t>‹#›</a:t>
            </a:fld>
            <a:endParaRPr lang="en-US" dirty="0"/>
          </a:p>
        </p:txBody>
      </p:sp>
    </p:spTree>
    <p:extLst>
      <p:ext uri="{BB962C8B-B14F-4D97-AF65-F5344CB8AC3E}">
        <p14:creationId xmlns:p14="http://schemas.microsoft.com/office/powerpoint/2010/main" val="2134121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628650" y="4767263"/>
            <a:ext cx="2057400" cy="273844"/>
          </a:xfrm>
          <a:prstGeom prst="rect">
            <a:avLst/>
          </a:prstGeom>
        </p:spPr>
        <p:txBody>
          <a:bodyPr/>
          <a:lstStyle/>
          <a:p>
            <a:fld id="{C764DE79-268F-4C1A-8933-263129D2AF90}" type="datetimeFigureOut">
              <a:rPr lang="en-US" dirty="0"/>
              <a:t>9/15/22</a:t>
            </a:fld>
            <a:endParaRPr lang="en-US" dirty="0"/>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0BC8ABAC-C0A8-5340-B36A-82C98C91ACC8}" type="slidenum">
              <a:rPr lang="en-US" smtClean="0"/>
              <a:t>‹#›</a:t>
            </a:fld>
            <a:endParaRPr lang="en-US" dirty="0"/>
          </a:p>
        </p:txBody>
      </p:sp>
    </p:spTree>
    <p:extLst>
      <p:ext uri="{BB962C8B-B14F-4D97-AF65-F5344CB8AC3E}">
        <p14:creationId xmlns:p14="http://schemas.microsoft.com/office/powerpoint/2010/main" val="1204098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628650" y="4767263"/>
            <a:ext cx="2057400" cy="273844"/>
          </a:xfrm>
          <a:prstGeom prst="rect">
            <a:avLst/>
          </a:prstGeom>
        </p:spPr>
        <p:txBody>
          <a:bodyPr/>
          <a:lstStyle/>
          <a:p>
            <a:fld id="{C764DE79-268F-4C1A-8933-263129D2AF90}" type="datetimeFigureOut">
              <a:rPr lang="en-US" dirty="0"/>
              <a:t>9/15/22</a:t>
            </a:fld>
            <a:endParaRPr lang="en-US" dirty="0"/>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0BC8ABAC-C0A8-5340-B36A-82C98C91ACC8}" type="slidenum">
              <a:rPr lang="en-US" smtClean="0"/>
              <a:t>‹#›</a:t>
            </a:fld>
            <a:endParaRPr lang="en-US" dirty="0"/>
          </a:p>
        </p:txBody>
      </p:sp>
    </p:spTree>
    <p:extLst>
      <p:ext uri="{BB962C8B-B14F-4D97-AF65-F5344CB8AC3E}">
        <p14:creationId xmlns:p14="http://schemas.microsoft.com/office/powerpoint/2010/main" val="530776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0"/>
            <a:ext cx="7886700" cy="84465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844657"/>
            <a:ext cx="7886700" cy="394431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7086600" y="4869656"/>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0BC8ABAC-C0A8-5340-B36A-82C98C91ACC8}" type="slidenum">
              <a:rPr lang="en-US" smtClean="0"/>
              <a:t>‹#›</a:t>
            </a:fld>
            <a:endParaRPr lang="en-US" dirty="0"/>
          </a:p>
        </p:txBody>
      </p:sp>
    </p:spTree>
    <p:extLst>
      <p:ext uri="{BB962C8B-B14F-4D97-AF65-F5344CB8AC3E}">
        <p14:creationId xmlns:p14="http://schemas.microsoft.com/office/powerpoint/2010/main" val="2646715987"/>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Lst>
  <p:txStyles>
    <p:titleStyle>
      <a:lvl1pPr algn="ctr" defTabSz="685800" rtl="0" eaLnBrk="1" latinLnBrk="0" hangingPunct="1">
        <a:lnSpc>
          <a:spcPct val="90000"/>
        </a:lnSpc>
        <a:spcBef>
          <a:spcPct val="0"/>
        </a:spcBef>
        <a:buNone/>
        <a:defRPr sz="2800" b="1" kern="1200">
          <a:solidFill>
            <a:schemeClr val="accent1">
              <a:lumMod val="50000"/>
            </a:schemeClr>
          </a:solidFill>
          <a:latin typeface="Gill Sans MT" panose="020B0502020104020203" pitchFamily="34" charset="77"/>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Gill Sans MT" panose="020B0502020104020203" pitchFamily="34"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Gill Sans MT" panose="020B0502020104020203" pitchFamily="34"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Gill Sans MT" panose="020B0502020104020203" pitchFamily="34"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Gill Sans MT" panose="020B0502020104020203" pitchFamily="34"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Gill Sans MT" panose="020B0502020104020203" pitchFamily="34"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josh.gordon@nist.gov" TargetMode="External"/><Relationship Id="rId2" Type="http://schemas.openxmlformats.org/officeDocument/2006/relationships/hyperlink" Target="mailto:synthetic_aperture_twg@ieee.org"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FE52AD7-ADF2-7A4E-8219-9E129053F8A6}"/>
              </a:ext>
            </a:extLst>
          </p:cNvPr>
          <p:cNvSpPr/>
          <p:nvPr/>
        </p:nvSpPr>
        <p:spPr>
          <a:xfrm>
            <a:off x="0" y="1"/>
            <a:ext cx="9144000" cy="302161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13232" rtl="0" eaLnBrk="1" fontAlgn="auto" latinLnBrk="0" hangingPunct="1">
              <a:lnSpc>
                <a:spcPct val="100000"/>
              </a:lnSpc>
              <a:spcBef>
                <a:spcPts val="0"/>
              </a:spcBef>
              <a:spcAft>
                <a:spcPts val="0"/>
              </a:spcAft>
              <a:buClrTx/>
              <a:buSzTx/>
              <a:buFontTx/>
              <a:buNone/>
              <a:tabLst/>
              <a:defRPr/>
            </a:pPr>
            <a:endParaRPr kumimoji="0" lang="en-US" sz="1264"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Título 2">
            <a:extLst>
              <a:ext uri="{FF2B5EF4-FFF2-40B4-BE49-F238E27FC236}">
                <a16:creationId xmlns:a16="http://schemas.microsoft.com/office/drawing/2014/main" id="{D1F07834-4282-1F4E-B754-81E839E3F082}"/>
              </a:ext>
            </a:extLst>
          </p:cNvPr>
          <p:cNvSpPr txBox="1">
            <a:spLocks/>
          </p:cNvSpPr>
          <p:nvPr/>
        </p:nvSpPr>
        <p:spPr>
          <a:xfrm>
            <a:off x="218484" y="1150735"/>
            <a:ext cx="6261515" cy="1812954"/>
          </a:xfrm>
          <a:prstGeom prst="rect">
            <a:avLst/>
          </a:prstGeom>
        </p:spPr>
        <p:txBody>
          <a:bodyPr>
            <a:normAutofit fontScale="85000" lnSpcReduction="10000"/>
          </a:bodyPr>
          <a:lstStyle>
            <a:lvl1pPr algn="l" defTabSz="457200" rtl="0" eaLnBrk="1" latinLnBrk="0" hangingPunct="1">
              <a:spcBef>
                <a:spcPct val="0"/>
              </a:spcBef>
              <a:buNone/>
              <a:defRPr sz="3600" b="1" kern="1200" baseline="0">
                <a:solidFill>
                  <a:srgbClr val="CC6600"/>
                </a:solidFill>
                <a:latin typeface="Gill Sans MT" panose="020B0502020104020203" pitchFamily="34" charset="0"/>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en-US" sz="1980" b="1" i="0" u="none" strike="noStrike" kern="1200" cap="none" spc="0" normalizeH="0" baseline="0" noProof="0" dirty="0">
              <a:ln>
                <a:noFill/>
              </a:ln>
              <a:solidFill>
                <a:schemeClr val="bg1"/>
              </a:solidFill>
              <a:effectLst/>
              <a:uLnTx/>
              <a:uFillTx/>
              <a:latin typeface="Gill Sans MT" panose="020B0502020104020203" pitchFamily="34" charset="0"/>
              <a:ea typeface="+mj-ea"/>
              <a:cs typeface="+mj-cs"/>
            </a:endParaRPr>
          </a:p>
          <a:p>
            <a:pPr lvl="0">
              <a:defRPr/>
            </a:pPr>
            <a:r>
              <a:rPr lang="en-US" sz="3240" dirty="0">
                <a:solidFill>
                  <a:schemeClr val="bg1"/>
                </a:solidFill>
              </a:rPr>
              <a:t>IEEE </a:t>
            </a:r>
            <a:r>
              <a:rPr lang="en-US" sz="3240">
                <a:solidFill>
                  <a:schemeClr val="bg1"/>
                </a:solidFill>
              </a:rPr>
              <a:t>Synthetic Aperture Standards Committee: Radar Study Group</a:t>
            </a:r>
            <a:endParaRPr lang="en-US" sz="3240" dirty="0">
              <a:solidFill>
                <a:schemeClr val="bg1"/>
              </a:solidFill>
            </a:endParaRPr>
          </a:p>
          <a:p>
            <a:pPr lvl="0">
              <a:defRPr/>
            </a:pPr>
            <a:endParaRPr lang="en-US" sz="3240" dirty="0">
              <a:solidFill>
                <a:schemeClr val="bg1"/>
              </a:solidFill>
            </a:endParaRPr>
          </a:p>
          <a:p>
            <a:pPr lvl="0">
              <a:defRPr/>
            </a:pPr>
            <a:r>
              <a:rPr kumimoji="0" lang="en-US" sz="2400" b="1" i="0" u="none" strike="noStrike" kern="1200" cap="none" spc="0" normalizeH="0" baseline="0" noProof="0" dirty="0">
                <a:ln>
                  <a:noFill/>
                </a:ln>
                <a:solidFill>
                  <a:schemeClr val="bg1"/>
                </a:solidFill>
                <a:effectLst/>
                <a:uLnTx/>
                <a:uFillTx/>
                <a:latin typeface="Gill Sans MT" panose="020B0502020104020203" pitchFamily="34" charset="0"/>
                <a:ea typeface="+mj-ea"/>
                <a:cs typeface="+mj-cs"/>
              </a:rPr>
              <a:t>September 15,</a:t>
            </a:r>
            <a:r>
              <a:rPr kumimoji="0" lang="en-US" sz="2400" b="1" i="0" u="none" strike="noStrike" kern="1200" cap="none" spc="0" normalizeH="0" noProof="0" dirty="0">
                <a:ln>
                  <a:noFill/>
                </a:ln>
                <a:solidFill>
                  <a:schemeClr val="bg1"/>
                </a:solidFill>
                <a:effectLst/>
                <a:uLnTx/>
                <a:uFillTx/>
                <a:latin typeface="Gill Sans MT" panose="020B0502020104020203" pitchFamily="34" charset="0"/>
                <a:ea typeface="+mj-ea"/>
                <a:cs typeface="+mj-cs"/>
              </a:rPr>
              <a:t> 2022</a:t>
            </a:r>
            <a:endParaRPr kumimoji="0" lang="en-US" sz="2400" b="1" i="0" u="none" strike="noStrike" kern="1200" cap="none" spc="0" normalizeH="0" baseline="0" noProof="0" dirty="0">
              <a:ln>
                <a:noFill/>
              </a:ln>
              <a:solidFill>
                <a:schemeClr val="bg1"/>
              </a:solidFill>
              <a:effectLst/>
              <a:uLnTx/>
              <a:uFillTx/>
              <a:latin typeface="Gill Sans MT" panose="020B0502020104020203" pitchFamily="34" charset="0"/>
              <a:ea typeface="+mj-ea"/>
              <a:cs typeface="+mj-cs"/>
            </a:endParaRPr>
          </a:p>
        </p:txBody>
      </p:sp>
      <p:sp>
        <p:nvSpPr>
          <p:cNvPr id="9" name="Subtítulo 3">
            <a:extLst>
              <a:ext uri="{FF2B5EF4-FFF2-40B4-BE49-F238E27FC236}">
                <a16:creationId xmlns:a16="http://schemas.microsoft.com/office/drawing/2014/main" id="{F5912590-D1FC-824A-AB3D-487E9E9691B6}"/>
              </a:ext>
            </a:extLst>
          </p:cNvPr>
          <p:cNvSpPr txBox="1">
            <a:spLocks/>
          </p:cNvSpPr>
          <p:nvPr/>
        </p:nvSpPr>
        <p:spPr>
          <a:xfrm>
            <a:off x="5370701" y="3070703"/>
            <a:ext cx="3069306" cy="1049693"/>
          </a:xfrm>
          <a:prstGeom prst="rect">
            <a:avLst/>
          </a:prstGeom>
        </p:spPr>
        <p:txBody>
          <a:bodyPr>
            <a:normAutofit/>
          </a:bodyPr>
          <a:lstStyle>
            <a:lvl1pPr marL="0" indent="0" algn="l" defTabSz="457200" rtl="0" eaLnBrk="1" latinLnBrk="0" hangingPunct="1">
              <a:spcBef>
                <a:spcPct val="20000"/>
              </a:spcBef>
              <a:buClr>
                <a:srgbClr val="005F86"/>
              </a:buClr>
              <a:buSzPct val="80000"/>
              <a:buFont typeface="Wingdings" charset="2"/>
              <a:buNone/>
              <a:defRPr sz="3200" b="1" kern="1200">
                <a:solidFill>
                  <a:srgbClr val="31859C"/>
                </a:solidFill>
                <a:latin typeface="Gill Sans MT" panose="020B0502020104020203" pitchFamily="34" charset="0"/>
                <a:ea typeface="+mn-ea"/>
                <a:cs typeface="+mn-cs"/>
              </a:defRPr>
            </a:lvl1pPr>
            <a:lvl2pPr marL="457200" indent="0" algn="ctr" defTabSz="457200" rtl="0" eaLnBrk="1" latinLnBrk="0" hangingPunct="1">
              <a:spcBef>
                <a:spcPct val="20000"/>
              </a:spcBef>
              <a:buClr>
                <a:srgbClr val="FF0000"/>
              </a:buClr>
              <a:buSzPct val="100000"/>
              <a:buFont typeface="Wingdings" charset="2"/>
              <a:buNone/>
              <a:defRPr sz="2000" kern="1200">
                <a:solidFill>
                  <a:schemeClr val="tx1">
                    <a:tint val="75000"/>
                  </a:schemeClr>
                </a:solidFill>
                <a:latin typeface="Gill Sans MT" panose="020B0502020104020203" pitchFamily="34" charset="0"/>
                <a:ea typeface="+mn-ea"/>
                <a:cs typeface="+mn-cs"/>
              </a:defRPr>
            </a:lvl2pPr>
            <a:lvl3pPr marL="914400" indent="0" algn="ctr" defTabSz="457200" rtl="0" eaLnBrk="1" latinLnBrk="0" hangingPunct="1">
              <a:spcBef>
                <a:spcPct val="20000"/>
              </a:spcBef>
              <a:buClr>
                <a:srgbClr val="C6531F"/>
              </a:buClr>
              <a:buFont typeface="Arial"/>
              <a:buNone/>
              <a:defRPr sz="1800" kern="1200">
                <a:solidFill>
                  <a:schemeClr val="tx1">
                    <a:tint val="75000"/>
                  </a:schemeClr>
                </a:solidFill>
                <a:latin typeface="Gill Sans MT" panose="020B0502020104020203" pitchFamily="34" charset="0"/>
                <a:ea typeface="+mn-ea"/>
                <a:cs typeface="+mn-cs"/>
              </a:defRPr>
            </a:lvl3pPr>
            <a:lvl4pPr marL="1371600" indent="0" algn="ctr" defTabSz="457200" rtl="0" eaLnBrk="1" latinLnBrk="0" hangingPunct="1">
              <a:spcBef>
                <a:spcPct val="20000"/>
              </a:spcBef>
              <a:buClr>
                <a:srgbClr val="C6531F"/>
              </a:buClr>
              <a:buFont typeface="Arial"/>
              <a:buNone/>
              <a:defRPr sz="1600" kern="1200">
                <a:solidFill>
                  <a:schemeClr val="tx1">
                    <a:tint val="75000"/>
                  </a:schemeClr>
                </a:solidFill>
                <a:latin typeface="Gill Sans MT" panose="020B0502020104020203" pitchFamily="34" charset="0"/>
                <a:ea typeface="+mn-ea"/>
                <a:cs typeface="+mn-cs"/>
              </a:defRPr>
            </a:lvl4pPr>
            <a:lvl5pPr marL="1828800" indent="0" algn="ctr" defTabSz="457200" rtl="0" eaLnBrk="1" latinLnBrk="0" hangingPunct="1">
              <a:spcBef>
                <a:spcPct val="20000"/>
              </a:spcBef>
              <a:buClr>
                <a:srgbClr val="C6531F"/>
              </a:buClr>
              <a:buFont typeface="Arial"/>
              <a:buNone/>
              <a:defRPr sz="1400" kern="1200">
                <a:solidFill>
                  <a:schemeClr val="tx1">
                    <a:tint val="75000"/>
                  </a:schemeClr>
                </a:solidFill>
                <a:latin typeface="Gill Sans MT" panose="020B0502020104020203" pitchFamily="34" charset="0"/>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0" marR="0" lvl="0" indent="0" algn="ctr" defTabSz="411480" rtl="0" eaLnBrk="1" fontAlgn="auto" latinLnBrk="0" hangingPunct="1">
              <a:lnSpc>
                <a:spcPct val="100000"/>
              </a:lnSpc>
              <a:spcBef>
                <a:spcPct val="20000"/>
              </a:spcBef>
              <a:spcAft>
                <a:spcPts val="0"/>
              </a:spcAft>
              <a:buClr>
                <a:srgbClr val="005F86"/>
              </a:buClr>
              <a:buSzPct val="80000"/>
              <a:buFont typeface="Wingdings" charset="2"/>
              <a:buNone/>
              <a:tabLst/>
              <a:defRPr/>
            </a:pPr>
            <a:r>
              <a:rPr kumimoji="0" lang="en-US" sz="1800" b="1" i="0" u="none" strike="noStrike" kern="1200" cap="none" spc="0" normalizeH="0" baseline="0" noProof="0" dirty="0">
                <a:ln>
                  <a:noFill/>
                </a:ln>
                <a:solidFill>
                  <a:srgbClr val="4472C4">
                    <a:lumMod val="50000"/>
                  </a:srgbClr>
                </a:solidFill>
                <a:effectLst/>
                <a:uLnTx/>
                <a:uFillTx/>
                <a:latin typeface="Gill Sans MT" panose="020B0502020104020203" pitchFamily="34" charset="0"/>
                <a:ea typeface="+mn-ea"/>
                <a:cs typeface="+mn-cs"/>
              </a:rPr>
              <a:t>Raghu G. Raj</a:t>
            </a:r>
          </a:p>
        </p:txBody>
      </p:sp>
      <p:sp>
        <p:nvSpPr>
          <p:cNvPr id="10" name="Rectangle 9">
            <a:extLst>
              <a:ext uri="{FF2B5EF4-FFF2-40B4-BE49-F238E27FC236}">
                <a16:creationId xmlns:a16="http://schemas.microsoft.com/office/drawing/2014/main" id="{0B07A979-294A-D548-B493-8229114AC7C3}"/>
              </a:ext>
            </a:extLst>
          </p:cNvPr>
          <p:cNvSpPr/>
          <p:nvPr/>
        </p:nvSpPr>
        <p:spPr>
          <a:xfrm>
            <a:off x="218485" y="3406048"/>
            <a:ext cx="3984000" cy="313932"/>
          </a:xfrm>
          <a:prstGeom prst="rect">
            <a:avLst/>
          </a:prstGeom>
        </p:spPr>
        <p:txBody>
          <a:bodyPr wrap="square">
            <a:spAutoFit/>
          </a:bodyPr>
          <a:lstStyle/>
          <a:p>
            <a:pPr marL="0" marR="0" lvl="0" indent="0" algn="ctr" defTabSz="713232" rtl="0" eaLnBrk="1" fontAlgn="auto" latinLnBrk="0" hangingPunct="1">
              <a:lnSpc>
                <a:spcPct val="100000"/>
              </a:lnSpc>
              <a:spcBef>
                <a:spcPts val="0"/>
              </a:spcBef>
              <a:spcAft>
                <a:spcPts val="0"/>
              </a:spcAft>
              <a:buClrTx/>
              <a:buSzTx/>
              <a:buFontTx/>
              <a:buNone/>
              <a:tabLst/>
              <a:defRPr/>
            </a:pPr>
            <a:r>
              <a:rPr kumimoji="0" lang="en-US" sz="144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United States DEVCOM Army Research Laboratory</a:t>
            </a:r>
            <a:endParaRPr kumimoji="0" lang="en-US" sz="1440" b="0" i="0" u="none" strike="noStrike" kern="1200" cap="none" spc="0" normalizeH="0" baseline="0" noProof="0" dirty="0">
              <a:ln>
                <a:noFill/>
              </a:ln>
              <a:solidFill>
                <a:srgbClr val="4472C4">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D53C89E6-7528-4042-AFF6-54B0B4E305B0}"/>
              </a:ext>
            </a:extLst>
          </p:cNvPr>
          <p:cNvSpPr/>
          <p:nvPr/>
        </p:nvSpPr>
        <p:spPr>
          <a:xfrm>
            <a:off x="956291" y="3070703"/>
            <a:ext cx="2261325" cy="369332"/>
          </a:xfrm>
          <a:prstGeom prst="rect">
            <a:avLst/>
          </a:prstGeom>
        </p:spPr>
        <p:txBody>
          <a:bodyPr wrap="none">
            <a:spAutoFit/>
          </a:bodyPr>
          <a:lstStyle/>
          <a:p>
            <a:pPr marL="0" marR="0" lvl="0" indent="0" algn="ctr" defTabSz="411480" rtl="0" eaLnBrk="1" fontAlgn="auto" latinLnBrk="0" hangingPunct="1">
              <a:lnSpc>
                <a:spcPct val="100000"/>
              </a:lnSpc>
              <a:spcBef>
                <a:spcPct val="20000"/>
              </a:spcBef>
              <a:spcAft>
                <a:spcPts val="0"/>
              </a:spcAft>
              <a:buClr>
                <a:srgbClr val="005F86"/>
              </a:buClr>
              <a:buSzPct val="80000"/>
              <a:buFontTx/>
              <a:buNone/>
              <a:tabLst/>
              <a:defRPr/>
            </a:pPr>
            <a:r>
              <a:rPr kumimoji="0" lang="en-US" sz="1800" b="1" i="0" u="none" strike="noStrike" kern="1200" cap="none" spc="0" normalizeH="0" baseline="0" noProof="0" dirty="0">
                <a:ln>
                  <a:noFill/>
                </a:ln>
                <a:solidFill>
                  <a:srgbClr val="4472C4">
                    <a:lumMod val="50000"/>
                  </a:srgbClr>
                </a:solidFill>
                <a:effectLst/>
                <a:uLnTx/>
                <a:uFillTx/>
                <a:latin typeface="Gill Sans MT" panose="020B0502020104020203" pitchFamily="34" charset="0"/>
                <a:ea typeface="+mn-ea"/>
                <a:cs typeface="+mn-cs"/>
              </a:rPr>
              <a:t>Kumar Vijay Mishra</a:t>
            </a:r>
            <a:endParaRPr kumimoji="0" lang="en-US" sz="1800" b="1"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D44DB4F-0982-EB44-B99C-AED5AF7009F6}"/>
              </a:ext>
            </a:extLst>
          </p:cNvPr>
          <p:cNvSpPr/>
          <p:nvPr/>
        </p:nvSpPr>
        <p:spPr>
          <a:xfrm>
            <a:off x="5263068" y="3406048"/>
            <a:ext cx="3221909" cy="313932"/>
          </a:xfrm>
          <a:prstGeom prst="rect">
            <a:avLst/>
          </a:prstGeom>
        </p:spPr>
        <p:txBody>
          <a:bodyPr wrap="none">
            <a:spAutoFit/>
          </a:bodyPr>
          <a:lstStyle/>
          <a:p>
            <a:pPr marL="0" marR="0" lvl="0" indent="0" algn="ctr" defTabSz="411480" rtl="0" eaLnBrk="1" fontAlgn="auto" latinLnBrk="0" hangingPunct="1">
              <a:lnSpc>
                <a:spcPct val="100000"/>
              </a:lnSpc>
              <a:spcBef>
                <a:spcPct val="20000"/>
              </a:spcBef>
              <a:spcAft>
                <a:spcPts val="0"/>
              </a:spcAft>
              <a:buClr>
                <a:srgbClr val="005F86"/>
              </a:buClr>
              <a:buSzPct val="80000"/>
              <a:buFontTx/>
              <a:buNone/>
              <a:tabLst/>
              <a:defRPr/>
            </a:pPr>
            <a:r>
              <a:rPr kumimoji="0" lang="en-US" sz="144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United States Naval Research Laboratory</a:t>
            </a:r>
          </a:p>
        </p:txBody>
      </p:sp>
      <p:pic>
        <p:nvPicPr>
          <p:cNvPr id="22" name="Picture 21">
            <a:extLst>
              <a:ext uri="{FF2B5EF4-FFF2-40B4-BE49-F238E27FC236}">
                <a16:creationId xmlns:a16="http://schemas.microsoft.com/office/drawing/2014/main" id="{8CAF2015-D060-C543-A327-3BAF09C29732}"/>
              </a:ext>
            </a:extLst>
          </p:cNvPr>
          <p:cNvPicPr>
            <a:picLocks noChangeAspect="1"/>
          </p:cNvPicPr>
          <p:nvPr/>
        </p:nvPicPr>
        <p:blipFill>
          <a:blip r:embed="rId2"/>
          <a:stretch>
            <a:fillRect/>
          </a:stretch>
        </p:blipFill>
        <p:spPr>
          <a:xfrm flipH="1">
            <a:off x="6251017" y="32118"/>
            <a:ext cx="2673567" cy="2673567"/>
          </a:xfrm>
          <a:prstGeom prst="rect">
            <a:avLst/>
          </a:prstGeom>
        </p:spPr>
      </p:pic>
    </p:spTree>
    <p:extLst>
      <p:ext uri="{BB962C8B-B14F-4D97-AF65-F5344CB8AC3E}">
        <p14:creationId xmlns:p14="http://schemas.microsoft.com/office/powerpoint/2010/main" val="2431786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9E1C6-9A2F-4A4E-8DAC-C8450D363D21}"/>
              </a:ext>
            </a:extLst>
          </p:cNvPr>
          <p:cNvSpPr txBox="1">
            <a:spLocks/>
          </p:cNvSpPr>
          <p:nvPr/>
        </p:nvSpPr>
        <p:spPr>
          <a:xfrm>
            <a:off x="527850" y="2196000"/>
            <a:ext cx="7886700" cy="504000"/>
          </a:xfrm>
          <a:prstGeom prst="rect">
            <a:avLst/>
          </a:prstGeom>
        </p:spPr>
        <p:txBody>
          <a:bodyPr>
            <a:normAutofit/>
          </a:bodyPr>
          <a:lstStyle>
            <a:lvl1pPr algn="ctr" defTabSz="685800" rtl="0" eaLnBrk="1" latinLnBrk="0" hangingPunct="1">
              <a:lnSpc>
                <a:spcPct val="90000"/>
              </a:lnSpc>
              <a:spcBef>
                <a:spcPct val="0"/>
              </a:spcBef>
              <a:buNone/>
              <a:defRPr sz="2800" b="1" kern="1200">
                <a:solidFill>
                  <a:schemeClr val="accent1">
                    <a:lumMod val="50000"/>
                  </a:schemeClr>
                </a:solidFill>
                <a:latin typeface="Gill Sans MT" panose="020B0502020104020203" pitchFamily="34" charset="77"/>
                <a:ea typeface="+mj-ea"/>
                <a:cs typeface="+mj-cs"/>
              </a:defRPr>
            </a:lvl1pPr>
          </a:lstStyle>
          <a:p>
            <a:r>
              <a:rPr lang="en-US" dirty="0"/>
              <a:t>BACKUP</a:t>
            </a:r>
          </a:p>
        </p:txBody>
      </p:sp>
    </p:spTree>
    <p:extLst>
      <p:ext uri="{BB962C8B-B14F-4D97-AF65-F5344CB8AC3E}">
        <p14:creationId xmlns:p14="http://schemas.microsoft.com/office/powerpoint/2010/main" val="577261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54B08-551C-864B-90D7-D1C0F635AEB4}"/>
              </a:ext>
            </a:extLst>
          </p:cNvPr>
          <p:cNvSpPr>
            <a:spLocks noGrp="1"/>
          </p:cNvSpPr>
          <p:nvPr>
            <p:ph type="title"/>
          </p:nvPr>
        </p:nvSpPr>
        <p:spPr>
          <a:xfrm>
            <a:off x="628650" y="37074"/>
            <a:ext cx="7886700" cy="322149"/>
          </a:xfrm>
        </p:spPr>
        <p:txBody>
          <a:bodyPr>
            <a:normAutofit fontScale="90000"/>
          </a:bodyPr>
          <a:lstStyle/>
          <a:p>
            <a:r>
              <a:rPr lang="en-US" dirty="0"/>
              <a:t>Synthetic Aperture Radar: New Developments</a:t>
            </a:r>
          </a:p>
        </p:txBody>
      </p:sp>
      <p:sp>
        <p:nvSpPr>
          <p:cNvPr id="3" name="Content Placeholder 2">
            <a:extLst>
              <a:ext uri="{FF2B5EF4-FFF2-40B4-BE49-F238E27FC236}">
                <a16:creationId xmlns:a16="http://schemas.microsoft.com/office/drawing/2014/main" id="{00D5A8BC-DA71-9D40-826A-985A387E1ECA}"/>
              </a:ext>
            </a:extLst>
          </p:cNvPr>
          <p:cNvSpPr>
            <a:spLocks noGrp="1"/>
          </p:cNvSpPr>
          <p:nvPr>
            <p:ph idx="1"/>
          </p:nvPr>
        </p:nvSpPr>
        <p:spPr>
          <a:xfrm>
            <a:off x="106135" y="424542"/>
            <a:ext cx="3061607" cy="4727122"/>
          </a:xfrm>
        </p:spPr>
        <p:txBody>
          <a:bodyPr>
            <a:normAutofit/>
          </a:bodyPr>
          <a:lstStyle/>
          <a:p>
            <a:r>
              <a:rPr lang="en-US" dirty="0">
                <a:solidFill>
                  <a:schemeClr val="accent1"/>
                </a:solidFill>
              </a:rPr>
              <a:t>Fundamentals</a:t>
            </a:r>
          </a:p>
          <a:p>
            <a:pPr lvl="1"/>
            <a:r>
              <a:rPr lang="en-US" sz="1350" dirty="0"/>
              <a:t>Requirements to avoid spatial and temporal aliasing</a:t>
            </a:r>
          </a:p>
          <a:p>
            <a:pPr lvl="1"/>
            <a:r>
              <a:rPr lang="en-US" sz="1350" dirty="0"/>
              <a:t>Broad Areas: SAR, ISAR, InSAR, circular SAR, polarimetric SAR, SLAR, passive SAR, tomographic SAR</a:t>
            </a:r>
          </a:p>
          <a:p>
            <a:endParaRPr lang="en-US" dirty="0"/>
          </a:p>
          <a:p>
            <a:r>
              <a:rPr lang="en-US" dirty="0">
                <a:solidFill>
                  <a:schemeClr val="accent1"/>
                </a:solidFill>
              </a:rPr>
              <a:t>Inverse Problems</a:t>
            </a:r>
          </a:p>
          <a:p>
            <a:pPr lvl="1"/>
            <a:r>
              <a:rPr lang="en-US" sz="1350" dirty="0"/>
              <a:t>New autofocusing algorithms</a:t>
            </a:r>
          </a:p>
          <a:p>
            <a:pPr lvl="1"/>
            <a:r>
              <a:rPr lang="en-US" sz="1350" dirty="0"/>
              <a:t>Sparse sampling approaches</a:t>
            </a:r>
          </a:p>
          <a:p>
            <a:pPr lvl="1"/>
            <a:r>
              <a:rPr lang="en-US" sz="1350" dirty="0"/>
              <a:t>3D Reconstruction</a:t>
            </a:r>
          </a:p>
          <a:p>
            <a:pPr lvl="1"/>
            <a:r>
              <a:rPr lang="en-US" sz="1350" dirty="0"/>
              <a:t>Deconvolution</a:t>
            </a:r>
          </a:p>
          <a:p>
            <a:pPr lvl="1"/>
            <a:r>
              <a:rPr lang="en-US" sz="1350" dirty="0"/>
              <a:t>Super-resolution</a:t>
            </a:r>
          </a:p>
          <a:p>
            <a:pPr lvl="1"/>
            <a:r>
              <a:rPr lang="en-US" sz="1350" dirty="0"/>
              <a:t>Wideband</a:t>
            </a:r>
          </a:p>
          <a:p>
            <a:pPr lvl="1"/>
            <a:endParaRPr lang="en-US" dirty="0"/>
          </a:p>
          <a:p>
            <a:endParaRPr lang="en-US" dirty="0"/>
          </a:p>
        </p:txBody>
      </p:sp>
      <p:sp>
        <p:nvSpPr>
          <p:cNvPr id="4" name="Content Placeholder 2">
            <a:extLst>
              <a:ext uri="{FF2B5EF4-FFF2-40B4-BE49-F238E27FC236}">
                <a16:creationId xmlns:a16="http://schemas.microsoft.com/office/drawing/2014/main" id="{61537D38-5410-6C46-999A-2215E512845B}"/>
              </a:ext>
            </a:extLst>
          </p:cNvPr>
          <p:cNvSpPr txBox="1">
            <a:spLocks/>
          </p:cNvSpPr>
          <p:nvPr/>
        </p:nvSpPr>
        <p:spPr>
          <a:xfrm>
            <a:off x="3171825" y="424542"/>
            <a:ext cx="3061607" cy="4727122"/>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100" dirty="0">
                <a:solidFill>
                  <a:schemeClr val="accent1"/>
                </a:solidFill>
              </a:rPr>
              <a:t>Machine Learning</a:t>
            </a:r>
          </a:p>
          <a:p>
            <a:pPr lvl="1"/>
            <a:r>
              <a:rPr lang="en-US" sz="1500" dirty="0"/>
              <a:t>Supervised and unsupervised learning</a:t>
            </a:r>
          </a:p>
          <a:p>
            <a:pPr lvl="1"/>
            <a:r>
              <a:rPr lang="en-US" sz="1500" dirty="0"/>
              <a:t>Deep learning (CNN, LSTM)</a:t>
            </a:r>
          </a:p>
          <a:p>
            <a:pPr lvl="1"/>
            <a:r>
              <a:rPr lang="en-US" sz="1500" dirty="0"/>
              <a:t>Reinforcement learning, Q-learning</a:t>
            </a:r>
          </a:p>
          <a:p>
            <a:pPr lvl="1"/>
            <a:r>
              <a:rPr lang="en-US" sz="1500" dirty="0"/>
              <a:t>Generative models</a:t>
            </a:r>
          </a:p>
          <a:p>
            <a:pPr lvl="1"/>
            <a:r>
              <a:rPr lang="en-US" sz="1500" dirty="0"/>
              <a:t>Transfer learning</a:t>
            </a:r>
          </a:p>
          <a:p>
            <a:endParaRPr lang="en-US" sz="2100" dirty="0"/>
          </a:p>
          <a:p>
            <a:r>
              <a:rPr lang="en-US" sz="2100" dirty="0">
                <a:solidFill>
                  <a:schemeClr val="accent1"/>
                </a:solidFill>
              </a:rPr>
              <a:t>New Optimization Approaches</a:t>
            </a:r>
          </a:p>
          <a:p>
            <a:pPr lvl="1"/>
            <a:r>
              <a:rPr lang="en-US" sz="1350" dirty="0"/>
              <a:t>Low-rank models</a:t>
            </a:r>
          </a:p>
          <a:p>
            <a:pPr lvl="1"/>
            <a:r>
              <a:rPr lang="en-US" sz="1350" dirty="0"/>
              <a:t>Tensor processing</a:t>
            </a:r>
          </a:p>
          <a:p>
            <a:pPr lvl="1"/>
            <a:r>
              <a:rPr lang="en-US" sz="1350" dirty="0"/>
              <a:t>Novel waveform designs</a:t>
            </a:r>
          </a:p>
          <a:p>
            <a:pPr lvl="1"/>
            <a:r>
              <a:rPr lang="en-US" sz="1350" dirty="0"/>
              <a:t>Image denoising</a:t>
            </a:r>
          </a:p>
          <a:p>
            <a:pPr lvl="1"/>
            <a:r>
              <a:rPr lang="en-US" sz="1350" dirty="0"/>
              <a:t>Graph-based approaches</a:t>
            </a:r>
          </a:p>
        </p:txBody>
      </p:sp>
      <p:sp>
        <p:nvSpPr>
          <p:cNvPr id="5" name="Content Placeholder 2">
            <a:extLst>
              <a:ext uri="{FF2B5EF4-FFF2-40B4-BE49-F238E27FC236}">
                <a16:creationId xmlns:a16="http://schemas.microsoft.com/office/drawing/2014/main" id="{F1F873D9-7B4B-7D48-BF88-0B7FAF057C2F}"/>
              </a:ext>
            </a:extLst>
          </p:cNvPr>
          <p:cNvSpPr txBox="1">
            <a:spLocks/>
          </p:cNvSpPr>
          <p:nvPr/>
        </p:nvSpPr>
        <p:spPr>
          <a:xfrm>
            <a:off x="6098719" y="424542"/>
            <a:ext cx="3061607" cy="4727122"/>
          </a:xfrm>
          <a:prstGeom prst="rect">
            <a:avLst/>
          </a:prstGeom>
        </p:spPr>
        <p:txBody>
          <a:bodyPr vert="horz" lIns="68580" tIns="34290" rIns="68580" bIns="3429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100" dirty="0">
                <a:solidFill>
                  <a:schemeClr val="accent1"/>
                </a:solidFill>
              </a:rPr>
              <a:t>Unconventional Geometries</a:t>
            </a:r>
          </a:p>
          <a:p>
            <a:pPr lvl="1"/>
            <a:r>
              <a:rPr lang="en-US" sz="1500" dirty="0"/>
              <a:t>FLoSAR</a:t>
            </a:r>
          </a:p>
          <a:p>
            <a:pPr lvl="1"/>
            <a:r>
              <a:rPr lang="en-US" sz="1500" dirty="0"/>
              <a:t>Intelligent surfaces</a:t>
            </a:r>
          </a:p>
          <a:p>
            <a:pPr lvl="1"/>
            <a:r>
              <a:rPr lang="en-US" sz="1500" dirty="0"/>
              <a:t>Bistatic SAR</a:t>
            </a:r>
          </a:p>
          <a:p>
            <a:pPr lvl="1"/>
            <a:r>
              <a:rPr lang="en-US" sz="1500" dirty="0"/>
              <a:t>Distributed SAR</a:t>
            </a:r>
          </a:p>
          <a:p>
            <a:pPr lvl="1"/>
            <a:r>
              <a:rPr lang="en-US" sz="1500" dirty="0"/>
              <a:t>Wide-angle SAR</a:t>
            </a:r>
          </a:p>
          <a:p>
            <a:pPr lvl="1"/>
            <a:endParaRPr lang="en-US" sz="1800" dirty="0"/>
          </a:p>
          <a:p>
            <a:r>
              <a:rPr lang="en-US" sz="2100" dirty="0">
                <a:solidFill>
                  <a:schemeClr val="accent1"/>
                </a:solidFill>
              </a:rPr>
              <a:t>Unconventional Frequencies</a:t>
            </a:r>
          </a:p>
          <a:p>
            <a:pPr lvl="1"/>
            <a:r>
              <a:rPr lang="en-US" sz="1500" dirty="0"/>
              <a:t>mm-Wave SAR</a:t>
            </a:r>
          </a:p>
          <a:p>
            <a:pPr lvl="1"/>
            <a:r>
              <a:rPr lang="en-US" sz="1500" dirty="0"/>
              <a:t>sub-THz SAR </a:t>
            </a:r>
          </a:p>
          <a:p>
            <a:pPr lvl="1"/>
            <a:endParaRPr lang="en-US" sz="1800" dirty="0"/>
          </a:p>
          <a:p>
            <a:r>
              <a:rPr lang="en-US" sz="2100" dirty="0">
                <a:solidFill>
                  <a:schemeClr val="accent1"/>
                </a:solidFill>
              </a:rPr>
              <a:t>Novel Applications</a:t>
            </a:r>
          </a:p>
          <a:p>
            <a:pPr lvl="1"/>
            <a:r>
              <a:rPr lang="en-US" sz="1500" dirty="0"/>
              <a:t>Automotive SAR</a:t>
            </a:r>
          </a:p>
          <a:p>
            <a:pPr lvl="1"/>
            <a:r>
              <a:rPr lang="en-US" sz="1500" dirty="0"/>
              <a:t>Spectrum-sharing</a:t>
            </a:r>
          </a:p>
          <a:p>
            <a:pPr lvl="1"/>
            <a:r>
              <a:rPr lang="en-US" sz="1500" dirty="0"/>
              <a:t>Cognitive SAR</a:t>
            </a:r>
          </a:p>
          <a:p>
            <a:pPr lvl="1"/>
            <a:r>
              <a:rPr lang="en-US" sz="1500" dirty="0"/>
              <a:t>MIMO-SAR</a:t>
            </a:r>
          </a:p>
          <a:p>
            <a:pPr lvl="1"/>
            <a:r>
              <a:rPr lang="en-US" sz="1500" dirty="0"/>
              <a:t>Drone/UAV-borne SAR</a:t>
            </a:r>
          </a:p>
          <a:p>
            <a:endParaRPr lang="en-US" sz="2100" dirty="0"/>
          </a:p>
        </p:txBody>
      </p:sp>
    </p:spTree>
    <p:extLst>
      <p:ext uri="{BB962C8B-B14F-4D97-AF65-F5344CB8AC3E}">
        <p14:creationId xmlns:p14="http://schemas.microsoft.com/office/powerpoint/2010/main" val="2863882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9E1C6-9A2F-4A4E-8DAC-C8450D363D21}"/>
              </a:ext>
            </a:extLst>
          </p:cNvPr>
          <p:cNvSpPr txBox="1">
            <a:spLocks/>
          </p:cNvSpPr>
          <p:nvPr/>
        </p:nvSpPr>
        <p:spPr>
          <a:xfrm>
            <a:off x="628650" y="0"/>
            <a:ext cx="7886700" cy="504000"/>
          </a:xfrm>
          <a:prstGeom prst="rect">
            <a:avLst/>
          </a:prstGeom>
        </p:spPr>
        <p:txBody>
          <a:bodyPr>
            <a:normAutofit/>
          </a:bodyPr>
          <a:lstStyle>
            <a:lvl1pPr algn="ctr" defTabSz="685800" rtl="0" eaLnBrk="1" latinLnBrk="0" hangingPunct="1">
              <a:lnSpc>
                <a:spcPct val="90000"/>
              </a:lnSpc>
              <a:spcBef>
                <a:spcPct val="0"/>
              </a:spcBef>
              <a:buNone/>
              <a:defRPr sz="2800" b="1" kern="1200">
                <a:solidFill>
                  <a:schemeClr val="accent1">
                    <a:lumMod val="50000"/>
                  </a:schemeClr>
                </a:solidFill>
                <a:latin typeface="Gill Sans MT" panose="020B0502020104020203" pitchFamily="34" charset="77"/>
                <a:ea typeface="+mj-ea"/>
                <a:cs typeface="+mj-cs"/>
              </a:defRPr>
            </a:lvl1pPr>
          </a:lstStyle>
          <a:p>
            <a:r>
              <a:rPr lang="en-US" dirty="0"/>
              <a:t>Current Members</a:t>
            </a:r>
          </a:p>
        </p:txBody>
      </p:sp>
      <p:sp>
        <p:nvSpPr>
          <p:cNvPr id="4" name="Rectangle 3">
            <a:extLst>
              <a:ext uri="{FF2B5EF4-FFF2-40B4-BE49-F238E27FC236}">
                <a16:creationId xmlns:a16="http://schemas.microsoft.com/office/drawing/2014/main" id="{D53C89E6-7528-4042-AFF6-54B0B4E305B0}"/>
              </a:ext>
            </a:extLst>
          </p:cNvPr>
          <p:cNvSpPr/>
          <p:nvPr/>
        </p:nvSpPr>
        <p:spPr>
          <a:xfrm>
            <a:off x="421223" y="309600"/>
            <a:ext cx="4016997" cy="981807"/>
          </a:xfrm>
          <a:prstGeom prst="rect">
            <a:avLst/>
          </a:prstGeom>
        </p:spPr>
        <p:txBody>
          <a:bodyPr wrap="none">
            <a:spAutoFit/>
          </a:bodyPr>
          <a:lstStyle/>
          <a:p>
            <a:pPr marL="0" marR="0" lvl="0" indent="0" defTabSz="411480" rtl="0" eaLnBrk="1" fontAlgn="auto" latinLnBrk="0" hangingPunct="1">
              <a:lnSpc>
                <a:spcPct val="100000"/>
              </a:lnSpc>
              <a:spcBef>
                <a:spcPct val="20000"/>
              </a:spcBef>
              <a:spcAft>
                <a:spcPts val="0"/>
              </a:spcAft>
              <a:buClr>
                <a:srgbClr val="005F86"/>
              </a:buClr>
              <a:buSzPct val="80000"/>
              <a:buFontTx/>
              <a:buNone/>
              <a:tabLst/>
              <a:defRPr/>
            </a:pPr>
            <a:r>
              <a:rPr kumimoji="0" lang="en-US" sz="1700" b="1" i="0" u="none" strike="noStrike" kern="1200" cap="none" spc="0" normalizeH="0" baseline="0" noProof="0" dirty="0">
                <a:ln>
                  <a:noFill/>
                </a:ln>
                <a:solidFill>
                  <a:srgbClr val="4472C4">
                    <a:lumMod val="50000"/>
                  </a:srgbClr>
                </a:solidFill>
                <a:effectLst/>
                <a:uLnTx/>
                <a:uFillTx/>
                <a:latin typeface="Gill Sans MT" panose="020B0502020104020203" pitchFamily="34" charset="0"/>
              </a:rPr>
              <a:t>Chair: </a:t>
            </a:r>
            <a:r>
              <a:rPr kumimoji="0" lang="en-US" sz="1700" i="0" u="none" strike="noStrike" kern="1200" cap="none" spc="0" normalizeH="0" baseline="0" noProof="0" dirty="0">
                <a:ln>
                  <a:noFill/>
                </a:ln>
                <a:solidFill>
                  <a:srgbClr val="4472C4">
                    <a:lumMod val="50000"/>
                  </a:srgbClr>
                </a:solidFill>
                <a:effectLst/>
                <a:uLnTx/>
                <a:uFillTx/>
                <a:latin typeface="Gill Sans MT" panose="020B0502020104020203" pitchFamily="34" charset="0"/>
              </a:rPr>
              <a:t>Dr. Kumar Vijay Mishra (ARL)</a:t>
            </a:r>
          </a:p>
          <a:p>
            <a:pPr marL="0" marR="0" lvl="0" indent="0" defTabSz="411480" rtl="0" eaLnBrk="1" fontAlgn="auto" latinLnBrk="0" hangingPunct="1">
              <a:lnSpc>
                <a:spcPct val="100000"/>
              </a:lnSpc>
              <a:spcBef>
                <a:spcPct val="20000"/>
              </a:spcBef>
              <a:spcAft>
                <a:spcPts val="0"/>
              </a:spcAft>
              <a:buClr>
                <a:srgbClr val="005F86"/>
              </a:buClr>
              <a:buSzPct val="80000"/>
              <a:buFontTx/>
              <a:buNone/>
              <a:tabLst/>
              <a:defRPr/>
            </a:pPr>
            <a:r>
              <a:rPr lang="en-US" sz="1700" b="1" dirty="0">
                <a:solidFill>
                  <a:srgbClr val="4472C4">
                    <a:lumMod val="50000"/>
                  </a:srgbClr>
                </a:solidFill>
                <a:latin typeface="Gill Sans MT" panose="020B0502020104020203" pitchFamily="34" charset="0"/>
              </a:rPr>
              <a:t>Co-chair:</a:t>
            </a:r>
            <a:r>
              <a:rPr lang="en-US" sz="1700" dirty="0">
                <a:solidFill>
                  <a:srgbClr val="4472C4">
                    <a:lumMod val="50000"/>
                  </a:srgbClr>
                </a:solidFill>
                <a:latin typeface="Gill Sans MT" panose="020B0502020104020203" pitchFamily="34" charset="0"/>
              </a:rPr>
              <a:t> Dr. Raghu G. Raj (NRL)</a:t>
            </a:r>
          </a:p>
          <a:p>
            <a:pPr marL="0" marR="0" lvl="0" indent="0" defTabSz="411480" rtl="0" eaLnBrk="1" fontAlgn="auto" latinLnBrk="0" hangingPunct="1">
              <a:lnSpc>
                <a:spcPct val="100000"/>
              </a:lnSpc>
              <a:spcBef>
                <a:spcPct val="20000"/>
              </a:spcBef>
              <a:spcAft>
                <a:spcPts val="0"/>
              </a:spcAft>
              <a:buClr>
                <a:srgbClr val="005F86"/>
              </a:buClr>
              <a:buSzPct val="80000"/>
              <a:buFontTx/>
              <a:buNone/>
              <a:tabLst/>
              <a:defRPr/>
            </a:pPr>
            <a:r>
              <a:rPr lang="en-US" sz="1700" b="1" dirty="0">
                <a:solidFill>
                  <a:srgbClr val="4472C4">
                    <a:lumMod val="50000"/>
                  </a:srgbClr>
                </a:solidFill>
                <a:latin typeface="Gill Sans MT" panose="020B0502020104020203" pitchFamily="34" charset="0"/>
              </a:rPr>
              <a:t>Secretary: </a:t>
            </a:r>
            <a:r>
              <a:rPr lang="en-US" sz="1700" dirty="0">
                <a:solidFill>
                  <a:srgbClr val="4472C4">
                    <a:lumMod val="50000"/>
                  </a:srgbClr>
                </a:solidFill>
                <a:latin typeface="Gill Sans MT" panose="020B0502020104020203" pitchFamily="34" charset="0"/>
              </a:rPr>
              <a:t>Dr. Aly Artusio-Glimpse (NIST)</a:t>
            </a:r>
            <a:endParaRPr kumimoji="0" lang="en-US" sz="1700" b="1" i="0" u="none" strike="noStrike" kern="1200" cap="none" spc="0" normalizeH="0" baseline="0" noProof="0" dirty="0">
              <a:ln>
                <a:noFill/>
              </a:ln>
              <a:solidFill>
                <a:srgbClr val="4472C4">
                  <a:lumMod val="50000"/>
                </a:srgbClr>
              </a:solidFill>
              <a:effectLst/>
              <a:uLnTx/>
              <a:uFillTx/>
              <a:latin typeface="Calibri" panose="020F0502020204030204"/>
            </a:endParaRPr>
          </a:p>
        </p:txBody>
      </p:sp>
      <p:sp>
        <p:nvSpPr>
          <p:cNvPr id="5" name="Rectangle 4">
            <a:extLst>
              <a:ext uri="{FF2B5EF4-FFF2-40B4-BE49-F238E27FC236}">
                <a16:creationId xmlns:a16="http://schemas.microsoft.com/office/drawing/2014/main" id="{D53C89E6-7528-4042-AFF6-54B0B4E305B0}"/>
              </a:ext>
            </a:extLst>
          </p:cNvPr>
          <p:cNvSpPr/>
          <p:nvPr/>
        </p:nvSpPr>
        <p:spPr>
          <a:xfrm>
            <a:off x="415896" y="1255200"/>
            <a:ext cx="8650612" cy="3657600"/>
          </a:xfrm>
          <a:prstGeom prst="rect">
            <a:avLst/>
          </a:prstGeom>
        </p:spPr>
        <p:txBody>
          <a:bodyPr wrap="square" numCol="2">
            <a:spAutoFit/>
          </a:bodyPr>
          <a:lstStyle/>
          <a:p>
            <a:pPr marL="0" marR="0" lvl="0" indent="0" defTabSz="411480" rtl="0" eaLnBrk="1" fontAlgn="auto" latinLnBrk="0" hangingPunct="1">
              <a:lnSpc>
                <a:spcPct val="100000"/>
              </a:lnSpc>
              <a:spcBef>
                <a:spcPct val="20000"/>
              </a:spcBef>
              <a:spcAft>
                <a:spcPts val="0"/>
              </a:spcAft>
              <a:buClr>
                <a:srgbClr val="005F86"/>
              </a:buClr>
              <a:buSzPct val="80000"/>
              <a:buFontTx/>
              <a:buNone/>
              <a:tabLst/>
              <a:defRPr/>
            </a:pPr>
            <a:r>
              <a:rPr kumimoji="0" lang="en-US" sz="1700" b="1" i="0" u="none" strike="noStrike" kern="1200" cap="none" spc="0" normalizeH="0" baseline="0" noProof="0" dirty="0">
                <a:ln>
                  <a:noFill/>
                </a:ln>
                <a:solidFill>
                  <a:srgbClr val="4472C4">
                    <a:lumMod val="50000"/>
                  </a:srgbClr>
                </a:solidFill>
                <a:effectLst/>
                <a:uLnTx/>
                <a:uFillTx/>
                <a:latin typeface="Gill Sans MT" panose="020B0502020104020203" pitchFamily="34" charset="0"/>
                <a:ea typeface="+mn-ea"/>
                <a:cs typeface="+mn-cs"/>
              </a:rPr>
              <a:t>Members:</a:t>
            </a: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Chad Kidder (IMSAR) </a:t>
            </a:r>
            <a:r>
              <a:rPr lang="en-US" sz="950" i="1" dirty="0">
                <a:solidFill>
                  <a:srgbClr val="4472C4">
                    <a:lumMod val="50000"/>
                  </a:srgbClr>
                </a:solidFill>
                <a:latin typeface="Gill Sans MT" panose="020B0502020104020203" pitchFamily="34" charset="0"/>
              </a:rPr>
              <a:t>chad,kidder@imsar.com</a:t>
            </a: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William Correll (Maxar) </a:t>
            </a:r>
            <a:r>
              <a:rPr lang="en-US" sz="950" i="1" dirty="0">
                <a:solidFill>
                  <a:srgbClr val="4472C4">
                    <a:lumMod val="50000"/>
                  </a:srgbClr>
                </a:solidFill>
                <a:latin typeface="Gill Sans MT" panose="020B0502020104020203" pitchFamily="34" charset="0"/>
              </a:rPr>
              <a:t>William.Correll@maxar.com</a:t>
            </a: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Dustin Moore (Maxar) </a:t>
            </a:r>
            <a:r>
              <a:rPr lang="en-US" sz="950" i="1" dirty="0">
                <a:solidFill>
                  <a:srgbClr val="4472C4">
                    <a:lumMod val="50000"/>
                  </a:srgbClr>
                </a:solidFill>
                <a:latin typeface="Gill Sans MT" panose="020B0502020104020203" pitchFamily="34" charset="0"/>
              </a:rPr>
              <a:t>Dustin.Moore@maxar.com</a:t>
            </a: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Sudantha Perera (NIST) </a:t>
            </a:r>
            <a:r>
              <a:rPr lang="en-US" sz="950" i="1" dirty="0">
                <a:solidFill>
                  <a:srgbClr val="4472C4">
                    <a:lumMod val="50000"/>
                  </a:srgbClr>
                </a:solidFill>
                <a:latin typeface="Gill Sans MT" panose="020B0502020104020203" pitchFamily="34" charset="0"/>
              </a:rPr>
              <a:t>sudantha.perera@nist.gov</a:t>
            </a: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Marc P. Olivieri (L3Harris) </a:t>
            </a:r>
            <a:r>
              <a:rPr lang="en-US" sz="950" i="1" dirty="0">
                <a:solidFill>
                  <a:srgbClr val="4472C4">
                    <a:lumMod val="50000"/>
                  </a:srgbClr>
                </a:solidFill>
                <a:latin typeface="Gill Sans MT" panose="020B0502020104020203" pitchFamily="34" charset="0"/>
              </a:rPr>
              <a:t>Dr.Marc.P.Olivieri@gmail.com</a:t>
            </a: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Faruk Uysal (TNO Netherlands) </a:t>
            </a:r>
            <a:r>
              <a:rPr lang="en-US" sz="950" i="1" dirty="0">
                <a:solidFill>
                  <a:srgbClr val="4472C4">
                    <a:lumMod val="50000"/>
                  </a:srgbClr>
                </a:solidFill>
                <a:latin typeface="Gill Sans MT" panose="020B0502020104020203" pitchFamily="34" charset="0"/>
              </a:rPr>
              <a:t>faruk.uysal@tno.nl</a:t>
            </a: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Robert Jansen (NRL?) </a:t>
            </a:r>
            <a:r>
              <a:rPr lang="en-US" sz="950" i="1" dirty="0">
                <a:solidFill>
                  <a:srgbClr val="4472C4">
                    <a:lumMod val="50000"/>
                  </a:srgbClr>
                </a:solidFill>
                <a:latin typeface="Gill Sans MT" panose="020B0502020104020203" pitchFamily="34" charset="0"/>
              </a:rPr>
              <a:t>bob.jansen.nrl@gmail.com</a:t>
            </a: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Michael Inggs (Purdue) </a:t>
            </a:r>
            <a:r>
              <a:rPr lang="en-US" sz="950" i="1" dirty="0">
                <a:solidFill>
                  <a:srgbClr val="4472C4">
                    <a:lumMod val="50000"/>
                  </a:srgbClr>
                </a:solidFill>
                <a:latin typeface="Gill Sans MT" panose="020B0502020104020203" pitchFamily="34" charset="0"/>
              </a:rPr>
              <a:t>minggs@purdue.edu</a:t>
            </a: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Dennis Tweten (GTRI) </a:t>
            </a:r>
            <a:r>
              <a:rPr lang="en-US" sz="950" i="1" dirty="0">
                <a:solidFill>
                  <a:srgbClr val="4472C4">
                    <a:lumMod val="50000"/>
                  </a:srgbClr>
                </a:solidFill>
                <a:latin typeface="Gill Sans MT" panose="020B0502020104020203" pitchFamily="34" charset="0"/>
              </a:rPr>
              <a:t>dennis.tweten@gtri.gatech.edu</a:t>
            </a: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Bradley Evans (UNM) </a:t>
            </a:r>
            <a:r>
              <a:rPr lang="en-US" sz="950" i="1" dirty="0">
                <a:solidFill>
                  <a:srgbClr val="4472C4">
                    <a:lumMod val="50000"/>
                  </a:srgbClr>
                </a:solidFill>
                <a:latin typeface="Gill Sans MT" panose="020B0502020104020203" pitchFamily="34" charset="0"/>
              </a:rPr>
              <a:t>bradleyevans@unm.edu</a:t>
            </a: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Jeff Arndt (Centauri) </a:t>
            </a:r>
            <a:r>
              <a:rPr lang="en-US" sz="950" i="1" dirty="0">
                <a:solidFill>
                  <a:srgbClr val="4472C4">
                    <a:lumMod val="50000"/>
                  </a:srgbClr>
                </a:solidFill>
                <a:latin typeface="Gill Sans MT" panose="020B0502020104020203" pitchFamily="34" charset="0"/>
              </a:rPr>
              <a:t>jeff.arndt@centauricorp.com</a:t>
            </a: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Stefano Tebaldini (Politecnico di Milano) </a:t>
            </a:r>
            <a:r>
              <a:rPr lang="en-US" sz="950" i="1" dirty="0">
                <a:solidFill>
                  <a:srgbClr val="4472C4">
                    <a:lumMod val="50000"/>
                  </a:srgbClr>
                </a:solidFill>
                <a:latin typeface="Gill Sans MT" panose="020B0502020104020203" pitchFamily="34" charset="0"/>
              </a:rPr>
              <a:t>stefano.tebaldini@polimi.it</a:t>
            </a: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Umberto Spagnolini (Politecnico di Milano) </a:t>
            </a:r>
            <a:r>
              <a:rPr lang="en-US" sz="950" i="1" dirty="0">
                <a:solidFill>
                  <a:srgbClr val="4472C4">
                    <a:lumMod val="50000"/>
                  </a:srgbClr>
                </a:solidFill>
                <a:latin typeface="Gill Sans MT" panose="020B0502020104020203" pitchFamily="34" charset="0"/>
              </a:rPr>
              <a:t>umberto.spagnolini@polimi.it</a:t>
            </a: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Peter Vouras (DoD) </a:t>
            </a:r>
            <a:r>
              <a:rPr lang="en-US" sz="950" i="1" dirty="0">
                <a:solidFill>
                  <a:srgbClr val="4472C4">
                    <a:lumMod val="50000"/>
                  </a:srgbClr>
                </a:solidFill>
                <a:latin typeface="Gill Sans MT" panose="020B0502020104020203" pitchFamily="34" charset="0"/>
                <a:hlinkClick r:id="rId2"/>
              </a:rPr>
              <a:t>synthetic_aperture_twg@ieee.org</a:t>
            </a:r>
            <a:endParaRPr lang="en-US" sz="950" i="1" dirty="0">
              <a:solidFill>
                <a:srgbClr val="4472C4">
                  <a:lumMod val="50000"/>
                </a:srgbClr>
              </a:solidFill>
              <a:latin typeface="Gill Sans MT" panose="020B0502020104020203" pitchFamily="34" charset="0"/>
            </a:endParaRP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Brian Sequeira (JHU)</a:t>
            </a: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Armin Doerry (Sandia)</a:t>
            </a:r>
            <a:r>
              <a:rPr lang="en-US" sz="950" i="1" dirty="0">
                <a:solidFill>
                  <a:srgbClr val="4472C4">
                    <a:lumMod val="50000"/>
                  </a:srgbClr>
                </a:solidFill>
                <a:latin typeface="Gill Sans MT" panose="020B0502020104020203" pitchFamily="34" charset="0"/>
              </a:rPr>
              <a:t>  awdoerr@sandia.gov</a:t>
            </a: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John J. Santapietro (MITRE)</a:t>
            </a: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Chris Barnes (GATECH)</a:t>
            </a: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Ralph Fiedler (NRL) ralph.fiedler@nrl.navy.mil </a:t>
            </a: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Josh Gordon (NIST) </a:t>
            </a:r>
            <a:r>
              <a:rPr lang="en-US" sz="950" dirty="0">
                <a:solidFill>
                  <a:srgbClr val="4472C4">
                    <a:lumMod val="50000"/>
                  </a:srgbClr>
                </a:solidFill>
                <a:latin typeface="Gill Sans MT" panose="020B0502020104020203" pitchFamily="34" charset="0"/>
                <a:hlinkClick r:id="rId3"/>
              </a:rPr>
              <a:t>josh.gordon@nist.gov</a:t>
            </a:r>
            <a:endParaRPr lang="en-US" sz="950" dirty="0">
              <a:solidFill>
                <a:srgbClr val="4472C4">
                  <a:lumMod val="50000"/>
                </a:srgbClr>
              </a:solidFill>
              <a:latin typeface="Gill Sans MT" panose="020B0502020104020203" pitchFamily="34" charset="0"/>
            </a:endParaRPr>
          </a:p>
          <a:p>
            <a:pPr marL="285750" lvl="0" indent="-285750" defTabSz="411480">
              <a:spcBef>
                <a:spcPct val="20000"/>
              </a:spcBef>
              <a:buClr>
                <a:srgbClr val="005F86"/>
              </a:buClr>
              <a:buSzPct val="80000"/>
              <a:buFont typeface="Arial" panose="020B0604020202020204" pitchFamily="34" charset="0"/>
              <a:buChar char="•"/>
              <a:defRPr/>
            </a:pPr>
            <a:r>
              <a:rPr lang="en-US" sz="950" dirty="0">
                <a:solidFill>
                  <a:srgbClr val="4472C4">
                    <a:lumMod val="50000"/>
                  </a:srgbClr>
                </a:solidFill>
                <a:latin typeface="Gill Sans MT" panose="020B0502020104020203" pitchFamily="34" charset="0"/>
              </a:rPr>
              <a:t>Armin </a:t>
            </a:r>
            <a:r>
              <a:rPr lang="en-US" sz="950" dirty="0" err="1">
                <a:solidFill>
                  <a:srgbClr val="4472C4">
                    <a:lumMod val="50000"/>
                  </a:srgbClr>
                </a:solidFill>
                <a:latin typeface="Gill Sans MT" panose="020B0502020104020203" pitchFamily="34" charset="0"/>
              </a:rPr>
              <a:t>Doerry</a:t>
            </a:r>
            <a:r>
              <a:rPr lang="en-US" sz="1000" dirty="0">
                <a:solidFill>
                  <a:srgbClr val="4472C4">
                    <a:lumMod val="50000"/>
                  </a:srgbClr>
                </a:solidFill>
                <a:latin typeface="Gill Sans MT" panose="020B0502020104020203" pitchFamily="34" charset="0"/>
              </a:rPr>
              <a:t> (Sandia)</a:t>
            </a:r>
            <a:endParaRPr lang="en-US" sz="950" dirty="0">
              <a:solidFill>
                <a:srgbClr val="4472C4">
                  <a:lumMod val="50000"/>
                </a:srgbClr>
              </a:solidFill>
              <a:latin typeface="Gill Sans MT" panose="020B0502020104020203" pitchFamily="34" charset="0"/>
            </a:endParaRPr>
          </a:p>
        </p:txBody>
      </p:sp>
    </p:spTree>
    <p:extLst>
      <p:ext uri="{BB962C8B-B14F-4D97-AF65-F5344CB8AC3E}">
        <p14:creationId xmlns:p14="http://schemas.microsoft.com/office/powerpoint/2010/main" val="1832002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9E1C6-9A2F-4A4E-8DAC-C8450D363D21}"/>
              </a:ext>
            </a:extLst>
          </p:cNvPr>
          <p:cNvSpPr txBox="1">
            <a:spLocks/>
          </p:cNvSpPr>
          <p:nvPr/>
        </p:nvSpPr>
        <p:spPr>
          <a:xfrm>
            <a:off x="628650" y="0"/>
            <a:ext cx="7886700" cy="504000"/>
          </a:xfrm>
          <a:prstGeom prst="rect">
            <a:avLst/>
          </a:prstGeom>
        </p:spPr>
        <p:txBody>
          <a:bodyPr>
            <a:normAutofit/>
          </a:bodyPr>
          <a:lstStyle>
            <a:lvl1pPr algn="ctr" defTabSz="685800" rtl="0" eaLnBrk="1" latinLnBrk="0" hangingPunct="1">
              <a:lnSpc>
                <a:spcPct val="90000"/>
              </a:lnSpc>
              <a:spcBef>
                <a:spcPct val="0"/>
              </a:spcBef>
              <a:buNone/>
              <a:defRPr sz="2800" b="1" kern="1200">
                <a:solidFill>
                  <a:schemeClr val="accent1">
                    <a:lumMod val="50000"/>
                  </a:schemeClr>
                </a:solidFill>
                <a:latin typeface="Gill Sans MT" panose="020B0502020104020203" pitchFamily="34" charset="77"/>
                <a:ea typeface="+mj-ea"/>
                <a:cs typeface="+mj-cs"/>
              </a:defRPr>
            </a:lvl1pPr>
          </a:lstStyle>
          <a:p>
            <a:r>
              <a:rPr lang="en-US" dirty="0"/>
              <a:t>IEEE Standards</a:t>
            </a:r>
          </a:p>
        </p:txBody>
      </p:sp>
      <p:sp>
        <p:nvSpPr>
          <p:cNvPr id="4" name="Content Placeholder 1"/>
          <p:cNvSpPr txBox="1">
            <a:spLocks/>
          </p:cNvSpPr>
          <p:nvPr/>
        </p:nvSpPr>
        <p:spPr>
          <a:xfrm>
            <a:off x="628650" y="739371"/>
            <a:ext cx="8184150" cy="3394472"/>
          </a:xfrm>
          <a:prstGeom prst="rect">
            <a:avLst/>
          </a:prstGeom>
        </p:spPr>
        <p:txBody>
          <a:bodyPr vert="horz" lIns="91440" tIns="45720" rIns="91440" bIns="45720" rtlCol="0">
            <a:normAutofit/>
          </a:bodyPr>
          <a:lstStyle>
            <a:lvl1pPr marL="308610" indent="-308610" algn="l" defTabSz="411480" rtl="0" eaLnBrk="1" latinLnBrk="0" hangingPunct="1">
              <a:spcBef>
                <a:spcPct val="20000"/>
              </a:spcBef>
              <a:buClr>
                <a:srgbClr val="005F86"/>
              </a:buClr>
              <a:buSzPct val="80000"/>
              <a:buFont typeface="Wingdings" charset="2"/>
              <a:buChar char="u"/>
              <a:defRPr sz="1980" kern="1200">
                <a:solidFill>
                  <a:schemeClr val="tx1">
                    <a:lumMod val="75000"/>
                    <a:lumOff val="25000"/>
                  </a:schemeClr>
                </a:solidFill>
                <a:latin typeface="Gill Sans MT" panose="020B0502020104020203" pitchFamily="34" charset="0"/>
                <a:ea typeface="+mn-ea"/>
                <a:cs typeface="+mn-cs"/>
              </a:defRPr>
            </a:lvl1pPr>
            <a:lvl2pPr marL="668655" indent="-257175" algn="l" defTabSz="411480" rtl="0" eaLnBrk="1" latinLnBrk="0" hangingPunct="1">
              <a:spcBef>
                <a:spcPct val="20000"/>
              </a:spcBef>
              <a:buClr>
                <a:srgbClr val="FF0000"/>
              </a:buClr>
              <a:buSzPct val="100000"/>
              <a:buFont typeface="Wingdings" charset="2"/>
              <a:buChar char=""/>
              <a:defRPr sz="1800" kern="1200">
                <a:solidFill>
                  <a:schemeClr val="tx1">
                    <a:lumMod val="75000"/>
                    <a:lumOff val="25000"/>
                  </a:schemeClr>
                </a:solidFill>
                <a:latin typeface="Gill Sans MT" panose="020B0502020104020203" pitchFamily="34" charset="0"/>
                <a:ea typeface="+mn-ea"/>
                <a:cs typeface="+mn-cs"/>
              </a:defRPr>
            </a:lvl2pPr>
            <a:lvl3pPr marL="1028700" indent="-205740" algn="l" defTabSz="411480" rtl="0" eaLnBrk="1" latinLnBrk="0" hangingPunct="1">
              <a:spcBef>
                <a:spcPct val="20000"/>
              </a:spcBef>
              <a:buClr>
                <a:srgbClr val="C6531F"/>
              </a:buClr>
              <a:buFont typeface="Arial"/>
              <a:buChar char="•"/>
              <a:defRPr sz="1620" kern="1200">
                <a:solidFill>
                  <a:schemeClr val="tx1">
                    <a:lumMod val="75000"/>
                    <a:lumOff val="25000"/>
                  </a:schemeClr>
                </a:solidFill>
                <a:latin typeface="Gill Sans MT" panose="020B0502020104020203" pitchFamily="34" charset="0"/>
                <a:ea typeface="+mn-ea"/>
                <a:cs typeface="+mn-cs"/>
              </a:defRPr>
            </a:lvl3pPr>
            <a:lvl4pPr marL="1440180" indent="-205740" algn="l" defTabSz="411480" rtl="0" eaLnBrk="1" latinLnBrk="0" hangingPunct="1">
              <a:spcBef>
                <a:spcPct val="20000"/>
              </a:spcBef>
              <a:buClr>
                <a:srgbClr val="C6531F"/>
              </a:buClr>
              <a:buFont typeface="Arial"/>
              <a:buChar char="–"/>
              <a:defRPr sz="1440" kern="1200">
                <a:solidFill>
                  <a:schemeClr val="tx1">
                    <a:lumMod val="75000"/>
                    <a:lumOff val="25000"/>
                  </a:schemeClr>
                </a:solidFill>
                <a:latin typeface="Gill Sans MT" panose="020B0502020104020203" pitchFamily="34" charset="0"/>
                <a:ea typeface="+mn-ea"/>
                <a:cs typeface="+mn-cs"/>
              </a:defRPr>
            </a:lvl4pPr>
            <a:lvl5pPr marL="1851660" indent="-205740" algn="l" defTabSz="411480" rtl="0" eaLnBrk="1" latinLnBrk="0" hangingPunct="1">
              <a:spcBef>
                <a:spcPct val="20000"/>
              </a:spcBef>
              <a:buClr>
                <a:srgbClr val="C6531F"/>
              </a:buClr>
              <a:buFont typeface="Arial"/>
              <a:buChar char="»"/>
              <a:defRPr sz="1260" kern="1200">
                <a:solidFill>
                  <a:schemeClr val="tx1">
                    <a:lumMod val="75000"/>
                    <a:lumOff val="25000"/>
                  </a:schemeClr>
                </a:solidFill>
                <a:latin typeface="Gill Sans MT" panose="020B0502020104020203" pitchFamily="34" charset="0"/>
                <a:ea typeface="+mn-ea"/>
                <a:cs typeface="+mn-cs"/>
              </a:defRPr>
            </a:lvl5pPr>
            <a:lvl6pPr marL="2263140" indent="-205740" algn="l" defTabSz="411480" rtl="0" eaLnBrk="1" latinLnBrk="0" hangingPunct="1">
              <a:spcBef>
                <a:spcPct val="20000"/>
              </a:spcBef>
              <a:buFont typeface="Arial"/>
              <a:buChar char="•"/>
              <a:defRPr sz="1800" kern="1200">
                <a:solidFill>
                  <a:schemeClr val="tx1"/>
                </a:solidFill>
                <a:latin typeface="+mn-lt"/>
                <a:ea typeface="+mn-ea"/>
                <a:cs typeface="+mn-cs"/>
              </a:defRPr>
            </a:lvl6pPr>
            <a:lvl7pPr marL="2674620" indent="-205740" algn="l" defTabSz="411480" rtl="0" eaLnBrk="1" latinLnBrk="0" hangingPunct="1">
              <a:spcBef>
                <a:spcPct val="20000"/>
              </a:spcBef>
              <a:buFont typeface="Arial"/>
              <a:buChar char="•"/>
              <a:defRPr sz="1800" kern="1200">
                <a:solidFill>
                  <a:schemeClr val="tx1"/>
                </a:solidFill>
                <a:latin typeface="+mn-lt"/>
                <a:ea typeface="+mn-ea"/>
                <a:cs typeface="+mn-cs"/>
              </a:defRPr>
            </a:lvl7pPr>
            <a:lvl8pPr marL="3086100" indent="-205740" algn="l" defTabSz="411480" rtl="0" eaLnBrk="1" latinLnBrk="0" hangingPunct="1">
              <a:spcBef>
                <a:spcPct val="20000"/>
              </a:spcBef>
              <a:buFont typeface="Arial"/>
              <a:buChar char="•"/>
              <a:defRPr sz="1800" kern="1200">
                <a:solidFill>
                  <a:schemeClr val="tx1"/>
                </a:solidFill>
                <a:latin typeface="+mn-lt"/>
                <a:ea typeface="+mn-ea"/>
                <a:cs typeface="+mn-cs"/>
              </a:defRPr>
            </a:lvl8pPr>
            <a:lvl9pPr marL="3497580" indent="-205740" algn="l" defTabSz="411480" rtl="0" eaLnBrk="1" latinLnBrk="0" hangingPunct="1">
              <a:spcBef>
                <a:spcPct val="20000"/>
              </a:spcBef>
              <a:buFont typeface="Arial"/>
              <a:buChar char="•"/>
              <a:defRPr sz="1800" kern="1200">
                <a:solidFill>
                  <a:schemeClr val="tx1"/>
                </a:solidFill>
                <a:latin typeface="+mn-lt"/>
                <a:ea typeface="+mn-ea"/>
                <a:cs typeface="+mn-cs"/>
              </a:defRPr>
            </a:lvl9pPr>
          </a:lstStyle>
          <a:p>
            <a:r>
              <a:rPr lang="en-US" sz="1800" dirty="0"/>
              <a:t>An IEEE standard is a document established by consensus that provides rules, guidelines, or best practices for salient technical aspects of SAR.  It is a basis for comparison and a reference point against which other approaches, designs or algorithms can be evaluated.</a:t>
            </a:r>
          </a:p>
          <a:p>
            <a:endParaRPr lang="en-US" sz="1800" dirty="0"/>
          </a:p>
          <a:p>
            <a:r>
              <a:rPr lang="en-US" sz="1800" dirty="0"/>
              <a:t>After publication, a well-written standard establishes uniform engineering or technical criteria, methods, processes, and practices.</a:t>
            </a:r>
          </a:p>
          <a:p>
            <a:endParaRPr lang="en-US" sz="1800" dirty="0"/>
          </a:p>
          <a:p>
            <a:endParaRPr lang="en-US" sz="1800" dirty="0"/>
          </a:p>
          <a:p>
            <a:pPr marL="0" lvl="0" indent="0">
              <a:buNone/>
            </a:pPr>
            <a:endParaRPr kumimoji="0" lang="en-US" sz="1800" b="0" i="0" u="none" strike="noStrike" kern="1200" cap="none" spc="0" normalizeH="0" baseline="0" noProof="0" dirty="0">
              <a:ln>
                <a:noFill/>
              </a:ln>
              <a:solidFill>
                <a:srgbClr val="000000">
                  <a:lumMod val="75000"/>
                  <a:lumOff val="25000"/>
                </a:srgbClr>
              </a:solidFill>
              <a:effectLst/>
              <a:uLnTx/>
              <a:uFillTx/>
              <a:latin typeface="Gill Sans MT" panose="020B0502020104020203" pitchFamily="34" charset="0"/>
              <a:ea typeface="+mn-ea"/>
              <a:cs typeface="+mn-cs"/>
            </a:endParaRPr>
          </a:p>
          <a:p>
            <a:pPr lvl="0"/>
            <a:endParaRPr lang="en-US" sz="1800" dirty="0">
              <a:solidFill>
                <a:srgbClr val="000000">
                  <a:lumMod val="75000"/>
                  <a:lumOff val="25000"/>
                </a:srgbClr>
              </a:solidFill>
            </a:endParaRPr>
          </a:p>
        </p:txBody>
      </p:sp>
    </p:spTree>
    <p:extLst>
      <p:ext uri="{BB962C8B-B14F-4D97-AF65-F5344CB8AC3E}">
        <p14:creationId xmlns:p14="http://schemas.microsoft.com/office/powerpoint/2010/main" val="3968720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9E1C6-9A2F-4A4E-8DAC-C8450D363D21}"/>
              </a:ext>
            </a:extLst>
          </p:cNvPr>
          <p:cNvSpPr txBox="1">
            <a:spLocks/>
          </p:cNvSpPr>
          <p:nvPr/>
        </p:nvSpPr>
        <p:spPr>
          <a:xfrm>
            <a:off x="628650" y="0"/>
            <a:ext cx="7886700" cy="504000"/>
          </a:xfrm>
          <a:prstGeom prst="rect">
            <a:avLst/>
          </a:prstGeom>
        </p:spPr>
        <p:txBody>
          <a:bodyPr>
            <a:normAutofit/>
          </a:bodyPr>
          <a:lstStyle>
            <a:lvl1pPr algn="ctr" defTabSz="685800" rtl="0" eaLnBrk="1" latinLnBrk="0" hangingPunct="1">
              <a:lnSpc>
                <a:spcPct val="90000"/>
              </a:lnSpc>
              <a:spcBef>
                <a:spcPct val="0"/>
              </a:spcBef>
              <a:buNone/>
              <a:defRPr sz="2800" b="1" kern="1200">
                <a:solidFill>
                  <a:schemeClr val="accent1">
                    <a:lumMod val="50000"/>
                  </a:schemeClr>
                </a:solidFill>
                <a:latin typeface="Gill Sans MT" panose="020B0502020104020203" pitchFamily="34" charset="77"/>
                <a:ea typeface="+mj-ea"/>
                <a:cs typeface="+mj-cs"/>
              </a:defRPr>
            </a:lvl1pPr>
          </a:lstStyle>
          <a:p>
            <a:r>
              <a:rPr lang="en-US" dirty="0"/>
              <a:t>Synthetic Aperture Standard Committee</a:t>
            </a:r>
          </a:p>
        </p:txBody>
      </p:sp>
      <p:sp>
        <p:nvSpPr>
          <p:cNvPr id="3" name="Content Placeholder 1"/>
          <p:cNvSpPr txBox="1">
            <a:spLocks/>
          </p:cNvSpPr>
          <p:nvPr/>
        </p:nvSpPr>
        <p:spPr>
          <a:xfrm>
            <a:off x="628650" y="674570"/>
            <a:ext cx="8184150" cy="4106229"/>
          </a:xfrm>
          <a:prstGeom prst="rect">
            <a:avLst/>
          </a:prstGeom>
        </p:spPr>
        <p:txBody>
          <a:bodyPr vert="horz" lIns="91440" tIns="45720" rIns="91440" bIns="45720" rtlCol="0">
            <a:normAutofit lnSpcReduction="10000"/>
          </a:bodyPr>
          <a:lstStyle>
            <a:lvl1pPr marL="308610" indent="-308610" algn="l" defTabSz="411480" rtl="0" eaLnBrk="1" latinLnBrk="0" hangingPunct="1">
              <a:spcBef>
                <a:spcPct val="20000"/>
              </a:spcBef>
              <a:buClr>
                <a:srgbClr val="005F86"/>
              </a:buClr>
              <a:buSzPct val="80000"/>
              <a:buFont typeface="Wingdings" charset="2"/>
              <a:buChar char="u"/>
              <a:defRPr sz="1980" kern="1200">
                <a:solidFill>
                  <a:schemeClr val="tx1">
                    <a:lumMod val="75000"/>
                    <a:lumOff val="25000"/>
                  </a:schemeClr>
                </a:solidFill>
                <a:latin typeface="Gill Sans MT" panose="020B0502020104020203" pitchFamily="34" charset="0"/>
                <a:ea typeface="+mn-ea"/>
                <a:cs typeface="+mn-cs"/>
              </a:defRPr>
            </a:lvl1pPr>
            <a:lvl2pPr marL="668655" indent="-257175" algn="l" defTabSz="411480" rtl="0" eaLnBrk="1" latinLnBrk="0" hangingPunct="1">
              <a:spcBef>
                <a:spcPct val="20000"/>
              </a:spcBef>
              <a:buClr>
                <a:srgbClr val="FF0000"/>
              </a:buClr>
              <a:buSzPct val="100000"/>
              <a:buFont typeface="Wingdings" charset="2"/>
              <a:buChar char=""/>
              <a:defRPr sz="1800" kern="1200">
                <a:solidFill>
                  <a:schemeClr val="tx1">
                    <a:lumMod val="75000"/>
                    <a:lumOff val="25000"/>
                  </a:schemeClr>
                </a:solidFill>
                <a:latin typeface="Gill Sans MT" panose="020B0502020104020203" pitchFamily="34" charset="0"/>
                <a:ea typeface="+mn-ea"/>
                <a:cs typeface="+mn-cs"/>
              </a:defRPr>
            </a:lvl2pPr>
            <a:lvl3pPr marL="1028700" indent="-205740" algn="l" defTabSz="411480" rtl="0" eaLnBrk="1" latinLnBrk="0" hangingPunct="1">
              <a:spcBef>
                <a:spcPct val="20000"/>
              </a:spcBef>
              <a:buClr>
                <a:srgbClr val="C6531F"/>
              </a:buClr>
              <a:buFont typeface="Arial"/>
              <a:buChar char="•"/>
              <a:defRPr sz="1620" kern="1200">
                <a:solidFill>
                  <a:schemeClr val="tx1">
                    <a:lumMod val="75000"/>
                    <a:lumOff val="25000"/>
                  </a:schemeClr>
                </a:solidFill>
                <a:latin typeface="Gill Sans MT" panose="020B0502020104020203" pitchFamily="34" charset="0"/>
                <a:ea typeface="+mn-ea"/>
                <a:cs typeface="+mn-cs"/>
              </a:defRPr>
            </a:lvl3pPr>
            <a:lvl4pPr marL="1440180" indent="-205740" algn="l" defTabSz="411480" rtl="0" eaLnBrk="1" latinLnBrk="0" hangingPunct="1">
              <a:spcBef>
                <a:spcPct val="20000"/>
              </a:spcBef>
              <a:buClr>
                <a:srgbClr val="C6531F"/>
              </a:buClr>
              <a:buFont typeface="Arial"/>
              <a:buChar char="–"/>
              <a:defRPr sz="1440" kern="1200">
                <a:solidFill>
                  <a:schemeClr val="tx1">
                    <a:lumMod val="75000"/>
                    <a:lumOff val="25000"/>
                  </a:schemeClr>
                </a:solidFill>
                <a:latin typeface="Gill Sans MT" panose="020B0502020104020203" pitchFamily="34" charset="0"/>
                <a:ea typeface="+mn-ea"/>
                <a:cs typeface="+mn-cs"/>
              </a:defRPr>
            </a:lvl4pPr>
            <a:lvl5pPr marL="1851660" indent="-205740" algn="l" defTabSz="411480" rtl="0" eaLnBrk="1" latinLnBrk="0" hangingPunct="1">
              <a:spcBef>
                <a:spcPct val="20000"/>
              </a:spcBef>
              <a:buClr>
                <a:srgbClr val="C6531F"/>
              </a:buClr>
              <a:buFont typeface="Arial"/>
              <a:buChar char="»"/>
              <a:defRPr sz="1260" kern="1200">
                <a:solidFill>
                  <a:schemeClr val="tx1">
                    <a:lumMod val="75000"/>
                    <a:lumOff val="25000"/>
                  </a:schemeClr>
                </a:solidFill>
                <a:latin typeface="Gill Sans MT" panose="020B0502020104020203" pitchFamily="34" charset="0"/>
                <a:ea typeface="+mn-ea"/>
                <a:cs typeface="+mn-cs"/>
              </a:defRPr>
            </a:lvl5pPr>
            <a:lvl6pPr marL="2263140" indent="-205740" algn="l" defTabSz="411480" rtl="0" eaLnBrk="1" latinLnBrk="0" hangingPunct="1">
              <a:spcBef>
                <a:spcPct val="20000"/>
              </a:spcBef>
              <a:buFont typeface="Arial"/>
              <a:buChar char="•"/>
              <a:defRPr sz="1800" kern="1200">
                <a:solidFill>
                  <a:schemeClr val="tx1"/>
                </a:solidFill>
                <a:latin typeface="+mn-lt"/>
                <a:ea typeface="+mn-ea"/>
                <a:cs typeface="+mn-cs"/>
              </a:defRPr>
            </a:lvl6pPr>
            <a:lvl7pPr marL="2674620" indent="-205740" algn="l" defTabSz="411480" rtl="0" eaLnBrk="1" latinLnBrk="0" hangingPunct="1">
              <a:spcBef>
                <a:spcPct val="20000"/>
              </a:spcBef>
              <a:buFont typeface="Arial"/>
              <a:buChar char="•"/>
              <a:defRPr sz="1800" kern="1200">
                <a:solidFill>
                  <a:schemeClr val="tx1"/>
                </a:solidFill>
                <a:latin typeface="+mn-lt"/>
                <a:ea typeface="+mn-ea"/>
                <a:cs typeface="+mn-cs"/>
              </a:defRPr>
            </a:lvl7pPr>
            <a:lvl8pPr marL="3086100" indent="-205740" algn="l" defTabSz="411480" rtl="0" eaLnBrk="1" latinLnBrk="0" hangingPunct="1">
              <a:spcBef>
                <a:spcPct val="20000"/>
              </a:spcBef>
              <a:buFont typeface="Arial"/>
              <a:buChar char="•"/>
              <a:defRPr sz="1800" kern="1200">
                <a:solidFill>
                  <a:schemeClr val="tx1"/>
                </a:solidFill>
                <a:latin typeface="+mn-lt"/>
                <a:ea typeface="+mn-ea"/>
                <a:cs typeface="+mn-cs"/>
              </a:defRPr>
            </a:lvl8pPr>
            <a:lvl9pPr marL="3497580" indent="-205740" algn="l" defTabSz="411480" rtl="0" eaLnBrk="1" latinLnBrk="0" hangingPunct="1">
              <a:spcBef>
                <a:spcPct val="20000"/>
              </a:spcBef>
              <a:buFont typeface="Arial"/>
              <a:buChar char="•"/>
              <a:defRPr sz="1800" kern="1200">
                <a:solidFill>
                  <a:schemeClr val="tx1"/>
                </a:solidFill>
                <a:latin typeface="+mn-lt"/>
                <a:ea typeface="+mn-ea"/>
                <a:cs typeface="+mn-cs"/>
              </a:defRPr>
            </a:lvl9pPr>
          </a:lstStyle>
          <a:p>
            <a:r>
              <a:rPr lang="en-US" sz="1800" dirty="0"/>
              <a:t>There is a recognition that across a variety of disciplines common theoretical, mathematical, and algorithmic techniques are employed:</a:t>
            </a:r>
          </a:p>
          <a:p>
            <a:pPr lvl="1"/>
            <a:r>
              <a:rPr lang="en-US" sz="1620" dirty="0"/>
              <a:t>Synthetic Aperture Radar</a:t>
            </a:r>
          </a:p>
          <a:p>
            <a:pPr lvl="1"/>
            <a:r>
              <a:rPr lang="en-US" sz="1620" dirty="0"/>
              <a:t>Synthetic Aperture Sonar</a:t>
            </a:r>
          </a:p>
          <a:p>
            <a:pPr lvl="1"/>
            <a:r>
              <a:rPr lang="en-US" sz="1620" dirty="0"/>
              <a:t>Synthetic Aperture Channel Sounding</a:t>
            </a:r>
          </a:p>
          <a:p>
            <a:pPr lvl="1"/>
            <a:r>
              <a:rPr lang="en-US" sz="1620" dirty="0"/>
              <a:t>Fourier Ptycography</a:t>
            </a:r>
          </a:p>
          <a:p>
            <a:pPr lvl="1"/>
            <a:r>
              <a:rPr lang="en-US" sz="1620" dirty="0"/>
              <a:t>Event Horizon Telescope</a:t>
            </a:r>
          </a:p>
          <a:p>
            <a:pPr lvl="1"/>
            <a:r>
              <a:rPr lang="en-US" sz="1620" dirty="0"/>
              <a:t>Medical Imaging</a:t>
            </a:r>
          </a:p>
          <a:p>
            <a:endParaRPr lang="en-US" sz="1800" dirty="0"/>
          </a:p>
          <a:p>
            <a:r>
              <a:rPr lang="en-US" sz="1800" dirty="0"/>
              <a:t>The goal of the SASC is to establish IEEE Standards for each of these application areas while taking into account the common threads underlying these:</a:t>
            </a:r>
          </a:p>
          <a:p>
            <a:pPr lvl="1"/>
            <a:r>
              <a:rPr lang="en-US" sz="1620" dirty="0"/>
              <a:t>Data acquisition</a:t>
            </a:r>
          </a:p>
          <a:p>
            <a:pPr lvl="1"/>
            <a:r>
              <a:rPr lang="en-US" sz="1620" dirty="0"/>
              <a:t>Processing</a:t>
            </a:r>
          </a:p>
          <a:p>
            <a:pPr lvl="1"/>
            <a:r>
              <a:rPr lang="en-US" sz="1620" dirty="0"/>
              <a:t>Analysis and interpretation</a:t>
            </a:r>
          </a:p>
          <a:p>
            <a:pPr lvl="1"/>
            <a:endParaRPr lang="en-US" sz="1620" dirty="0"/>
          </a:p>
          <a:p>
            <a:endParaRPr lang="en-US" sz="1800" dirty="0"/>
          </a:p>
          <a:p>
            <a:endParaRPr lang="en-US" sz="1800" dirty="0"/>
          </a:p>
          <a:p>
            <a:pPr marL="0" lvl="0" indent="0">
              <a:buNone/>
            </a:pPr>
            <a:endParaRPr kumimoji="0" lang="en-US" sz="1800" b="0" i="0" u="none" strike="noStrike" kern="1200" cap="none" spc="0" normalizeH="0" baseline="0" noProof="0" dirty="0">
              <a:ln>
                <a:noFill/>
              </a:ln>
              <a:solidFill>
                <a:srgbClr val="000000">
                  <a:lumMod val="75000"/>
                  <a:lumOff val="25000"/>
                </a:srgbClr>
              </a:solidFill>
              <a:effectLst/>
              <a:uLnTx/>
              <a:uFillTx/>
              <a:latin typeface="Gill Sans MT" panose="020B0502020104020203" pitchFamily="34" charset="0"/>
              <a:ea typeface="+mn-ea"/>
              <a:cs typeface="+mn-cs"/>
            </a:endParaRPr>
          </a:p>
          <a:p>
            <a:pPr lvl="0"/>
            <a:endParaRPr lang="en-US" sz="1800" dirty="0">
              <a:solidFill>
                <a:srgbClr val="000000">
                  <a:lumMod val="75000"/>
                  <a:lumOff val="25000"/>
                </a:srgbClr>
              </a:solidFill>
            </a:endParaRPr>
          </a:p>
        </p:txBody>
      </p:sp>
    </p:spTree>
    <p:extLst>
      <p:ext uri="{BB962C8B-B14F-4D97-AF65-F5344CB8AC3E}">
        <p14:creationId xmlns:p14="http://schemas.microsoft.com/office/powerpoint/2010/main" val="3373214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829E1C6-9A2F-4A4E-8DAC-C8450D363D21}"/>
              </a:ext>
            </a:extLst>
          </p:cNvPr>
          <p:cNvSpPr txBox="1">
            <a:spLocks/>
          </p:cNvSpPr>
          <p:nvPr/>
        </p:nvSpPr>
        <p:spPr>
          <a:xfrm>
            <a:off x="628650" y="0"/>
            <a:ext cx="7886700" cy="504000"/>
          </a:xfrm>
          <a:prstGeom prst="rect">
            <a:avLst/>
          </a:prstGeom>
        </p:spPr>
        <p:txBody>
          <a:bodyPr>
            <a:normAutofit/>
          </a:bodyPr>
          <a:lstStyle>
            <a:lvl1pPr algn="ctr" defTabSz="685800" rtl="0" eaLnBrk="1" latinLnBrk="0" hangingPunct="1">
              <a:lnSpc>
                <a:spcPct val="90000"/>
              </a:lnSpc>
              <a:spcBef>
                <a:spcPct val="0"/>
              </a:spcBef>
              <a:buNone/>
              <a:defRPr sz="2800" b="1" kern="1200">
                <a:solidFill>
                  <a:schemeClr val="accent1">
                    <a:lumMod val="50000"/>
                  </a:schemeClr>
                </a:solidFill>
                <a:latin typeface="Gill Sans MT" panose="020B0502020104020203" pitchFamily="34" charset="77"/>
                <a:ea typeface="+mj-ea"/>
                <a:cs typeface="+mj-cs"/>
              </a:defRPr>
            </a:lvl1pPr>
          </a:lstStyle>
          <a:p>
            <a:r>
              <a:rPr lang="en-US" dirty="0"/>
              <a:t>Motivation for SAR Standards</a:t>
            </a:r>
          </a:p>
        </p:txBody>
      </p:sp>
      <p:sp>
        <p:nvSpPr>
          <p:cNvPr id="7" name="Content Placeholder 1"/>
          <p:cNvSpPr txBox="1">
            <a:spLocks/>
          </p:cNvSpPr>
          <p:nvPr/>
        </p:nvSpPr>
        <p:spPr>
          <a:xfrm>
            <a:off x="495000" y="624170"/>
            <a:ext cx="8020350" cy="4163829"/>
          </a:xfrm>
          <a:prstGeom prst="rect">
            <a:avLst/>
          </a:prstGeom>
        </p:spPr>
        <p:txBody>
          <a:bodyPr vert="horz" lIns="91440" tIns="45720" rIns="91440" bIns="45720" rtlCol="0">
            <a:normAutofit fontScale="62500" lnSpcReduction="20000"/>
          </a:bodyPr>
          <a:lstStyle>
            <a:lvl1pPr marL="308610" indent="-308610" algn="l" defTabSz="411480" rtl="0" eaLnBrk="1" latinLnBrk="0" hangingPunct="1">
              <a:spcBef>
                <a:spcPct val="20000"/>
              </a:spcBef>
              <a:buClr>
                <a:srgbClr val="005F86"/>
              </a:buClr>
              <a:buSzPct val="80000"/>
              <a:buFont typeface="Wingdings" charset="2"/>
              <a:buChar char="u"/>
              <a:defRPr sz="1980" kern="1200">
                <a:solidFill>
                  <a:schemeClr val="tx1">
                    <a:lumMod val="75000"/>
                    <a:lumOff val="25000"/>
                  </a:schemeClr>
                </a:solidFill>
                <a:latin typeface="Gill Sans MT" panose="020B0502020104020203" pitchFamily="34" charset="0"/>
                <a:ea typeface="+mn-ea"/>
                <a:cs typeface="+mn-cs"/>
              </a:defRPr>
            </a:lvl1pPr>
            <a:lvl2pPr marL="668655" indent="-257175" algn="l" defTabSz="411480" rtl="0" eaLnBrk="1" latinLnBrk="0" hangingPunct="1">
              <a:spcBef>
                <a:spcPct val="20000"/>
              </a:spcBef>
              <a:buClr>
                <a:srgbClr val="FF0000"/>
              </a:buClr>
              <a:buSzPct val="100000"/>
              <a:buFont typeface="Wingdings" charset="2"/>
              <a:buChar char=""/>
              <a:defRPr sz="1800" kern="1200">
                <a:solidFill>
                  <a:schemeClr val="tx1">
                    <a:lumMod val="75000"/>
                    <a:lumOff val="25000"/>
                  </a:schemeClr>
                </a:solidFill>
                <a:latin typeface="Gill Sans MT" panose="020B0502020104020203" pitchFamily="34" charset="0"/>
                <a:ea typeface="+mn-ea"/>
                <a:cs typeface="+mn-cs"/>
              </a:defRPr>
            </a:lvl2pPr>
            <a:lvl3pPr marL="1028700" indent="-205740" algn="l" defTabSz="411480" rtl="0" eaLnBrk="1" latinLnBrk="0" hangingPunct="1">
              <a:spcBef>
                <a:spcPct val="20000"/>
              </a:spcBef>
              <a:buClr>
                <a:srgbClr val="C6531F"/>
              </a:buClr>
              <a:buFont typeface="Arial"/>
              <a:buChar char="•"/>
              <a:defRPr sz="1620" kern="1200">
                <a:solidFill>
                  <a:schemeClr val="tx1">
                    <a:lumMod val="75000"/>
                    <a:lumOff val="25000"/>
                  </a:schemeClr>
                </a:solidFill>
                <a:latin typeface="Gill Sans MT" panose="020B0502020104020203" pitchFamily="34" charset="0"/>
                <a:ea typeface="+mn-ea"/>
                <a:cs typeface="+mn-cs"/>
              </a:defRPr>
            </a:lvl3pPr>
            <a:lvl4pPr marL="1440180" indent="-205740" algn="l" defTabSz="411480" rtl="0" eaLnBrk="1" latinLnBrk="0" hangingPunct="1">
              <a:spcBef>
                <a:spcPct val="20000"/>
              </a:spcBef>
              <a:buClr>
                <a:srgbClr val="C6531F"/>
              </a:buClr>
              <a:buFont typeface="Arial"/>
              <a:buChar char="–"/>
              <a:defRPr sz="1440" kern="1200">
                <a:solidFill>
                  <a:schemeClr val="tx1">
                    <a:lumMod val="75000"/>
                    <a:lumOff val="25000"/>
                  </a:schemeClr>
                </a:solidFill>
                <a:latin typeface="Gill Sans MT" panose="020B0502020104020203" pitchFamily="34" charset="0"/>
                <a:ea typeface="+mn-ea"/>
                <a:cs typeface="+mn-cs"/>
              </a:defRPr>
            </a:lvl4pPr>
            <a:lvl5pPr marL="1851660" indent="-205740" algn="l" defTabSz="411480" rtl="0" eaLnBrk="1" latinLnBrk="0" hangingPunct="1">
              <a:spcBef>
                <a:spcPct val="20000"/>
              </a:spcBef>
              <a:buClr>
                <a:srgbClr val="C6531F"/>
              </a:buClr>
              <a:buFont typeface="Arial"/>
              <a:buChar char="»"/>
              <a:defRPr sz="1260" kern="1200">
                <a:solidFill>
                  <a:schemeClr val="tx1">
                    <a:lumMod val="75000"/>
                    <a:lumOff val="25000"/>
                  </a:schemeClr>
                </a:solidFill>
                <a:latin typeface="Gill Sans MT" panose="020B0502020104020203" pitchFamily="34" charset="0"/>
                <a:ea typeface="+mn-ea"/>
                <a:cs typeface="+mn-cs"/>
              </a:defRPr>
            </a:lvl5pPr>
            <a:lvl6pPr marL="2263140" indent="-205740" algn="l" defTabSz="411480" rtl="0" eaLnBrk="1" latinLnBrk="0" hangingPunct="1">
              <a:spcBef>
                <a:spcPct val="20000"/>
              </a:spcBef>
              <a:buFont typeface="Arial"/>
              <a:buChar char="•"/>
              <a:defRPr sz="1800" kern="1200">
                <a:solidFill>
                  <a:schemeClr val="tx1"/>
                </a:solidFill>
                <a:latin typeface="+mn-lt"/>
                <a:ea typeface="+mn-ea"/>
                <a:cs typeface="+mn-cs"/>
              </a:defRPr>
            </a:lvl6pPr>
            <a:lvl7pPr marL="2674620" indent="-205740" algn="l" defTabSz="411480" rtl="0" eaLnBrk="1" latinLnBrk="0" hangingPunct="1">
              <a:spcBef>
                <a:spcPct val="20000"/>
              </a:spcBef>
              <a:buFont typeface="Arial"/>
              <a:buChar char="•"/>
              <a:defRPr sz="1800" kern="1200">
                <a:solidFill>
                  <a:schemeClr val="tx1"/>
                </a:solidFill>
                <a:latin typeface="+mn-lt"/>
                <a:ea typeface="+mn-ea"/>
                <a:cs typeface="+mn-cs"/>
              </a:defRPr>
            </a:lvl7pPr>
            <a:lvl8pPr marL="3086100" indent="-205740" algn="l" defTabSz="411480" rtl="0" eaLnBrk="1" latinLnBrk="0" hangingPunct="1">
              <a:spcBef>
                <a:spcPct val="20000"/>
              </a:spcBef>
              <a:buFont typeface="Arial"/>
              <a:buChar char="•"/>
              <a:defRPr sz="1800" kern="1200">
                <a:solidFill>
                  <a:schemeClr val="tx1"/>
                </a:solidFill>
                <a:latin typeface="+mn-lt"/>
                <a:ea typeface="+mn-ea"/>
                <a:cs typeface="+mn-cs"/>
              </a:defRPr>
            </a:lvl8pPr>
            <a:lvl9pPr marL="3497580" indent="-205740" algn="l" defTabSz="411480" rtl="0" eaLnBrk="1" latinLnBrk="0" hangingPunct="1">
              <a:spcBef>
                <a:spcPct val="20000"/>
              </a:spcBef>
              <a:buFont typeface="Arial"/>
              <a:buChar char="•"/>
              <a:defRPr sz="1800" kern="1200">
                <a:solidFill>
                  <a:schemeClr val="tx1"/>
                </a:solidFill>
                <a:latin typeface="+mn-lt"/>
                <a:ea typeface="+mn-ea"/>
                <a:cs typeface="+mn-cs"/>
              </a:defRPr>
            </a:lvl9pPr>
          </a:lstStyle>
          <a:p>
            <a:pPr lvl="0"/>
            <a:r>
              <a:rPr lang="en-US" sz="1800" dirty="0">
                <a:solidFill>
                  <a:srgbClr val="000000">
                    <a:lumMod val="75000"/>
                    <a:lumOff val="25000"/>
                  </a:srgbClr>
                </a:solidFill>
              </a:rPr>
              <a:t>SAR is increasing being used in space-based and automotive radar applications. Having a uniform set of standards can enable system interoperability</a:t>
            </a:r>
            <a:endParaRPr kumimoji="0" lang="en-US" sz="1800" b="0" i="0" u="none" strike="noStrike" kern="1200" cap="none" spc="0" normalizeH="0" baseline="0" noProof="0" dirty="0">
              <a:ln>
                <a:noFill/>
              </a:ln>
              <a:solidFill>
                <a:srgbClr val="000000">
                  <a:lumMod val="75000"/>
                  <a:lumOff val="25000"/>
                </a:srgbClr>
              </a:solidFill>
              <a:effectLst/>
              <a:uLnTx/>
              <a:uFillTx/>
              <a:latin typeface="Gill Sans MT" panose="020B0502020104020203" pitchFamily="34" charset="0"/>
              <a:ea typeface="+mn-ea"/>
              <a:cs typeface="+mn-cs"/>
            </a:endParaRPr>
          </a:p>
          <a:p>
            <a:pPr lvl="0"/>
            <a:endParaRPr lang="en-US" sz="1800" dirty="0">
              <a:solidFill>
                <a:srgbClr val="000000">
                  <a:lumMod val="75000"/>
                  <a:lumOff val="25000"/>
                </a:srgbClr>
              </a:solidFill>
            </a:endParaRPr>
          </a:p>
          <a:p>
            <a:pPr lvl="0"/>
            <a:r>
              <a:rPr lang="en-US" sz="1800" noProof="0" dirty="0">
                <a:solidFill>
                  <a:srgbClr val="000000">
                    <a:lumMod val="75000"/>
                    <a:lumOff val="25000"/>
                  </a:srgbClr>
                </a:solidFill>
              </a:rPr>
              <a:t>Standards can</a:t>
            </a:r>
            <a:r>
              <a:rPr kumimoji="0" lang="en-US" sz="1800" b="0" i="0" u="none" strike="noStrike" kern="1200" cap="none" spc="0" normalizeH="0" baseline="0" noProof="0" dirty="0">
                <a:ln>
                  <a:noFill/>
                </a:ln>
                <a:solidFill>
                  <a:srgbClr val="000000">
                    <a:lumMod val="75000"/>
                    <a:lumOff val="25000"/>
                  </a:srgbClr>
                </a:solidFill>
                <a:effectLst/>
                <a:uLnTx/>
                <a:uFillTx/>
                <a:latin typeface="Gill Sans MT" panose="020B0502020104020203" pitchFamily="34" charset="0"/>
                <a:ea typeface="+mn-ea"/>
                <a:cs typeface="+mn-cs"/>
              </a:rPr>
              <a:t> </a:t>
            </a:r>
            <a:r>
              <a:rPr lang="en-US" sz="1800" dirty="0">
                <a:solidFill>
                  <a:srgbClr val="000000">
                    <a:lumMod val="75000"/>
                    <a:lumOff val="25000"/>
                  </a:srgbClr>
                </a:solidFill>
              </a:rPr>
              <a:t>establish best practices and rules-of-thumb for implementing SAR algorithms in a broad range of applications</a:t>
            </a:r>
          </a:p>
          <a:p>
            <a:pPr lvl="0"/>
            <a:endParaRPr lang="en-US" sz="1800" dirty="0">
              <a:solidFill>
                <a:srgbClr val="000000">
                  <a:lumMod val="75000"/>
                  <a:lumOff val="25000"/>
                </a:srgbClr>
              </a:solidFill>
            </a:endParaRPr>
          </a:p>
          <a:p>
            <a:pPr lvl="0"/>
            <a:r>
              <a:rPr lang="en-US" sz="1800" dirty="0">
                <a:solidFill>
                  <a:srgbClr val="000000">
                    <a:lumMod val="75000"/>
                    <a:lumOff val="25000"/>
                  </a:srgbClr>
                </a:solidFill>
              </a:rPr>
              <a:t>Our interpretation of “SAR” is very broad; encompasses:</a:t>
            </a:r>
          </a:p>
          <a:p>
            <a:pPr lvl="1"/>
            <a:r>
              <a:rPr lang="en-US" sz="1620" dirty="0">
                <a:solidFill>
                  <a:srgbClr val="000000">
                    <a:lumMod val="75000"/>
                    <a:lumOff val="25000"/>
                  </a:srgbClr>
                </a:solidFill>
              </a:rPr>
              <a:t>Standard SAR</a:t>
            </a:r>
          </a:p>
          <a:p>
            <a:pPr lvl="1"/>
            <a:r>
              <a:rPr lang="en-US" sz="1620" dirty="0">
                <a:solidFill>
                  <a:srgbClr val="000000">
                    <a:lumMod val="75000"/>
                    <a:lumOff val="25000"/>
                  </a:srgbClr>
                </a:solidFill>
              </a:rPr>
              <a:t>Inverse SAR (ISAR)</a:t>
            </a:r>
          </a:p>
          <a:p>
            <a:pPr lvl="1"/>
            <a:r>
              <a:rPr lang="en-US" sz="1620" dirty="0">
                <a:solidFill>
                  <a:srgbClr val="000000">
                    <a:lumMod val="75000"/>
                    <a:lumOff val="25000"/>
                  </a:srgbClr>
                </a:solidFill>
              </a:rPr>
              <a:t>Interferometric SAR/ISAR</a:t>
            </a:r>
          </a:p>
          <a:p>
            <a:pPr lvl="1"/>
            <a:r>
              <a:rPr lang="en-US" sz="1620" dirty="0">
                <a:solidFill>
                  <a:srgbClr val="000000">
                    <a:lumMod val="75000"/>
                    <a:lumOff val="25000"/>
                  </a:srgbClr>
                </a:solidFill>
              </a:rPr>
              <a:t>Polarimetric SAR/ISAR</a:t>
            </a:r>
          </a:p>
          <a:p>
            <a:pPr lvl="1"/>
            <a:r>
              <a:rPr lang="en-US" sz="1620" dirty="0">
                <a:solidFill>
                  <a:srgbClr val="000000">
                    <a:lumMod val="75000"/>
                    <a:lumOff val="25000"/>
                  </a:srgbClr>
                </a:solidFill>
              </a:rPr>
              <a:t>Multichannel Radar</a:t>
            </a:r>
          </a:p>
          <a:p>
            <a:pPr lvl="1"/>
            <a:r>
              <a:rPr lang="en-US" sz="1620" dirty="0">
                <a:solidFill>
                  <a:srgbClr val="000000">
                    <a:lumMod val="75000"/>
                    <a:lumOff val="25000"/>
                  </a:srgbClr>
                </a:solidFill>
              </a:rPr>
              <a:t>Multistatic Radar</a:t>
            </a:r>
          </a:p>
          <a:p>
            <a:pPr lvl="1"/>
            <a:r>
              <a:rPr lang="en-US" sz="1620" dirty="0">
                <a:solidFill>
                  <a:srgbClr val="000000">
                    <a:lumMod val="75000"/>
                    <a:lumOff val="25000"/>
                  </a:srgbClr>
                </a:solidFill>
              </a:rPr>
              <a:t>MIMO Radar</a:t>
            </a:r>
          </a:p>
          <a:p>
            <a:pPr lvl="1"/>
            <a:r>
              <a:rPr lang="en-US" sz="1620" dirty="0">
                <a:solidFill>
                  <a:srgbClr val="000000">
                    <a:lumMod val="75000"/>
                    <a:lumOff val="25000"/>
                  </a:srgbClr>
                </a:solidFill>
              </a:rPr>
              <a:t>Distributed radars</a:t>
            </a:r>
          </a:p>
          <a:p>
            <a:pPr marL="0" lvl="0" indent="0">
              <a:buNone/>
            </a:pPr>
            <a:endParaRPr lang="en-US" sz="1800" dirty="0">
              <a:solidFill>
                <a:srgbClr val="000000">
                  <a:lumMod val="75000"/>
                  <a:lumOff val="25000"/>
                </a:srgbClr>
              </a:solidFill>
            </a:endParaRPr>
          </a:p>
          <a:p>
            <a:pPr lvl="0"/>
            <a:r>
              <a:rPr lang="en-US" sz="1800" dirty="0">
                <a:solidFill>
                  <a:srgbClr val="000000">
                    <a:lumMod val="75000"/>
                    <a:lumOff val="25000"/>
                  </a:srgbClr>
                </a:solidFill>
              </a:rPr>
              <a:t>Aspects for standardization:</a:t>
            </a:r>
          </a:p>
          <a:p>
            <a:pPr lvl="1"/>
            <a:r>
              <a:rPr lang="en-US" sz="1620" dirty="0">
                <a:solidFill>
                  <a:srgbClr val="000000">
                    <a:lumMod val="75000"/>
                    <a:lumOff val="25000"/>
                  </a:srgbClr>
                </a:solidFill>
              </a:rPr>
              <a:t>Standard processing structures and algorithms (both hardware and software implementations)</a:t>
            </a:r>
          </a:p>
          <a:p>
            <a:pPr lvl="1"/>
            <a:r>
              <a:rPr lang="en-US" sz="1620" dirty="0">
                <a:solidFill>
                  <a:srgbClr val="000000">
                    <a:lumMod val="75000"/>
                    <a:lumOff val="25000"/>
                  </a:srgbClr>
                </a:solidFill>
              </a:rPr>
              <a:t>Testing and benchmarking mechanisms</a:t>
            </a:r>
          </a:p>
          <a:p>
            <a:pPr lvl="1"/>
            <a:r>
              <a:rPr lang="en-US" sz="1620" dirty="0">
                <a:solidFill>
                  <a:srgbClr val="000000">
                    <a:lumMod val="75000"/>
                    <a:lumOff val="25000"/>
                  </a:srgbClr>
                </a:solidFill>
              </a:rPr>
              <a:t>Waveforms</a:t>
            </a:r>
          </a:p>
          <a:p>
            <a:pPr lvl="1"/>
            <a:r>
              <a:rPr lang="en-US" sz="1620" dirty="0">
                <a:solidFill>
                  <a:srgbClr val="000000">
                    <a:lumMod val="75000"/>
                    <a:lumOff val="25000"/>
                  </a:srgbClr>
                </a:solidFill>
              </a:rPr>
              <a:t>Operation across frequency bands</a:t>
            </a:r>
          </a:p>
          <a:p>
            <a:pPr lvl="1"/>
            <a:r>
              <a:rPr lang="en-US" sz="1620" dirty="0">
                <a:solidFill>
                  <a:srgbClr val="000000">
                    <a:lumMod val="75000"/>
                    <a:lumOff val="25000"/>
                  </a:srgbClr>
                </a:solidFill>
              </a:rPr>
              <a:t>Synchronization of radars (for Multistatic operation)</a:t>
            </a:r>
          </a:p>
          <a:p>
            <a:pPr lvl="1"/>
            <a:r>
              <a:rPr lang="en-US" sz="1620" dirty="0">
                <a:solidFill>
                  <a:srgbClr val="000000">
                    <a:lumMod val="75000"/>
                    <a:lumOff val="25000"/>
                  </a:srgbClr>
                </a:solidFill>
              </a:rPr>
              <a:t>Antenna spacing</a:t>
            </a:r>
          </a:p>
          <a:p>
            <a:pPr lvl="1"/>
            <a:r>
              <a:rPr lang="en-US" sz="1620" dirty="0">
                <a:solidFill>
                  <a:srgbClr val="000000">
                    <a:lumMod val="75000"/>
                    <a:lumOff val="25000"/>
                  </a:srgbClr>
                </a:solidFill>
              </a:rPr>
              <a:t>Sampling</a:t>
            </a:r>
          </a:p>
          <a:p>
            <a:pPr lvl="1"/>
            <a:r>
              <a:rPr lang="en-US" sz="1620" dirty="0">
                <a:solidFill>
                  <a:srgbClr val="000000">
                    <a:lumMod val="75000"/>
                    <a:lumOff val="25000"/>
                  </a:srgbClr>
                </a:solidFill>
              </a:rPr>
              <a:t>SAR/ISAR image quality assessment</a:t>
            </a:r>
          </a:p>
          <a:p>
            <a:pPr lvl="1"/>
            <a:r>
              <a:rPr lang="en-US" sz="1620" dirty="0">
                <a:solidFill>
                  <a:srgbClr val="000000">
                    <a:lumMod val="75000"/>
                    <a:lumOff val="25000"/>
                  </a:srgbClr>
                </a:solidFill>
              </a:rPr>
              <a:t>SAR/ISAR image interpretation</a:t>
            </a:r>
          </a:p>
          <a:p>
            <a:pPr lvl="1"/>
            <a:r>
              <a:rPr lang="en-US" sz="1620" dirty="0">
                <a:solidFill>
                  <a:srgbClr val="000000">
                    <a:lumMod val="75000"/>
                    <a:lumOff val="25000"/>
                  </a:srgbClr>
                </a:solidFill>
              </a:rPr>
              <a:t>SAR/ISAR image fusion (across aspects, frequency bands)</a:t>
            </a:r>
          </a:p>
          <a:p>
            <a:pPr lvl="0"/>
            <a:endParaRPr kumimoji="0" lang="en-US" sz="1800" b="0" i="0" u="none" strike="noStrike" kern="1200" cap="none" spc="0" normalizeH="0" baseline="0" noProof="0" dirty="0">
              <a:ln>
                <a:noFill/>
              </a:ln>
              <a:solidFill>
                <a:srgbClr val="000000">
                  <a:lumMod val="75000"/>
                  <a:lumOff val="25000"/>
                </a:srgbClr>
              </a:solidFill>
              <a:effectLst/>
              <a:uLnTx/>
              <a:uFillTx/>
              <a:latin typeface="Gill Sans MT" panose="020B0502020104020203" pitchFamily="34" charset="0"/>
              <a:ea typeface="+mn-ea"/>
              <a:cs typeface="+mn-cs"/>
            </a:endParaRPr>
          </a:p>
          <a:p>
            <a:pPr marL="308610" marR="0" lvl="0" indent="-308610" algn="l" defTabSz="411480" rtl="0" eaLnBrk="1" fontAlgn="auto" latinLnBrk="0" hangingPunct="1">
              <a:lnSpc>
                <a:spcPct val="100000"/>
              </a:lnSpc>
              <a:spcBef>
                <a:spcPct val="20000"/>
              </a:spcBef>
              <a:spcAft>
                <a:spcPts val="0"/>
              </a:spcAft>
              <a:buClr>
                <a:srgbClr val="005F86"/>
              </a:buClr>
              <a:buSzPct val="80000"/>
              <a:buFont typeface="Wingdings" charset="2"/>
              <a:buChar char="u"/>
              <a:tabLst/>
              <a:defRPr/>
            </a:pPr>
            <a:endParaRPr kumimoji="0" lang="en-US" sz="2100" b="0" i="0" u="none" strike="noStrike" kern="1200" cap="none" spc="0" normalizeH="0" baseline="0" noProof="0" dirty="0">
              <a:ln>
                <a:noFill/>
              </a:ln>
              <a:solidFill>
                <a:srgbClr val="000000">
                  <a:lumMod val="75000"/>
                  <a:lumOff val="25000"/>
                </a:srgbClr>
              </a:solidFill>
              <a:effectLst/>
              <a:uLnTx/>
              <a:uFillTx/>
              <a:latin typeface="Gill Sans MT" panose="020B0502020104020203" pitchFamily="34" charset="0"/>
              <a:ea typeface="+mn-ea"/>
              <a:cs typeface="+mn-cs"/>
            </a:endParaRPr>
          </a:p>
        </p:txBody>
      </p:sp>
    </p:spTree>
    <p:extLst>
      <p:ext uri="{BB962C8B-B14F-4D97-AF65-F5344CB8AC3E}">
        <p14:creationId xmlns:p14="http://schemas.microsoft.com/office/powerpoint/2010/main" val="2509838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9E1C6-9A2F-4A4E-8DAC-C8450D363D21}"/>
              </a:ext>
            </a:extLst>
          </p:cNvPr>
          <p:cNvSpPr txBox="1">
            <a:spLocks/>
          </p:cNvSpPr>
          <p:nvPr/>
        </p:nvSpPr>
        <p:spPr>
          <a:xfrm>
            <a:off x="628650" y="39415"/>
            <a:ext cx="7886700" cy="504000"/>
          </a:xfrm>
          <a:prstGeom prst="rect">
            <a:avLst/>
          </a:prstGeom>
        </p:spPr>
        <p:txBody>
          <a:bodyPr>
            <a:normAutofit fontScale="92500"/>
          </a:bodyPr>
          <a:lstStyle>
            <a:lvl1pPr algn="ctr" defTabSz="685800" rtl="0" eaLnBrk="1" latinLnBrk="0" hangingPunct="1">
              <a:lnSpc>
                <a:spcPct val="90000"/>
              </a:lnSpc>
              <a:spcBef>
                <a:spcPct val="0"/>
              </a:spcBef>
              <a:buNone/>
              <a:defRPr sz="2800" b="1" kern="1200">
                <a:solidFill>
                  <a:schemeClr val="accent1">
                    <a:lumMod val="50000"/>
                  </a:schemeClr>
                </a:solidFill>
                <a:latin typeface="Gill Sans MT" panose="020B0502020104020203" pitchFamily="34" charset="77"/>
                <a:ea typeface="+mj-ea"/>
                <a:cs typeface="+mj-cs"/>
              </a:defRPr>
            </a:lvl1pPr>
          </a:lstStyle>
          <a:p>
            <a:r>
              <a:rPr lang="en-US" dirty="0"/>
              <a:t>SICD and SIDD: SAR Data Formatting Standards</a:t>
            </a:r>
          </a:p>
        </p:txBody>
      </p:sp>
      <p:sp>
        <p:nvSpPr>
          <p:cNvPr id="3" name="Content Placeholder 1"/>
          <p:cNvSpPr txBox="1">
            <a:spLocks/>
          </p:cNvSpPr>
          <p:nvPr/>
        </p:nvSpPr>
        <p:spPr>
          <a:xfrm>
            <a:off x="628650" y="676307"/>
            <a:ext cx="8184150" cy="4013932"/>
          </a:xfrm>
          <a:prstGeom prst="rect">
            <a:avLst/>
          </a:prstGeom>
        </p:spPr>
        <p:txBody>
          <a:bodyPr vert="horz" lIns="91440" tIns="45720" rIns="91440" bIns="45720" rtlCol="0">
            <a:normAutofit fontScale="92500" lnSpcReduction="20000"/>
          </a:bodyPr>
          <a:lstStyle>
            <a:lvl1pPr marL="308610" indent="-308610" algn="l" defTabSz="411480" rtl="0" eaLnBrk="1" latinLnBrk="0" hangingPunct="1">
              <a:spcBef>
                <a:spcPct val="20000"/>
              </a:spcBef>
              <a:buClr>
                <a:srgbClr val="005F86"/>
              </a:buClr>
              <a:buSzPct val="80000"/>
              <a:buFont typeface="Wingdings" charset="2"/>
              <a:buChar char="u"/>
              <a:defRPr sz="1980" kern="1200">
                <a:solidFill>
                  <a:schemeClr val="tx1">
                    <a:lumMod val="75000"/>
                    <a:lumOff val="25000"/>
                  </a:schemeClr>
                </a:solidFill>
                <a:latin typeface="Gill Sans MT" panose="020B0502020104020203" pitchFamily="34" charset="0"/>
                <a:ea typeface="+mn-ea"/>
                <a:cs typeface="+mn-cs"/>
              </a:defRPr>
            </a:lvl1pPr>
            <a:lvl2pPr marL="668655" indent="-257175" algn="l" defTabSz="411480" rtl="0" eaLnBrk="1" latinLnBrk="0" hangingPunct="1">
              <a:spcBef>
                <a:spcPct val="20000"/>
              </a:spcBef>
              <a:buClr>
                <a:srgbClr val="FF0000"/>
              </a:buClr>
              <a:buSzPct val="100000"/>
              <a:buFont typeface="Wingdings" charset="2"/>
              <a:buChar char=""/>
              <a:defRPr sz="1800" kern="1200">
                <a:solidFill>
                  <a:schemeClr val="tx1">
                    <a:lumMod val="75000"/>
                    <a:lumOff val="25000"/>
                  </a:schemeClr>
                </a:solidFill>
                <a:latin typeface="Gill Sans MT" panose="020B0502020104020203" pitchFamily="34" charset="0"/>
                <a:ea typeface="+mn-ea"/>
                <a:cs typeface="+mn-cs"/>
              </a:defRPr>
            </a:lvl2pPr>
            <a:lvl3pPr marL="1028700" indent="-205740" algn="l" defTabSz="411480" rtl="0" eaLnBrk="1" latinLnBrk="0" hangingPunct="1">
              <a:spcBef>
                <a:spcPct val="20000"/>
              </a:spcBef>
              <a:buClr>
                <a:srgbClr val="C6531F"/>
              </a:buClr>
              <a:buFont typeface="Arial"/>
              <a:buChar char="•"/>
              <a:defRPr sz="1620" kern="1200">
                <a:solidFill>
                  <a:schemeClr val="tx1">
                    <a:lumMod val="75000"/>
                    <a:lumOff val="25000"/>
                  </a:schemeClr>
                </a:solidFill>
                <a:latin typeface="Gill Sans MT" panose="020B0502020104020203" pitchFamily="34" charset="0"/>
                <a:ea typeface="+mn-ea"/>
                <a:cs typeface="+mn-cs"/>
              </a:defRPr>
            </a:lvl3pPr>
            <a:lvl4pPr marL="1440180" indent="-205740" algn="l" defTabSz="411480" rtl="0" eaLnBrk="1" latinLnBrk="0" hangingPunct="1">
              <a:spcBef>
                <a:spcPct val="20000"/>
              </a:spcBef>
              <a:buClr>
                <a:srgbClr val="C6531F"/>
              </a:buClr>
              <a:buFont typeface="Arial"/>
              <a:buChar char="–"/>
              <a:defRPr sz="1440" kern="1200">
                <a:solidFill>
                  <a:schemeClr val="tx1">
                    <a:lumMod val="75000"/>
                    <a:lumOff val="25000"/>
                  </a:schemeClr>
                </a:solidFill>
                <a:latin typeface="Gill Sans MT" panose="020B0502020104020203" pitchFamily="34" charset="0"/>
                <a:ea typeface="+mn-ea"/>
                <a:cs typeface="+mn-cs"/>
              </a:defRPr>
            </a:lvl4pPr>
            <a:lvl5pPr marL="1851660" indent="-205740" algn="l" defTabSz="411480" rtl="0" eaLnBrk="1" latinLnBrk="0" hangingPunct="1">
              <a:spcBef>
                <a:spcPct val="20000"/>
              </a:spcBef>
              <a:buClr>
                <a:srgbClr val="C6531F"/>
              </a:buClr>
              <a:buFont typeface="Arial"/>
              <a:buChar char="»"/>
              <a:defRPr sz="1260" kern="1200">
                <a:solidFill>
                  <a:schemeClr val="tx1">
                    <a:lumMod val="75000"/>
                    <a:lumOff val="25000"/>
                  </a:schemeClr>
                </a:solidFill>
                <a:latin typeface="Gill Sans MT" panose="020B0502020104020203" pitchFamily="34" charset="0"/>
                <a:ea typeface="+mn-ea"/>
                <a:cs typeface="+mn-cs"/>
              </a:defRPr>
            </a:lvl5pPr>
            <a:lvl6pPr marL="2263140" indent="-205740" algn="l" defTabSz="411480" rtl="0" eaLnBrk="1" latinLnBrk="0" hangingPunct="1">
              <a:spcBef>
                <a:spcPct val="20000"/>
              </a:spcBef>
              <a:buFont typeface="Arial"/>
              <a:buChar char="•"/>
              <a:defRPr sz="1800" kern="1200">
                <a:solidFill>
                  <a:schemeClr val="tx1"/>
                </a:solidFill>
                <a:latin typeface="+mn-lt"/>
                <a:ea typeface="+mn-ea"/>
                <a:cs typeface="+mn-cs"/>
              </a:defRPr>
            </a:lvl6pPr>
            <a:lvl7pPr marL="2674620" indent="-205740" algn="l" defTabSz="411480" rtl="0" eaLnBrk="1" latinLnBrk="0" hangingPunct="1">
              <a:spcBef>
                <a:spcPct val="20000"/>
              </a:spcBef>
              <a:buFont typeface="Arial"/>
              <a:buChar char="•"/>
              <a:defRPr sz="1800" kern="1200">
                <a:solidFill>
                  <a:schemeClr val="tx1"/>
                </a:solidFill>
                <a:latin typeface="+mn-lt"/>
                <a:ea typeface="+mn-ea"/>
                <a:cs typeface="+mn-cs"/>
              </a:defRPr>
            </a:lvl7pPr>
            <a:lvl8pPr marL="3086100" indent="-205740" algn="l" defTabSz="411480" rtl="0" eaLnBrk="1" latinLnBrk="0" hangingPunct="1">
              <a:spcBef>
                <a:spcPct val="20000"/>
              </a:spcBef>
              <a:buFont typeface="Arial"/>
              <a:buChar char="•"/>
              <a:defRPr sz="1800" kern="1200">
                <a:solidFill>
                  <a:schemeClr val="tx1"/>
                </a:solidFill>
                <a:latin typeface="+mn-lt"/>
                <a:ea typeface="+mn-ea"/>
                <a:cs typeface="+mn-cs"/>
              </a:defRPr>
            </a:lvl8pPr>
            <a:lvl9pPr marL="3497580" indent="-205740" algn="l" defTabSz="411480" rtl="0" eaLnBrk="1" latinLnBrk="0" hangingPunct="1">
              <a:spcBef>
                <a:spcPct val="20000"/>
              </a:spcBef>
              <a:buFont typeface="Arial"/>
              <a:buChar char="•"/>
              <a:defRPr sz="1800" kern="1200">
                <a:solidFill>
                  <a:schemeClr val="tx1"/>
                </a:solidFill>
                <a:latin typeface="+mn-lt"/>
                <a:ea typeface="+mn-ea"/>
                <a:cs typeface="+mn-cs"/>
              </a:defRPr>
            </a:lvl9pPr>
          </a:lstStyle>
          <a:p>
            <a:r>
              <a:rPr lang="en-US" sz="1800" dirty="0"/>
              <a:t>SICD (Sensor Independent Complex Data) is a SAR data formatting standard that has been developed “to store and transmit complex image products from a wide range of SAR sensors and data processing systems.  A SICD product contains the complex image pixel data and a set of metadata describing both the radar collection and the image formation processing.”</a:t>
            </a:r>
          </a:p>
          <a:p>
            <a:pPr lvl="1"/>
            <a:r>
              <a:rPr lang="en-US" sz="1620" dirty="0"/>
              <a:t>The “sensor independence” of the SICD product refers to the ability of the allowed pixel array and metadata options to accurately describe the image products from many sensors and data processing systems. </a:t>
            </a:r>
          </a:p>
          <a:p>
            <a:pPr lvl="1"/>
            <a:r>
              <a:rPr lang="en-US" sz="1620" dirty="0"/>
              <a:t>Sensor independence does NOT mean that all products have the same format for the pixel array or the same set of metadata parameters.</a:t>
            </a:r>
          </a:p>
          <a:p>
            <a:endParaRPr lang="en-US" sz="1800" dirty="0"/>
          </a:p>
          <a:p>
            <a:r>
              <a:rPr lang="en-US" sz="1800" dirty="0"/>
              <a:t>SIDD (Sensor Independent Derived Data) is a SAR data format is designed to store Synthetic Aperture Radar (SAR) derived-image products and their associated metadata, which is grouped around common tasks for downstream users.</a:t>
            </a:r>
          </a:p>
          <a:p>
            <a:endParaRPr lang="en-US" sz="1800" dirty="0"/>
          </a:p>
          <a:p>
            <a:r>
              <a:rPr lang="en-US" sz="1800" dirty="0"/>
              <a:t>SICD and SIDD are emerging as important SAR data formats</a:t>
            </a:r>
          </a:p>
          <a:p>
            <a:pPr lvl="1"/>
            <a:r>
              <a:rPr lang="en-US" sz="1620" dirty="0">
                <a:solidFill>
                  <a:srgbClr val="0000FF"/>
                </a:solidFill>
              </a:rPr>
              <a:t>A possible strategy would therefore be to build upon these standards (SICD and SIDD) to suite the purposes of our broader SAR standardization efforts.</a:t>
            </a:r>
          </a:p>
          <a:p>
            <a:pPr marL="0" lvl="0" indent="0">
              <a:buNone/>
            </a:pPr>
            <a:endParaRPr kumimoji="0" lang="en-US" sz="1800" b="0" i="0" u="none" strike="noStrike" kern="1200" cap="none" spc="0" normalizeH="0" baseline="0" noProof="0" dirty="0">
              <a:ln>
                <a:noFill/>
              </a:ln>
              <a:solidFill>
                <a:srgbClr val="000000">
                  <a:lumMod val="75000"/>
                  <a:lumOff val="25000"/>
                </a:srgbClr>
              </a:solidFill>
              <a:effectLst/>
              <a:uLnTx/>
              <a:uFillTx/>
              <a:latin typeface="Gill Sans MT" panose="020B0502020104020203" pitchFamily="34" charset="0"/>
              <a:ea typeface="+mn-ea"/>
              <a:cs typeface="+mn-cs"/>
            </a:endParaRPr>
          </a:p>
          <a:p>
            <a:pPr lvl="0"/>
            <a:endParaRPr lang="en-US" sz="1800" dirty="0">
              <a:solidFill>
                <a:srgbClr val="000000">
                  <a:lumMod val="75000"/>
                  <a:lumOff val="25000"/>
                </a:srgbClr>
              </a:solidFill>
            </a:endParaRPr>
          </a:p>
        </p:txBody>
      </p:sp>
    </p:spTree>
    <p:extLst>
      <p:ext uri="{BB962C8B-B14F-4D97-AF65-F5344CB8AC3E}">
        <p14:creationId xmlns:p14="http://schemas.microsoft.com/office/powerpoint/2010/main" val="2397592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9E1C6-9A2F-4A4E-8DAC-C8450D363D21}"/>
              </a:ext>
            </a:extLst>
          </p:cNvPr>
          <p:cNvSpPr txBox="1">
            <a:spLocks/>
          </p:cNvSpPr>
          <p:nvPr/>
        </p:nvSpPr>
        <p:spPr>
          <a:xfrm>
            <a:off x="628650" y="0"/>
            <a:ext cx="7886700" cy="504000"/>
          </a:xfrm>
          <a:prstGeom prst="rect">
            <a:avLst/>
          </a:prstGeom>
        </p:spPr>
        <p:txBody>
          <a:bodyPr>
            <a:normAutofit/>
          </a:bodyPr>
          <a:lstStyle>
            <a:lvl1pPr algn="ctr" defTabSz="685800" rtl="0" eaLnBrk="1" latinLnBrk="0" hangingPunct="1">
              <a:lnSpc>
                <a:spcPct val="90000"/>
              </a:lnSpc>
              <a:spcBef>
                <a:spcPct val="0"/>
              </a:spcBef>
              <a:buNone/>
              <a:defRPr sz="2800" b="1" kern="1200">
                <a:solidFill>
                  <a:schemeClr val="accent1">
                    <a:lumMod val="50000"/>
                  </a:schemeClr>
                </a:solidFill>
                <a:latin typeface="Gill Sans MT" panose="020B0502020104020203" pitchFamily="34" charset="77"/>
                <a:ea typeface="+mj-ea"/>
                <a:cs typeface="+mj-cs"/>
              </a:defRPr>
            </a:lvl1pPr>
          </a:lstStyle>
          <a:p>
            <a:r>
              <a:rPr lang="en-US" dirty="0"/>
              <a:t>Sub-groups for IEEE SAR SA</a:t>
            </a:r>
          </a:p>
        </p:txBody>
      </p:sp>
      <p:sp>
        <p:nvSpPr>
          <p:cNvPr id="3" name="Content Placeholder 1"/>
          <p:cNvSpPr txBox="1">
            <a:spLocks/>
          </p:cNvSpPr>
          <p:nvPr/>
        </p:nvSpPr>
        <p:spPr>
          <a:xfrm>
            <a:off x="495000" y="369116"/>
            <a:ext cx="8020350" cy="4736284"/>
          </a:xfrm>
          <a:prstGeom prst="rect">
            <a:avLst/>
          </a:prstGeom>
        </p:spPr>
        <p:txBody>
          <a:bodyPr vert="horz" lIns="91440" tIns="45720" rIns="91440" bIns="45720" rtlCol="0">
            <a:normAutofit fontScale="47500" lnSpcReduction="20000"/>
          </a:bodyPr>
          <a:lstStyle>
            <a:lvl1pPr marL="308610" indent="-308610" algn="l" defTabSz="411480" rtl="0" eaLnBrk="1" latinLnBrk="0" hangingPunct="1">
              <a:spcBef>
                <a:spcPct val="20000"/>
              </a:spcBef>
              <a:buClr>
                <a:srgbClr val="005F86"/>
              </a:buClr>
              <a:buSzPct val="80000"/>
              <a:buFont typeface="Wingdings" charset="2"/>
              <a:buChar char="u"/>
              <a:defRPr sz="1980" kern="1200">
                <a:solidFill>
                  <a:schemeClr val="tx1">
                    <a:lumMod val="75000"/>
                    <a:lumOff val="25000"/>
                  </a:schemeClr>
                </a:solidFill>
                <a:latin typeface="Gill Sans MT" panose="020B0502020104020203" pitchFamily="34" charset="0"/>
                <a:ea typeface="+mn-ea"/>
                <a:cs typeface="+mn-cs"/>
              </a:defRPr>
            </a:lvl1pPr>
            <a:lvl2pPr marL="668655" indent="-257175" algn="l" defTabSz="411480" rtl="0" eaLnBrk="1" latinLnBrk="0" hangingPunct="1">
              <a:spcBef>
                <a:spcPct val="20000"/>
              </a:spcBef>
              <a:buClr>
                <a:srgbClr val="FF0000"/>
              </a:buClr>
              <a:buSzPct val="100000"/>
              <a:buFont typeface="Wingdings" charset="2"/>
              <a:buChar char=""/>
              <a:defRPr sz="1800" kern="1200">
                <a:solidFill>
                  <a:schemeClr val="tx1">
                    <a:lumMod val="75000"/>
                    <a:lumOff val="25000"/>
                  </a:schemeClr>
                </a:solidFill>
                <a:latin typeface="Gill Sans MT" panose="020B0502020104020203" pitchFamily="34" charset="0"/>
                <a:ea typeface="+mn-ea"/>
                <a:cs typeface="+mn-cs"/>
              </a:defRPr>
            </a:lvl2pPr>
            <a:lvl3pPr marL="1028700" indent="-205740" algn="l" defTabSz="411480" rtl="0" eaLnBrk="1" latinLnBrk="0" hangingPunct="1">
              <a:spcBef>
                <a:spcPct val="20000"/>
              </a:spcBef>
              <a:buClr>
                <a:srgbClr val="C6531F"/>
              </a:buClr>
              <a:buFont typeface="Arial"/>
              <a:buChar char="•"/>
              <a:defRPr sz="1620" kern="1200">
                <a:solidFill>
                  <a:schemeClr val="tx1">
                    <a:lumMod val="75000"/>
                    <a:lumOff val="25000"/>
                  </a:schemeClr>
                </a:solidFill>
                <a:latin typeface="Gill Sans MT" panose="020B0502020104020203" pitchFamily="34" charset="0"/>
                <a:ea typeface="+mn-ea"/>
                <a:cs typeface="+mn-cs"/>
              </a:defRPr>
            </a:lvl3pPr>
            <a:lvl4pPr marL="1440180" indent="-205740" algn="l" defTabSz="411480" rtl="0" eaLnBrk="1" latinLnBrk="0" hangingPunct="1">
              <a:spcBef>
                <a:spcPct val="20000"/>
              </a:spcBef>
              <a:buClr>
                <a:srgbClr val="C6531F"/>
              </a:buClr>
              <a:buFont typeface="Arial"/>
              <a:buChar char="–"/>
              <a:defRPr sz="1440" kern="1200">
                <a:solidFill>
                  <a:schemeClr val="tx1">
                    <a:lumMod val="75000"/>
                    <a:lumOff val="25000"/>
                  </a:schemeClr>
                </a:solidFill>
                <a:latin typeface="Gill Sans MT" panose="020B0502020104020203" pitchFamily="34" charset="0"/>
                <a:ea typeface="+mn-ea"/>
                <a:cs typeface="+mn-cs"/>
              </a:defRPr>
            </a:lvl4pPr>
            <a:lvl5pPr marL="1851660" indent="-205740" algn="l" defTabSz="411480" rtl="0" eaLnBrk="1" latinLnBrk="0" hangingPunct="1">
              <a:spcBef>
                <a:spcPct val="20000"/>
              </a:spcBef>
              <a:buClr>
                <a:srgbClr val="C6531F"/>
              </a:buClr>
              <a:buFont typeface="Arial"/>
              <a:buChar char="»"/>
              <a:defRPr sz="1260" kern="1200">
                <a:solidFill>
                  <a:schemeClr val="tx1">
                    <a:lumMod val="75000"/>
                    <a:lumOff val="25000"/>
                  </a:schemeClr>
                </a:solidFill>
                <a:latin typeface="Gill Sans MT" panose="020B0502020104020203" pitchFamily="34" charset="0"/>
                <a:ea typeface="+mn-ea"/>
                <a:cs typeface="+mn-cs"/>
              </a:defRPr>
            </a:lvl5pPr>
            <a:lvl6pPr marL="2263140" indent="-205740" algn="l" defTabSz="411480" rtl="0" eaLnBrk="1" latinLnBrk="0" hangingPunct="1">
              <a:spcBef>
                <a:spcPct val="20000"/>
              </a:spcBef>
              <a:buFont typeface="Arial"/>
              <a:buChar char="•"/>
              <a:defRPr sz="1800" kern="1200">
                <a:solidFill>
                  <a:schemeClr val="tx1"/>
                </a:solidFill>
                <a:latin typeface="+mn-lt"/>
                <a:ea typeface="+mn-ea"/>
                <a:cs typeface="+mn-cs"/>
              </a:defRPr>
            </a:lvl6pPr>
            <a:lvl7pPr marL="2674620" indent="-205740" algn="l" defTabSz="411480" rtl="0" eaLnBrk="1" latinLnBrk="0" hangingPunct="1">
              <a:spcBef>
                <a:spcPct val="20000"/>
              </a:spcBef>
              <a:buFont typeface="Arial"/>
              <a:buChar char="•"/>
              <a:defRPr sz="1800" kern="1200">
                <a:solidFill>
                  <a:schemeClr val="tx1"/>
                </a:solidFill>
                <a:latin typeface="+mn-lt"/>
                <a:ea typeface="+mn-ea"/>
                <a:cs typeface="+mn-cs"/>
              </a:defRPr>
            </a:lvl7pPr>
            <a:lvl8pPr marL="3086100" indent="-205740" algn="l" defTabSz="411480" rtl="0" eaLnBrk="1" latinLnBrk="0" hangingPunct="1">
              <a:spcBef>
                <a:spcPct val="20000"/>
              </a:spcBef>
              <a:buFont typeface="Arial"/>
              <a:buChar char="•"/>
              <a:defRPr sz="1800" kern="1200">
                <a:solidFill>
                  <a:schemeClr val="tx1"/>
                </a:solidFill>
                <a:latin typeface="+mn-lt"/>
                <a:ea typeface="+mn-ea"/>
                <a:cs typeface="+mn-cs"/>
              </a:defRPr>
            </a:lvl8pPr>
            <a:lvl9pPr marL="3497580" indent="-205740" algn="l" defTabSz="411480" rtl="0" eaLnBrk="1" latinLnBrk="0" hangingPunct="1">
              <a:spcBef>
                <a:spcPct val="20000"/>
              </a:spcBef>
              <a:buFont typeface="Arial"/>
              <a:buChar char="•"/>
              <a:defRPr sz="1800" kern="1200">
                <a:solidFill>
                  <a:schemeClr val="tx1"/>
                </a:solidFill>
                <a:latin typeface="+mn-lt"/>
                <a:ea typeface="+mn-ea"/>
                <a:cs typeface="+mn-cs"/>
              </a:defRPr>
            </a:lvl9pPr>
          </a:lstStyle>
          <a:p>
            <a:pPr lvl="0"/>
            <a:r>
              <a:rPr lang="en-US" sz="1800" dirty="0">
                <a:solidFill>
                  <a:srgbClr val="000000">
                    <a:lumMod val="75000"/>
                    <a:lumOff val="25000"/>
                  </a:srgbClr>
                </a:solidFill>
              </a:rPr>
              <a:t>We recommend forming different sub-groups that will be in charge of standardizing different aspects of the IEEE SAR SA standard. Following are some suggested sub-groups:</a:t>
            </a:r>
          </a:p>
          <a:p>
            <a:pPr lvl="1"/>
            <a:r>
              <a:rPr kumimoji="0" lang="en-US" sz="1620" b="0" i="0" u="none" strike="noStrike" kern="1200" cap="none" spc="0" normalizeH="0" baseline="0" noProof="0" dirty="0">
                <a:ln>
                  <a:noFill/>
                </a:ln>
                <a:solidFill>
                  <a:srgbClr val="000000">
                    <a:lumMod val="75000"/>
                    <a:lumOff val="25000"/>
                  </a:srgbClr>
                </a:solidFill>
                <a:effectLst/>
                <a:uLnTx/>
                <a:uFillTx/>
                <a:latin typeface="Gill Sans MT" panose="020B0502020104020203" pitchFamily="34" charset="0"/>
                <a:ea typeface="+mn-ea"/>
                <a:cs typeface="+mn-cs"/>
              </a:rPr>
              <a:t>Fundamental SAR processing</a:t>
            </a:r>
            <a:r>
              <a:rPr kumimoji="0" lang="en-US" sz="1620" b="0" i="0" u="none" strike="noStrike" kern="1200" cap="none" spc="0" normalizeH="0" noProof="0" dirty="0">
                <a:ln>
                  <a:noFill/>
                </a:ln>
                <a:solidFill>
                  <a:srgbClr val="000000">
                    <a:lumMod val="75000"/>
                    <a:lumOff val="25000"/>
                  </a:srgbClr>
                </a:solidFill>
                <a:effectLst/>
                <a:uLnTx/>
                <a:uFillTx/>
                <a:latin typeface="Gill Sans MT" panose="020B0502020104020203" pitchFamily="34" charset="0"/>
                <a:ea typeface="+mn-ea"/>
                <a:cs typeface="+mn-cs"/>
              </a:rPr>
              <a:t> sub-group</a:t>
            </a:r>
            <a:r>
              <a:rPr kumimoji="0" lang="en-US" sz="1620" b="0" i="0" u="none" strike="sngStrike" kern="1200" cap="none" spc="0" normalizeH="0" noProof="0" dirty="0">
                <a:ln>
                  <a:noFill/>
                </a:ln>
                <a:solidFill>
                  <a:srgbClr val="000000">
                    <a:lumMod val="75000"/>
                    <a:lumOff val="25000"/>
                  </a:srgbClr>
                </a:solidFill>
                <a:effectLst/>
                <a:uLnTx/>
                <a:uFillTx/>
                <a:latin typeface="Gill Sans MT" panose="020B0502020104020203" pitchFamily="34" charset="0"/>
                <a:ea typeface="+mn-ea"/>
                <a:cs typeface="+mn-cs"/>
              </a:rPr>
              <a:t>: SAR, ISAR, </a:t>
            </a:r>
            <a:r>
              <a:rPr kumimoji="0" lang="en-US" sz="1620" b="0" i="0" u="none" strike="sngStrike" kern="1200" cap="none" spc="0" normalizeH="0" noProof="0" dirty="0" err="1">
                <a:ln>
                  <a:noFill/>
                </a:ln>
                <a:solidFill>
                  <a:srgbClr val="000000">
                    <a:lumMod val="75000"/>
                    <a:lumOff val="25000"/>
                  </a:srgbClr>
                </a:solidFill>
                <a:effectLst/>
                <a:uLnTx/>
                <a:uFillTx/>
                <a:latin typeface="Gill Sans MT" panose="020B0502020104020203" pitchFamily="34" charset="0"/>
                <a:ea typeface="+mn-ea"/>
                <a:cs typeface="+mn-cs"/>
              </a:rPr>
              <a:t>InSAR</a:t>
            </a:r>
            <a:r>
              <a:rPr kumimoji="0" lang="en-US" sz="1620" b="0" i="0" u="none" strike="sngStrike" kern="1200" cap="none" spc="0" normalizeH="0" noProof="0" dirty="0">
                <a:ln>
                  <a:noFill/>
                </a:ln>
                <a:solidFill>
                  <a:srgbClr val="000000">
                    <a:lumMod val="75000"/>
                    <a:lumOff val="25000"/>
                  </a:srgbClr>
                </a:solidFill>
                <a:effectLst/>
                <a:uLnTx/>
                <a:uFillTx/>
                <a:latin typeface="Gill Sans MT" panose="020B0502020104020203" pitchFamily="34" charset="0"/>
                <a:ea typeface="+mn-ea"/>
                <a:cs typeface="+mn-cs"/>
              </a:rPr>
              <a:t>, </a:t>
            </a:r>
            <a:r>
              <a:rPr kumimoji="0" lang="en-US" sz="1620" b="0" i="0" u="none" strike="sngStrike" kern="1200" cap="none" spc="0" normalizeH="0" noProof="0" dirty="0" err="1">
                <a:ln>
                  <a:noFill/>
                </a:ln>
                <a:solidFill>
                  <a:srgbClr val="000000">
                    <a:lumMod val="75000"/>
                    <a:lumOff val="25000"/>
                  </a:srgbClr>
                </a:solidFill>
                <a:effectLst/>
                <a:uLnTx/>
                <a:uFillTx/>
                <a:latin typeface="Gill Sans MT" panose="020B0502020104020203" pitchFamily="34" charset="0"/>
                <a:ea typeface="+mn-ea"/>
                <a:cs typeface="+mn-cs"/>
              </a:rPr>
              <a:t>InISAR</a:t>
            </a:r>
            <a:r>
              <a:rPr kumimoji="0" lang="en-US" sz="1620" b="0" i="0" u="none" strike="sngStrike" kern="1200" cap="none" spc="0" normalizeH="0" noProof="0" dirty="0">
                <a:ln>
                  <a:noFill/>
                </a:ln>
                <a:solidFill>
                  <a:srgbClr val="000000">
                    <a:lumMod val="75000"/>
                    <a:lumOff val="25000"/>
                  </a:srgbClr>
                </a:solidFill>
                <a:effectLst/>
                <a:uLnTx/>
                <a:uFillTx/>
                <a:latin typeface="Gill Sans MT" panose="020B0502020104020203" pitchFamily="34" charset="0"/>
                <a:ea typeface="+mn-ea"/>
                <a:cs typeface="+mn-cs"/>
              </a:rPr>
              <a:t>, Pol-SAR, Pol-ISAR</a:t>
            </a:r>
          </a:p>
          <a:p>
            <a:pPr lvl="2"/>
            <a:r>
              <a:rPr lang="en-US" sz="1440" noProof="0" dirty="0">
                <a:solidFill>
                  <a:srgbClr val="000000">
                    <a:lumMod val="75000"/>
                    <a:lumOff val="25000"/>
                  </a:srgbClr>
                </a:solidFill>
              </a:rPr>
              <a:t>Proposed Lead:?</a:t>
            </a:r>
          </a:p>
          <a:p>
            <a:pPr lvl="2"/>
            <a:r>
              <a:rPr kumimoji="0" lang="en-US" sz="1440" b="0" i="0" u="none" strike="noStrike" kern="1200" cap="none" spc="0" normalizeH="0" dirty="0">
                <a:ln>
                  <a:noFill/>
                </a:ln>
                <a:solidFill>
                  <a:srgbClr val="000000">
                    <a:lumMod val="75000"/>
                    <a:lumOff val="25000"/>
                  </a:srgbClr>
                </a:solidFill>
                <a:effectLst/>
                <a:uLnTx/>
                <a:uFillTx/>
                <a:latin typeface="Gill Sans MT" panose="020B0502020104020203" pitchFamily="34" charset="0"/>
                <a:ea typeface="+mn-ea"/>
                <a:cs typeface="+mn-cs"/>
              </a:rPr>
              <a:t>Participants: All members of Radar SA</a:t>
            </a:r>
            <a:endParaRPr kumimoji="0" lang="en-US" sz="1440" b="0" i="0" u="none" strike="noStrike" kern="1200" cap="none" spc="0" normalizeH="0" noProof="0" dirty="0">
              <a:ln>
                <a:noFill/>
              </a:ln>
              <a:solidFill>
                <a:srgbClr val="000000">
                  <a:lumMod val="75000"/>
                  <a:lumOff val="25000"/>
                </a:srgbClr>
              </a:solidFill>
              <a:effectLst/>
              <a:uLnTx/>
              <a:uFillTx/>
              <a:latin typeface="Gill Sans MT" panose="020B0502020104020203" pitchFamily="34" charset="0"/>
              <a:ea typeface="+mn-ea"/>
              <a:cs typeface="+mn-cs"/>
            </a:endParaRPr>
          </a:p>
          <a:p>
            <a:pPr lvl="1"/>
            <a:r>
              <a:rPr kumimoji="0" lang="en-US" sz="1620" b="0" i="0" u="none" strike="noStrike" kern="1200" cap="none" spc="0" normalizeH="0" noProof="0" dirty="0">
                <a:ln>
                  <a:noFill/>
                </a:ln>
                <a:solidFill>
                  <a:srgbClr val="000000">
                    <a:lumMod val="75000"/>
                    <a:lumOff val="25000"/>
                  </a:srgbClr>
                </a:solidFill>
                <a:effectLst/>
                <a:uLnTx/>
                <a:uFillTx/>
                <a:latin typeface="Gill Sans MT" panose="020B0502020104020203" pitchFamily="34" charset="0"/>
                <a:ea typeface="+mn-ea"/>
                <a:cs typeface="+mn-cs"/>
              </a:rPr>
              <a:t>Autofocusing and Calibration sub-group</a:t>
            </a:r>
          </a:p>
          <a:p>
            <a:pPr lvl="2"/>
            <a:r>
              <a:rPr kumimoji="0" lang="en-US" sz="1440" b="0" i="0" u="none" strike="noStrike" kern="1200" cap="none" spc="0" normalizeH="0" noProof="0" dirty="0">
                <a:ln>
                  <a:noFill/>
                </a:ln>
                <a:solidFill>
                  <a:srgbClr val="000000">
                    <a:lumMod val="75000"/>
                    <a:lumOff val="25000"/>
                  </a:srgbClr>
                </a:solidFill>
                <a:effectLst/>
                <a:uLnTx/>
                <a:uFillTx/>
                <a:latin typeface="Gill Sans MT" panose="020B0502020104020203" pitchFamily="34" charset="0"/>
                <a:ea typeface="+mn-ea"/>
                <a:cs typeface="+mn-cs"/>
              </a:rPr>
              <a:t>Proposed Lead: ?</a:t>
            </a:r>
          </a:p>
          <a:p>
            <a:pPr lvl="2"/>
            <a:r>
              <a:rPr lang="en-US" sz="1440" dirty="0">
                <a:solidFill>
                  <a:srgbClr val="000000">
                    <a:lumMod val="75000"/>
                    <a:lumOff val="25000"/>
                  </a:srgbClr>
                </a:solidFill>
              </a:rPr>
              <a:t>Participants: Ozan Dogan, Peter </a:t>
            </a:r>
            <a:r>
              <a:rPr lang="en-US" sz="1440" dirty="0" err="1">
                <a:solidFill>
                  <a:srgbClr val="000000">
                    <a:lumMod val="75000"/>
                    <a:lumOff val="25000"/>
                  </a:srgbClr>
                </a:solidFill>
              </a:rPr>
              <a:t>Vouras</a:t>
            </a:r>
            <a:r>
              <a:rPr lang="en-US" sz="1440" dirty="0">
                <a:solidFill>
                  <a:srgbClr val="000000">
                    <a:lumMod val="75000"/>
                    <a:lumOff val="25000"/>
                  </a:srgbClr>
                </a:solidFill>
              </a:rPr>
              <a:t>, Stefano </a:t>
            </a:r>
            <a:r>
              <a:rPr lang="en-US" sz="1440" dirty="0" err="1">
                <a:solidFill>
                  <a:srgbClr val="000000">
                    <a:lumMod val="75000"/>
                    <a:lumOff val="25000"/>
                  </a:srgbClr>
                </a:solidFill>
              </a:rPr>
              <a:t>Tebaldini</a:t>
            </a:r>
            <a:r>
              <a:rPr lang="en-US" sz="1440" dirty="0">
                <a:solidFill>
                  <a:srgbClr val="000000">
                    <a:lumMod val="75000"/>
                    <a:lumOff val="25000"/>
                  </a:srgbClr>
                </a:solidFill>
              </a:rPr>
              <a:t>, Michael </a:t>
            </a:r>
            <a:r>
              <a:rPr lang="en-US" sz="1440" dirty="0" err="1">
                <a:solidFill>
                  <a:srgbClr val="000000">
                    <a:lumMod val="75000"/>
                    <a:lumOff val="25000"/>
                  </a:srgbClr>
                </a:solidFill>
              </a:rPr>
              <a:t>Inggs</a:t>
            </a:r>
            <a:r>
              <a:rPr lang="en-US" sz="1440" dirty="0">
                <a:solidFill>
                  <a:srgbClr val="000000">
                    <a:lumMod val="75000"/>
                    <a:lumOff val="25000"/>
                  </a:srgbClr>
                </a:solidFill>
              </a:rPr>
              <a:t>, Jeff Arndt, Armin </a:t>
            </a:r>
            <a:r>
              <a:rPr lang="en-US" sz="1440" dirty="0" err="1">
                <a:solidFill>
                  <a:srgbClr val="000000">
                    <a:lumMod val="75000"/>
                    <a:lumOff val="25000"/>
                  </a:srgbClr>
                </a:solidFill>
              </a:rPr>
              <a:t>Doerry</a:t>
            </a:r>
            <a:r>
              <a:rPr lang="en-US" sz="1440" dirty="0">
                <a:solidFill>
                  <a:srgbClr val="000000">
                    <a:lumMod val="75000"/>
                    <a:lumOff val="25000"/>
                  </a:srgbClr>
                </a:solidFill>
              </a:rPr>
              <a:t>, </a:t>
            </a:r>
            <a:r>
              <a:rPr lang="en-US" sz="1440" dirty="0" err="1">
                <a:solidFill>
                  <a:srgbClr val="000000">
                    <a:lumMod val="75000"/>
                    <a:lumOff val="25000"/>
                  </a:srgbClr>
                </a:solidFill>
              </a:rPr>
              <a:t>Sudantha</a:t>
            </a:r>
            <a:r>
              <a:rPr lang="en-US" sz="1440" dirty="0">
                <a:solidFill>
                  <a:srgbClr val="000000">
                    <a:lumMod val="75000"/>
                    <a:lumOff val="25000"/>
                  </a:srgbClr>
                </a:solidFill>
              </a:rPr>
              <a:t> </a:t>
            </a:r>
            <a:r>
              <a:rPr lang="en-US" sz="1440" dirty="0" err="1">
                <a:solidFill>
                  <a:srgbClr val="000000">
                    <a:lumMod val="75000"/>
                    <a:lumOff val="25000"/>
                  </a:srgbClr>
                </a:solidFill>
              </a:rPr>
              <a:t>Perera</a:t>
            </a:r>
            <a:endParaRPr kumimoji="0" lang="en-US" sz="1440" b="0" i="0" u="none" strike="noStrike" kern="1200" cap="none" spc="0" normalizeH="0" noProof="0" dirty="0">
              <a:ln>
                <a:noFill/>
              </a:ln>
              <a:solidFill>
                <a:srgbClr val="000000">
                  <a:lumMod val="75000"/>
                  <a:lumOff val="25000"/>
                </a:srgbClr>
              </a:solidFill>
              <a:effectLst/>
              <a:uLnTx/>
              <a:uFillTx/>
              <a:latin typeface="Gill Sans MT" panose="020B0502020104020203" pitchFamily="34" charset="0"/>
              <a:ea typeface="+mn-ea"/>
              <a:cs typeface="+mn-cs"/>
            </a:endParaRPr>
          </a:p>
          <a:p>
            <a:pPr lvl="1"/>
            <a:r>
              <a:rPr lang="en-US" sz="1620" dirty="0">
                <a:solidFill>
                  <a:srgbClr val="000000">
                    <a:lumMod val="75000"/>
                    <a:lumOff val="25000"/>
                  </a:srgbClr>
                </a:solidFill>
              </a:rPr>
              <a:t>Multichannel SAR sub-group: Co-located MIMO radars</a:t>
            </a:r>
          </a:p>
          <a:p>
            <a:pPr lvl="2"/>
            <a:r>
              <a:rPr lang="en-US" sz="1440" dirty="0">
                <a:solidFill>
                  <a:srgbClr val="000000">
                    <a:lumMod val="75000"/>
                    <a:lumOff val="25000"/>
                  </a:srgbClr>
                </a:solidFill>
              </a:rPr>
              <a:t>Proposed Lead: ?</a:t>
            </a:r>
          </a:p>
          <a:p>
            <a:pPr lvl="2"/>
            <a:r>
              <a:rPr lang="en-US" sz="1440" dirty="0">
                <a:solidFill>
                  <a:srgbClr val="000000">
                    <a:lumMod val="75000"/>
                    <a:lumOff val="25000"/>
                  </a:srgbClr>
                </a:solidFill>
              </a:rPr>
              <a:t>Participants: Robert Jansen, Ralph Fiedler, James Gilb, Ozan, Peter </a:t>
            </a:r>
            <a:r>
              <a:rPr lang="en-US" sz="1440" dirty="0" err="1">
                <a:solidFill>
                  <a:srgbClr val="000000">
                    <a:lumMod val="75000"/>
                    <a:lumOff val="25000"/>
                  </a:srgbClr>
                </a:solidFill>
              </a:rPr>
              <a:t>Vouras</a:t>
            </a:r>
            <a:r>
              <a:rPr lang="en-US" sz="1440" dirty="0">
                <a:solidFill>
                  <a:srgbClr val="000000">
                    <a:lumMod val="75000"/>
                    <a:lumOff val="25000"/>
                  </a:srgbClr>
                </a:solidFill>
              </a:rPr>
              <a:t>, Stefano </a:t>
            </a:r>
            <a:r>
              <a:rPr lang="en-US" sz="1440" dirty="0" err="1">
                <a:solidFill>
                  <a:srgbClr val="000000">
                    <a:lumMod val="75000"/>
                    <a:lumOff val="25000"/>
                  </a:srgbClr>
                </a:solidFill>
              </a:rPr>
              <a:t>Tebaldini</a:t>
            </a:r>
            <a:r>
              <a:rPr lang="en-US" sz="1440" dirty="0">
                <a:solidFill>
                  <a:srgbClr val="000000">
                    <a:lumMod val="75000"/>
                    <a:lumOff val="25000"/>
                  </a:srgbClr>
                </a:solidFill>
              </a:rPr>
              <a:t>, Chris Barnes, Armin </a:t>
            </a:r>
            <a:r>
              <a:rPr lang="en-US" sz="1440" dirty="0" err="1">
                <a:solidFill>
                  <a:srgbClr val="000000">
                    <a:lumMod val="75000"/>
                    <a:lumOff val="25000"/>
                  </a:srgbClr>
                </a:solidFill>
              </a:rPr>
              <a:t>Doerry</a:t>
            </a:r>
            <a:endParaRPr lang="en-US" sz="1440" dirty="0">
              <a:solidFill>
                <a:srgbClr val="000000">
                  <a:lumMod val="75000"/>
                  <a:lumOff val="25000"/>
                </a:srgbClr>
              </a:solidFill>
            </a:endParaRPr>
          </a:p>
          <a:p>
            <a:pPr lvl="1"/>
            <a:r>
              <a:rPr kumimoji="0" lang="en-US" sz="1620" b="0" i="0" u="none" strike="noStrike" kern="1200" cap="none" spc="0" normalizeH="0" noProof="0" dirty="0">
                <a:ln>
                  <a:noFill/>
                </a:ln>
                <a:solidFill>
                  <a:srgbClr val="000000">
                    <a:lumMod val="75000"/>
                    <a:lumOff val="25000"/>
                  </a:srgbClr>
                </a:solidFill>
                <a:effectLst/>
                <a:uLnTx/>
                <a:uFillTx/>
                <a:latin typeface="Gill Sans MT" panose="020B0502020104020203" pitchFamily="34" charset="0"/>
                <a:ea typeface="+mn-ea"/>
                <a:cs typeface="+mn-cs"/>
              </a:rPr>
              <a:t>Multistatic SAR sub-group: Distributed MIMO radars</a:t>
            </a:r>
          </a:p>
          <a:p>
            <a:pPr lvl="2"/>
            <a:r>
              <a:rPr lang="en-US" sz="1440" dirty="0">
                <a:solidFill>
                  <a:srgbClr val="000000">
                    <a:lumMod val="75000"/>
                    <a:lumOff val="25000"/>
                  </a:srgbClr>
                </a:solidFill>
              </a:rPr>
              <a:t>Proposed Lead: ?</a:t>
            </a:r>
          </a:p>
          <a:p>
            <a:pPr lvl="2"/>
            <a:r>
              <a:rPr lang="en-US" sz="1440" dirty="0">
                <a:solidFill>
                  <a:srgbClr val="000000">
                    <a:lumMod val="75000"/>
                    <a:lumOff val="25000"/>
                  </a:srgbClr>
                </a:solidFill>
              </a:rPr>
              <a:t>Participants: Manikandan, James Gilb, Ozan Dogan, Peter </a:t>
            </a:r>
            <a:r>
              <a:rPr lang="en-US" sz="1440" dirty="0" err="1">
                <a:solidFill>
                  <a:srgbClr val="000000">
                    <a:lumMod val="75000"/>
                    <a:lumOff val="25000"/>
                  </a:srgbClr>
                </a:solidFill>
              </a:rPr>
              <a:t>Vouras</a:t>
            </a:r>
            <a:r>
              <a:rPr lang="en-US" sz="1440" dirty="0">
                <a:solidFill>
                  <a:srgbClr val="000000">
                    <a:lumMod val="75000"/>
                    <a:lumOff val="25000"/>
                  </a:srgbClr>
                </a:solidFill>
              </a:rPr>
              <a:t>, Stefano </a:t>
            </a:r>
            <a:r>
              <a:rPr lang="en-US" sz="1440" dirty="0" err="1">
                <a:solidFill>
                  <a:srgbClr val="000000">
                    <a:lumMod val="75000"/>
                    <a:lumOff val="25000"/>
                  </a:srgbClr>
                </a:solidFill>
              </a:rPr>
              <a:t>Tebaldini</a:t>
            </a:r>
            <a:r>
              <a:rPr lang="en-US" sz="1440" dirty="0">
                <a:solidFill>
                  <a:srgbClr val="000000">
                    <a:lumMod val="75000"/>
                    <a:lumOff val="25000"/>
                  </a:srgbClr>
                </a:solidFill>
              </a:rPr>
              <a:t>, Michael </a:t>
            </a:r>
            <a:r>
              <a:rPr lang="en-US" sz="1440" dirty="0" err="1">
                <a:solidFill>
                  <a:srgbClr val="000000">
                    <a:lumMod val="75000"/>
                    <a:lumOff val="25000"/>
                  </a:srgbClr>
                </a:solidFill>
              </a:rPr>
              <a:t>Inggs</a:t>
            </a:r>
            <a:r>
              <a:rPr lang="en-US" sz="1440" dirty="0">
                <a:solidFill>
                  <a:srgbClr val="000000">
                    <a:lumMod val="75000"/>
                    <a:lumOff val="25000"/>
                  </a:srgbClr>
                </a:solidFill>
              </a:rPr>
              <a:t>, Armin </a:t>
            </a:r>
            <a:r>
              <a:rPr lang="en-US" sz="1440" dirty="0" err="1">
                <a:solidFill>
                  <a:srgbClr val="000000">
                    <a:lumMod val="75000"/>
                    <a:lumOff val="25000"/>
                  </a:srgbClr>
                </a:solidFill>
              </a:rPr>
              <a:t>Doerry</a:t>
            </a:r>
            <a:endParaRPr kumimoji="0" lang="en-US" sz="1440" b="0" i="0" u="none" strike="noStrike" kern="1200" cap="none" spc="0" normalizeH="0" noProof="0" dirty="0">
              <a:ln>
                <a:noFill/>
              </a:ln>
              <a:solidFill>
                <a:srgbClr val="000000">
                  <a:lumMod val="75000"/>
                  <a:lumOff val="25000"/>
                </a:srgbClr>
              </a:solidFill>
              <a:effectLst/>
              <a:uLnTx/>
              <a:uFillTx/>
              <a:latin typeface="Gill Sans MT" panose="020B0502020104020203" pitchFamily="34" charset="0"/>
              <a:ea typeface="+mn-ea"/>
              <a:cs typeface="+mn-cs"/>
            </a:endParaRPr>
          </a:p>
          <a:p>
            <a:pPr lvl="1"/>
            <a:r>
              <a:rPr lang="en-US" sz="1620" dirty="0">
                <a:solidFill>
                  <a:srgbClr val="000000">
                    <a:lumMod val="75000"/>
                    <a:lumOff val="25000"/>
                  </a:srgbClr>
                </a:solidFill>
              </a:rPr>
              <a:t>Maritime SAR sub-group:</a:t>
            </a:r>
          </a:p>
          <a:p>
            <a:pPr lvl="2"/>
            <a:r>
              <a:rPr kumimoji="0" lang="en-US" sz="1440" i="0" u="none" strike="noStrike" kern="1200" cap="none" spc="0" normalizeH="0" noProof="0" dirty="0">
                <a:ln>
                  <a:noFill/>
                </a:ln>
                <a:solidFill>
                  <a:srgbClr val="000000">
                    <a:lumMod val="75000"/>
                    <a:lumOff val="25000"/>
                  </a:srgbClr>
                </a:solidFill>
                <a:effectLst/>
                <a:uLnTx/>
                <a:uFillTx/>
                <a:latin typeface="Gill Sans MT" panose="020B0502020104020203" pitchFamily="34" charset="0"/>
                <a:ea typeface="+mn-ea"/>
                <a:cs typeface="+mn-cs"/>
              </a:rPr>
              <a:t>Proposed Lead of Maritime SAR sub-group:</a:t>
            </a:r>
            <a:r>
              <a:rPr kumimoji="0" lang="en-US" sz="1440" b="0" i="0" u="none" strike="noStrike" kern="1200" cap="none" spc="0" normalizeH="0" noProof="0" dirty="0">
                <a:ln>
                  <a:noFill/>
                </a:ln>
                <a:solidFill>
                  <a:srgbClr val="000000">
                    <a:lumMod val="75000"/>
                    <a:lumOff val="25000"/>
                  </a:srgbClr>
                </a:solidFill>
                <a:effectLst/>
                <a:uLnTx/>
                <a:uFillTx/>
                <a:latin typeface="Gill Sans MT" panose="020B0502020104020203" pitchFamily="34" charset="0"/>
                <a:ea typeface="+mn-ea"/>
                <a:cs typeface="+mn-cs"/>
              </a:rPr>
              <a:t> Dr. </a:t>
            </a:r>
            <a:r>
              <a:rPr lang="en-US" sz="1440" dirty="0">
                <a:solidFill>
                  <a:srgbClr val="000000">
                    <a:lumMod val="75000"/>
                    <a:lumOff val="25000"/>
                  </a:srgbClr>
                </a:solidFill>
              </a:rPr>
              <a:t>Ralph Fiedler</a:t>
            </a:r>
          </a:p>
          <a:p>
            <a:pPr lvl="2"/>
            <a:r>
              <a:rPr kumimoji="0" lang="en-US" sz="1440" b="0" i="0" u="none" strike="noStrike" kern="1200" cap="none" spc="0" normalizeH="0" noProof="0" dirty="0">
                <a:ln>
                  <a:noFill/>
                </a:ln>
                <a:solidFill>
                  <a:srgbClr val="000000">
                    <a:lumMod val="75000"/>
                    <a:lumOff val="25000"/>
                  </a:srgbClr>
                </a:solidFill>
                <a:effectLst/>
                <a:uLnTx/>
                <a:uFillTx/>
                <a:latin typeface="Gill Sans MT" panose="020B0502020104020203" pitchFamily="34" charset="0"/>
                <a:ea typeface="+mn-ea"/>
                <a:cs typeface="+mn-cs"/>
              </a:rPr>
              <a:t>Participants: Robert Jansen, </a:t>
            </a:r>
            <a:r>
              <a:rPr lang="en-US" sz="1440" dirty="0">
                <a:solidFill>
                  <a:srgbClr val="000000">
                    <a:lumMod val="75000"/>
                    <a:lumOff val="25000"/>
                  </a:srgbClr>
                </a:solidFill>
              </a:rPr>
              <a:t>James Gilb, Ozan Dogan, Peter </a:t>
            </a:r>
            <a:r>
              <a:rPr lang="en-US" sz="1440" dirty="0" err="1">
                <a:solidFill>
                  <a:srgbClr val="000000">
                    <a:lumMod val="75000"/>
                    <a:lumOff val="25000"/>
                  </a:srgbClr>
                </a:solidFill>
              </a:rPr>
              <a:t>Vouras</a:t>
            </a:r>
            <a:r>
              <a:rPr lang="en-US" sz="1440" dirty="0">
                <a:solidFill>
                  <a:srgbClr val="000000">
                    <a:lumMod val="75000"/>
                    <a:lumOff val="25000"/>
                  </a:srgbClr>
                </a:solidFill>
              </a:rPr>
              <a:t>, Michael </a:t>
            </a:r>
            <a:r>
              <a:rPr lang="en-US" sz="1440" dirty="0" err="1">
                <a:solidFill>
                  <a:srgbClr val="000000">
                    <a:lumMod val="75000"/>
                    <a:lumOff val="25000"/>
                  </a:srgbClr>
                </a:solidFill>
              </a:rPr>
              <a:t>Inggs</a:t>
            </a:r>
            <a:r>
              <a:rPr lang="en-US" sz="1440" dirty="0">
                <a:solidFill>
                  <a:srgbClr val="000000">
                    <a:lumMod val="75000"/>
                    <a:lumOff val="25000"/>
                  </a:srgbClr>
                </a:solidFill>
              </a:rPr>
              <a:t>, Armin </a:t>
            </a:r>
            <a:r>
              <a:rPr lang="en-US" sz="1440" dirty="0" err="1">
                <a:solidFill>
                  <a:srgbClr val="000000">
                    <a:lumMod val="75000"/>
                    <a:lumOff val="25000"/>
                  </a:srgbClr>
                </a:solidFill>
              </a:rPr>
              <a:t>Doerry</a:t>
            </a:r>
            <a:endParaRPr kumimoji="0" lang="en-US" sz="1440" b="0" i="0" u="none" strike="noStrike" kern="1200" cap="none" spc="0" normalizeH="0" noProof="0" dirty="0">
              <a:ln>
                <a:noFill/>
              </a:ln>
              <a:solidFill>
                <a:srgbClr val="000000">
                  <a:lumMod val="75000"/>
                  <a:lumOff val="25000"/>
                </a:srgbClr>
              </a:solidFill>
              <a:effectLst/>
              <a:uLnTx/>
              <a:uFillTx/>
              <a:latin typeface="Gill Sans MT" panose="020B0502020104020203" pitchFamily="34" charset="0"/>
              <a:ea typeface="+mn-ea"/>
              <a:cs typeface="+mn-cs"/>
            </a:endParaRPr>
          </a:p>
          <a:p>
            <a:pPr lvl="1"/>
            <a:r>
              <a:rPr lang="en-US" sz="1620" noProof="0" dirty="0">
                <a:solidFill>
                  <a:srgbClr val="000000">
                    <a:lumMod val="75000"/>
                    <a:lumOff val="25000"/>
                  </a:srgbClr>
                </a:solidFill>
              </a:rPr>
              <a:t>SAR image quality and </a:t>
            </a:r>
            <a:r>
              <a:rPr lang="en-US" sz="1620" dirty="0">
                <a:solidFill>
                  <a:srgbClr val="000000">
                    <a:lumMod val="75000"/>
                    <a:lumOff val="25000"/>
                  </a:srgbClr>
                </a:solidFill>
              </a:rPr>
              <a:t>image interpretation </a:t>
            </a:r>
            <a:r>
              <a:rPr lang="en-US" sz="1620" noProof="0" dirty="0">
                <a:solidFill>
                  <a:srgbClr val="000000">
                    <a:lumMod val="75000"/>
                    <a:lumOff val="25000"/>
                  </a:srgbClr>
                </a:solidFill>
              </a:rPr>
              <a:t>sub-group</a:t>
            </a:r>
          </a:p>
          <a:p>
            <a:pPr lvl="2"/>
            <a:r>
              <a:rPr lang="en-US" sz="1440" dirty="0">
                <a:solidFill>
                  <a:srgbClr val="404040"/>
                </a:solidFill>
              </a:rPr>
              <a:t>Proposed Lead: Jeff Arndt</a:t>
            </a:r>
          </a:p>
          <a:p>
            <a:pPr lvl="2"/>
            <a:r>
              <a:rPr lang="en-US" sz="1440" dirty="0">
                <a:solidFill>
                  <a:srgbClr val="404040"/>
                </a:solidFill>
              </a:rPr>
              <a:t>Participants: Ralph Fiedler, Robert Jansen, Patrick </a:t>
            </a:r>
            <a:r>
              <a:rPr lang="en-US" sz="1440" dirty="0" err="1">
                <a:solidFill>
                  <a:srgbClr val="404040"/>
                </a:solidFill>
              </a:rPr>
              <a:t>Beren</a:t>
            </a:r>
            <a:r>
              <a:rPr lang="en-US" sz="1440" dirty="0">
                <a:solidFill>
                  <a:srgbClr val="404040"/>
                </a:solidFill>
              </a:rPr>
              <a:t>, Stephen Palm, Manikandan, Ozan Dogan, Peter </a:t>
            </a:r>
            <a:r>
              <a:rPr lang="en-US" sz="1440" dirty="0" err="1">
                <a:solidFill>
                  <a:srgbClr val="404040"/>
                </a:solidFill>
              </a:rPr>
              <a:t>Vouras</a:t>
            </a:r>
            <a:r>
              <a:rPr lang="en-US" sz="1440" dirty="0">
                <a:solidFill>
                  <a:srgbClr val="404040"/>
                </a:solidFill>
              </a:rPr>
              <a:t>, Bradley Evans, Stefano </a:t>
            </a:r>
            <a:r>
              <a:rPr lang="en-US" sz="1440" dirty="0" err="1">
                <a:solidFill>
                  <a:srgbClr val="404040"/>
                </a:solidFill>
              </a:rPr>
              <a:t>Tebaldini</a:t>
            </a:r>
            <a:r>
              <a:rPr lang="en-US" sz="1440" dirty="0">
                <a:solidFill>
                  <a:srgbClr val="404040"/>
                </a:solidFill>
              </a:rPr>
              <a:t>, Dennis </a:t>
            </a:r>
            <a:r>
              <a:rPr lang="en-US" sz="1440" dirty="0" err="1">
                <a:solidFill>
                  <a:srgbClr val="404040"/>
                </a:solidFill>
              </a:rPr>
              <a:t>Tweten</a:t>
            </a:r>
            <a:r>
              <a:rPr lang="en-US" sz="1440" dirty="0">
                <a:solidFill>
                  <a:srgbClr val="404040"/>
                </a:solidFill>
              </a:rPr>
              <a:t>, Michael </a:t>
            </a:r>
            <a:r>
              <a:rPr lang="en-US" sz="1440" dirty="0" err="1">
                <a:solidFill>
                  <a:srgbClr val="404040"/>
                </a:solidFill>
              </a:rPr>
              <a:t>Inggs</a:t>
            </a:r>
            <a:r>
              <a:rPr lang="en-US" sz="1440" dirty="0">
                <a:solidFill>
                  <a:srgbClr val="404040"/>
                </a:solidFill>
              </a:rPr>
              <a:t>, Corina </a:t>
            </a:r>
            <a:r>
              <a:rPr lang="en-US" sz="1440" dirty="0" err="1">
                <a:solidFill>
                  <a:srgbClr val="404040"/>
                </a:solidFill>
              </a:rPr>
              <a:t>Nafornita</a:t>
            </a:r>
            <a:r>
              <a:rPr lang="en-US" sz="1440" dirty="0">
                <a:solidFill>
                  <a:srgbClr val="404040"/>
                </a:solidFill>
              </a:rPr>
              <a:t>, Jeff Arndt , Faruk </a:t>
            </a:r>
            <a:r>
              <a:rPr lang="en-US" sz="1440" dirty="0" err="1">
                <a:solidFill>
                  <a:srgbClr val="404040"/>
                </a:solidFill>
              </a:rPr>
              <a:t>Uysal</a:t>
            </a:r>
            <a:r>
              <a:rPr lang="en-US" sz="1440" dirty="0">
                <a:solidFill>
                  <a:srgbClr val="404040"/>
                </a:solidFill>
              </a:rPr>
              <a:t>, Armin </a:t>
            </a:r>
            <a:r>
              <a:rPr lang="en-US" sz="1440" dirty="0" err="1">
                <a:solidFill>
                  <a:srgbClr val="404040"/>
                </a:solidFill>
              </a:rPr>
              <a:t>Doerry</a:t>
            </a:r>
            <a:r>
              <a:rPr lang="en-US" sz="1440" dirty="0">
                <a:solidFill>
                  <a:srgbClr val="404040"/>
                </a:solidFill>
              </a:rPr>
              <a:t>, Wade </a:t>
            </a:r>
            <a:r>
              <a:rPr lang="en-US" sz="1440" dirty="0" err="1">
                <a:solidFill>
                  <a:srgbClr val="404040"/>
                </a:solidFill>
              </a:rPr>
              <a:t>Schwartzkopf</a:t>
            </a:r>
            <a:r>
              <a:rPr lang="en-US" sz="1440" dirty="0">
                <a:solidFill>
                  <a:srgbClr val="404040"/>
                </a:solidFill>
              </a:rPr>
              <a:t> </a:t>
            </a:r>
            <a:endParaRPr lang="en-US" sz="1440" noProof="0" dirty="0">
              <a:solidFill>
                <a:srgbClr val="404040"/>
              </a:solidFill>
            </a:endParaRPr>
          </a:p>
          <a:p>
            <a:pPr lvl="1"/>
            <a:r>
              <a:rPr lang="en-US" sz="1620" dirty="0">
                <a:solidFill>
                  <a:srgbClr val="404040"/>
                </a:solidFill>
              </a:rPr>
              <a:t>Interferometry &amp; 3-D SAR sub-group</a:t>
            </a:r>
          </a:p>
          <a:p>
            <a:pPr lvl="2"/>
            <a:r>
              <a:rPr lang="en-US" sz="1500" dirty="0">
                <a:solidFill>
                  <a:srgbClr val="000000">
                    <a:lumMod val="75000"/>
                    <a:lumOff val="25000"/>
                  </a:srgbClr>
                </a:solidFill>
              </a:rPr>
              <a:t>Proposed Lead: ?</a:t>
            </a:r>
          </a:p>
          <a:p>
            <a:pPr lvl="2"/>
            <a:r>
              <a:rPr lang="en-US" sz="1500">
                <a:solidFill>
                  <a:srgbClr val="000000">
                    <a:lumMod val="75000"/>
                    <a:lumOff val="25000"/>
                  </a:srgbClr>
                </a:solidFill>
              </a:rPr>
              <a:t>Participants: ?</a:t>
            </a:r>
            <a:endParaRPr lang="en-US" sz="1500" noProof="0" dirty="0">
              <a:solidFill>
                <a:srgbClr val="FF0000"/>
              </a:solidFill>
            </a:endParaRPr>
          </a:p>
          <a:p>
            <a:pPr lvl="1"/>
            <a:r>
              <a:rPr kumimoji="0" lang="en-US" sz="1620" b="0" i="0" u="none" strike="noStrike" kern="1200" cap="none" spc="0" normalizeH="0" baseline="0" noProof="0" dirty="0">
                <a:ln>
                  <a:noFill/>
                </a:ln>
                <a:solidFill>
                  <a:srgbClr val="000000">
                    <a:lumMod val="75000"/>
                    <a:lumOff val="25000"/>
                  </a:srgbClr>
                </a:solidFill>
                <a:effectLst/>
                <a:uLnTx/>
                <a:uFillTx/>
                <a:latin typeface="Gill Sans MT" panose="020B0502020104020203" pitchFamily="34" charset="0"/>
                <a:ea typeface="+mn-ea"/>
                <a:cs typeface="+mn-cs"/>
              </a:rPr>
              <a:t>Industry</a:t>
            </a:r>
            <a:r>
              <a:rPr kumimoji="0" lang="en-US" sz="1620" b="0" i="0" u="none" strike="noStrike" kern="1200" cap="none" spc="0" normalizeH="0" noProof="0" dirty="0">
                <a:ln>
                  <a:noFill/>
                </a:ln>
                <a:solidFill>
                  <a:srgbClr val="000000">
                    <a:lumMod val="75000"/>
                    <a:lumOff val="25000"/>
                  </a:srgbClr>
                </a:solidFill>
                <a:effectLst/>
                <a:uLnTx/>
                <a:uFillTx/>
                <a:latin typeface="Gill Sans MT" panose="020B0502020104020203" pitchFamily="34" charset="0"/>
                <a:ea typeface="+mn-ea"/>
                <a:cs typeface="+mn-cs"/>
              </a:rPr>
              <a:t> Focus#1: </a:t>
            </a:r>
            <a:r>
              <a:rPr kumimoji="0" lang="en-US" sz="1620" b="0" i="0" u="none" strike="noStrike" kern="1200" cap="none" spc="0" normalizeH="0" baseline="0" noProof="0" dirty="0">
                <a:ln>
                  <a:noFill/>
                </a:ln>
                <a:solidFill>
                  <a:srgbClr val="000000">
                    <a:lumMod val="75000"/>
                    <a:lumOff val="25000"/>
                  </a:srgbClr>
                </a:solidFill>
                <a:effectLst/>
                <a:uLnTx/>
                <a:uFillTx/>
                <a:latin typeface="Gill Sans MT" panose="020B0502020104020203" pitchFamily="34" charset="0"/>
                <a:ea typeface="+mn-ea"/>
                <a:cs typeface="+mn-cs"/>
              </a:rPr>
              <a:t>Automotive SAR sub-group</a:t>
            </a:r>
          </a:p>
          <a:p>
            <a:pPr lvl="2"/>
            <a:r>
              <a:rPr lang="en-US" sz="1440" dirty="0">
                <a:solidFill>
                  <a:srgbClr val="000000">
                    <a:lumMod val="75000"/>
                    <a:lumOff val="25000"/>
                  </a:srgbClr>
                </a:solidFill>
              </a:rPr>
              <a:t>Proposed Lead: Stefano </a:t>
            </a:r>
            <a:r>
              <a:rPr lang="en-US" sz="1440" dirty="0" err="1">
                <a:solidFill>
                  <a:srgbClr val="000000">
                    <a:lumMod val="75000"/>
                    <a:lumOff val="25000"/>
                  </a:srgbClr>
                </a:solidFill>
              </a:rPr>
              <a:t>Tebaldini</a:t>
            </a:r>
            <a:endParaRPr lang="en-US" sz="1440" dirty="0">
              <a:solidFill>
                <a:srgbClr val="000000">
                  <a:lumMod val="75000"/>
                  <a:lumOff val="25000"/>
                </a:srgbClr>
              </a:solidFill>
            </a:endParaRPr>
          </a:p>
          <a:p>
            <a:pPr lvl="2"/>
            <a:r>
              <a:rPr lang="en-US" sz="1440" dirty="0">
                <a:solidFill>
                  <a:srgbClr val="000000">
                    <a:lumMod val="75000"/>
                    <a:lumOff val="25000"/>
                  </a:srgbClr>
                </a:solidFill>
              </a:rPr>
              <a:t>Participants: Peter </a:t>
            </a:r>
            <a:r>
              <a:rPr lang="en-US" sz="1440" dirty="0" err="1">
                <a:solidFill>
                  <a:srgbClr val="000000">
                    <a:lumMod val="75000"/>
                    <a:lumOff val="25000"/>
                  </a:srgbClr>
                </a:solidFill>
              </a:rPr>
              <a:t>Vouras</a:t>
            </a:r>
            <a:r>
              <a:rPr lang="en-US" sz="1440" dirty="0">
                <a:solidFill>
                  <a:srgbClr val="000000">
                    <a:lumMod val="75000"/>
                    <a:lumOff val="25000"/>
                  </a:srgbClr>
                </a:solidFill>
              </a:rPr>
              <a:t>, Stefano </a:t>
            </a:r>
            <a:r>
              <a:rPr lang="en-US" sz="1440" dirty="0" err="1">
                <a:solidFill>
                  <a:srgbClr val="000000">
                    <a:lumMod val="75000"/>
                    <a:lumOff val="25000"/>
                  </a:srgbClr>
                </a:solidFill>
              </a:rPr>
              <a:t>Tebaldini</a:t>
            </a:r>
            <a:r>
              <a:rPr lang="en-US" sz="1440" dirty="0">
                <a:solidFill>
                  <a:srgbClr val="000000">
                    <a:lumMod val="75000"/>
                    <a:lumOff val="25000"/>
                  </a:srgbClr>
                </a:solidFill>
              </a:rPr>
              <a:t>, Corina </a:t>
            </a:r>
            <a:r>
              <a:rPr lang="en-US" sz="1440" dirty="0" err="1">
                <a:solidFill>
                  <a:srgbClr val="000000">
                    <a:lumMod val="75000"/>
                    <a:lumOff val="25000"/>
                  </a:srgbClr>
                </a:solidFill>
              </a:rPr>
              <a:t>Nafornita</a:t>
            </a:r>
            <a:r>
              <a:rPr lang="en-US" sz="1440" dirty="0">
                <a:solidFill>
                  <a:srgbClr val="000000">
                    <a:lumMod val="75000"/>
                    <a:lumOff val="25000"/>
                  </a:srgbClr>
                </a:solidFill>
              </a:rPr>
              <a:t>, Faruk </a:t>
            </a:r>
            <a:r>
              <a:rPr lang="en-US" sz="1440" dirty="0" err="1">
                <a:solidFill>
                  <a:srgbClr val="000000">
                    <a:lumMod val="75000"/>
                    <a:lumOff val="25000"/>
                  </a:srgbClr>
                </a:solidFill>
              </a:rPr>
              <a:t>Uysal</a:t>
            </a:r>
            <a:r>
              <a:rPr lang="en-US" sz="1440" dirty="0">
                <a:solidFill>
                  <a:srgbClr val="000000">
                    <a:lumMod val="75000"/>
                    <a:lumOff val="25000"/>
                  </a:srgbClr>
                </a:solidFill>
              </a:rPr>
              <a:t>, Chris Barnes</a:t>
            </a:r>
            <a:endParaRPr kumimoji="0" lang="en-US" sz="1440" b="0" i="0" u="none" strike="noStrike" kern="1200" cap="none" spc="0" normalizeH="0" baseline="0" noProof="0" dirty="0">
              <a:ln>
                <a:noFill/>
              </a:ln>
              <a:solidFill>
                <a:srgbClr val="000000">
                  <a:lumMod val="75000"/>
                  <a:lumOff val="25000"/>
                </a:srgbClr>
              </a:solidFill>
              <a:effectLst/>
              <a:uLnTx/>
              <a:uFillTx/>
              <a:latin typeface="Gill Sans MT" panose="020B0502020104020203" pitchFamily="34" charset="0"/>
              <a:ea typeface="+mn-ea"/>
              <a:cs typeface="+mn-cs"/>
            </a:endParaRPr>
          </a:p>
          <a:p>
            <a:pPr lvl="1"/>
            <a:r>
              <a:rPr lang="en-US" sz="1620" dirty="0">
                <a:solidFill>
                  <a:srgbClr val="000000">
                    <a:lumMod val="75000"/>
                    <a:lumOff val="25000"/>
                  </a:srgbClr>
                </a:solidFill>
              </a:rPr>
              <a:t>Industry Focus#2: Space-based SAR sub-group</a:t>
            </a:r>
          </a:p>
          <a:p>
            <a:pPr lvl="2"/>
            <a:r>
              <a:rPr lang="en-US" sz="1440" dirty="0">
                <a:solidFill>
                  <a:srgbClr val="000000">
                    <a:lumMod val="75000"/>
                    <a:lumOff val="25000"/>
                  </a:srgbClr>
                </a:solidFill>
              </a:rPr>
              <a:t>Proposed Lead: ?</a:t>
            </a:r>
          </a:p>
          <a:p>
            <a:pPr lvl="2"/>
            <a:r>
              <a:rPr lang="en-US" sz="1440" dirty="0">
                <a:solidFill>
                  <a:srgbClr val="000000">
                    <a:lumMod val="75000"/>
                    <a:lumOff val="25000"/>
                  </a:srgbClr>
                </a:solidFill>
              </a:rPr>
              <a:t>Participants: Ozan Dogan, Peter </a:t>
            </a:r>
            <a:r>
              <a:rPr lang="en-US" sz="1440" dirty="0" err="1">
                <a:solidFill>
                  <a:srgbClr val="000000">
                    <a:lumMod val="75000"/>
                    <a:lumOff val="25000"/>
                  </a:srgbClr>
                </a:solidFill>
              </a:rPr>
              <a:t>Vouras</a:t>
            </a:r>
            <a:r>
              <a:rPr lang="en-US" sz="1440" dirty="0">
                <a:solidFill>
                  <a:srgbClr val="000000">
                    <a:lumMod val="75000"/>
                    <a:lumOff val="25000"/>
                  </a:srgbClr>
                </a:solidFill>
              </a:rPr>
              <a:t>, Bradley Evans, Stefano </a:t>
            </a:r>
            <a:r>
              <a:rPr lang="en-US" sz="1440" dirty="0" err="1">
                <a:solidFill>
                  <a:srgbClr val="000000">
                    <a:lumMod val="75000"/>
                    <a:lumOff val="25000"/>
                  </a:srgbClr>
                </a:solidFill>
              </a:rPr>
              <a:t>Tebaldini</a:t>
            </a:r>
            <a:r>
              <a:rPr lang="en-US" sz="1440" dirty="0">
                <a:solidFill>
                  <a:srgbClr val="000000">
                    <a:lumMod val="75000"/>
                    <a:lumOff val="25000"/>
                  </a:srgbClr>
                </a:solidFill>
              </a:rPr>
              <a:t>, Jeff Arndt </a:t>
            </a:r>
          </a:p>
          <a:p>
            <a:pPr lvl="1"/>
            <a:r>
              <a:rPr kumimoji="0" lang="en-US" sz="1620" b="0" i="0" u="none" strike="noStrike" kern="1200" cap="none" spc="0" normalizeH="0" baseline="0" noProof="0" dirty="0">
                <a:ln>
                  <a:noFill/>
                </a:ln>
                <a:solidFill>
                  <a:srgbClr val="FF0000"/>
                </a:solidFill>
                <a:effectLst/>
                <a:uLnTx/>
                <a:uFillTx/>
                <a:latin typeface="Gill Sans MT" panose="020B0502020104020203" pitchFamily="34" charset="0"/>
                <a:ea typeface="+mn-ea"/>
                <a:cs typeface="+mn-cs"/>
              </a:rPr>
              <a:t>Any other Sub-group?</a:t>
            </a:r>
          </a:p>
          <a:p>
            <a:pPr marL="0" lvl="0" indent="0">
              <a:buNone/>
            </a:pPr>
            <a:endParaRPr lang="en-US" sz="1800" noProof="0" dirty="0">
              <a:solidFill>
                <a:srgbClr val="000000">
                  <a:lumMod val="75000"/>
                  <a:lumOff val="25000"/>
                </a:srgbClr>
              </a:solidFill>
            </a:endParaRPr>
          </a:p>
          <a:p>
            <a:pPr lvl="0"/>
            <a:r>
              <a:rPr lang="en-US" sz="1800" dirty="0">
                <a:solidFill>
                  <a:srgbClr val="000000">
                    <a:lumMod val="75000"/>
                    <a:lumOff val="25000"/>
                  </a:srgbClr>
                </a:solidFill>
              </a:rPr>
              <a:t>Participation in various sub-groups requested based on interest and expertise</a:t>
            </a:r>
          </a:p>
          <a:p>
            <a:pPr lvl="1"/>
            <a:r>
              <a:rPr lang="en-US" sz="1620" dirty="0">
                <a:solidFill>
                  <a:srgbClr val="000000">
                    <a:lumMod val="75000"/>
                    <a:lumOff val="25000"/>
                  </a:srgbClr>
                </a:solidFill>
              </a:rPr>
              <a:t>Volunteers for leading/co-leading various sub-groups</a:t>
            </a:r>
          </a:p>
          <a:p>
            <a:pPr lvl="1"/>
            <a:r>
              <a:rPr lang="en-US" sz="1620" dirty="0">
                <a:solidFill>
                  <a:srgbClr val="000000">
                    <a:lumMod val="75000"/>
                    <a:lumOff val="25000"/>
                  </a:srgbClr>
                </a:solidFill>
              </a:rPr>
              <a:t>Volunteers for participation in sub-groups</a:t>
            </a:r>
          </a:p>
          <a:p>
            <a:pPr lvl="0"/>
            <a:endParaRPr lang="en-US" sz="1800" dirty="0">
              <a:solidFill>
                <a:srgbClr val="000000">
                  <a:lumMod val="75000"/>
                  <a:lumOff val="25000"/>
                </a:srgbClr>
              </a:solidFill>
            </a:endParaRPr>
          </a:p>
          <a:p>
            <a:pPr lvl="0"/>
            <a:r>
              <a:rPr lang="en-US" sz="1800" dirty="0">
                <a:solidFill>
                  <a:srgbClr val="000000">
                    <a:lumMod val="75000"/>
                    <a:lumOff val="25000"/>
                  </a:srgbClr>
                </a:solidFill>
              </a:rPr>
              <a:t>Participants are suggested to choose at least 2 sub-groups (basic SAR subgroup included) to contribute</a:t>
            </a:r>
          </a:p>
          <a:p>
            <a:pPr lvl="0"/>
            <a:endParaRPr lang="en-US" sz="1800" dirty="0">
              <a:solidFill>
                <a:srgbClr val="000000">
                  <a:lumMod val="75000"/>
                  <a:lumOff val="25000"/>
                </a:srgbClr>
              </a:solidFill>
            </a:endParaRPr>
          </a:p>
          <a:p>
            <a:pPr lvl="0"/>
            <a:r>
              <a:rPr lang="en-US" sz="2300" dirty="0">
                <a:solidFill>
                  <a:srgbClr val="FF0000"/>
                </a:solidFill>
              </a:rPr>
              <a:t>Timeline</a:t>
            </a:r>
            <a:endParaRPr lang="en-US" sz="1800" dirty="0">
              <a:solidFill>
                <a:srgbClr val="FF0000"/>
              </a:solidFill>
            </a:endParaRPr>
          </a:p>
          <a:p>
            <a:pPr lvl="0"/>
            <a:endParaRPr kumimoji="0" lang="en-US" sz="1800" b="0" i="0" u="none" strike="noStrike" kern="1200" cap="none" spc="0" normalizeH="0" baseline="0" noProof="0" dirty="0">
              <a:ln>
                <a:noFill/>
              </a:ln>
              <a:solidFill>
                <a:srgbClr val="000000">
                  <a:lumMod val="75000"/>
                  <a:lumOff val="25000"/>
                </a:srgbClr>
              </a:solidFill>
              <a:effectLst/>
              <a:uLnTx/>
              <a:uFillTx/>
              <a:latin typeface="Gill Sans MT" panose="020B0502020104020203" pitchFamily="34" charset="0"/>
              <a:ea typeface="+mn-ea"/>
              <a:cs typeface="+mn-cs"/>
            </a:endParaRPr>
          </a:p>
        </p:txBody>
      </p:sp>
    </p:spTree>
    <p:extLst>
      <p:ext uri="{BB962C8B-B14F-4D97-AF65-F5344CB8AC3E}">
        <p14:creationId xmlns:p14="http://schemas.microsoft.com/office/powerpoint/2010/main" val="4135447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9E1C6-9A2F-4A4E-8DAC-C8450D363D21}"/>
              </a:ext>
            </a:extLst>
          </p:cNvPr>
          <p:cNvSpPr txBox="1">
            <a:spLocks/>
          </p:cNvSpPr>
          <p:nvPr/>
        </p:nvSpPr>
        <p:spPr>
          <a:xfrm>
            <a:off x="628650" y="0"/>
            <a:ext cx="7886700" cy="504000"/>
          </a:xfrm>
          <a:prstGeom prst="rect">
            <a:avLst/>
          </a:prstGeom>
        </p:spPr>
        <p:txBody>
          <a:bodyPr>
            <a:normAutofit/>
          </a:bodyPr>
          <a:lstStyle>
            <a:lvl1pPr algn="ctr" defTabSz="685800" rtl="0" eaLnBrk="1" latinLnBrk="0" hangingPunct="1">
              <a:lnSpc>
                <a:spcPct val="90000"/>
              </a:lnSpc>
              <a:spcBef>
                <a:spcPct val="0"/>
              </a:spcBef>
              <a:buNone/>
              <a:defRPr sz="2800" b="1" kern="1200">
                <a:solidFill>
                  <a:schemeClr val="accent1">
                    <a:lumMod val="50000"/>
                  </a:schemeClr>
                </a:solidFill>
                <a:latin typeface="Gill Sans MT" panose="020B0502020104020203" pitchFamily="34" charset="77"/>
                <a:ea typeface="+mj-ea"/>
                <a:cs typeface="+mj-cs"/>
              </a:defRPr>
            </a:lvl1pPr>
          </a:lstStyle>
          <a:p>
            <a:r>
              <a:rPr lang="en-US" dirty="0"/>
              <a:t>Sub-groups for IEEE SAR SA (2)</a:t>
            </a:r>
          </a:p>
        </p:txBody>
      </p:sp>
      <p:sp>
        <p:nvSpPr>
          <p:cNvPr id="3" name="Content Placeholder 1"/>
          <p:cNvSpPr txBox="1">
            <a:spLocks/>
          </p:cNvSpPr>
          <p:nvPr/>
        </p:nvSpPr>
        <p:spPr>
          <a:xfrm>
            <a:off x="495000" y="553223"/>
            <a:ext cx="8020350" cy="4519330"/>
          </a:xfrm>
          <a:prstGeom prst="rect">
            <a:avLst/>
          </a:prstGeom>
        </p:spPr>
        <p:txBody>
          <a:bodyPr vert="horz" lIns="91440" tIns="45720" rIns="91440" bIns="45720" rtlCol="0">
            <a:normAutofit/>
          </a:bodyPr>
          <a:lstStyle>
            <a:lvl1pPr marL="308610" indent="-308610" algn="l" defTabSz="411480" rtl="0" eaLnBrk="1" latinLnBrk="0" hangingPunct="1">
              <a:spcBef>
                <a:spcPct val="20000"/>
              </a:spcBef>
              <a:buClr>
                <a:srgbClr val="005F86"/>
              </a:buClr>
              <a:buSzPct val="80000"/>
              <a:buFont typeface="Wingdings" charset="2"/>
              <a:buChar char="u"/>
              <a:defRPr sz="1980" kern="1200">
                <a:solidFill>
                  <a:schemeClr val="tx1">
                    <a:lumMod val="75000"/>
                    <a:lumOff val="25000"/>
                  </a:schemeClr>
                </a:solidFill>
                <a:latin typeface="Gill Sans MT" panose="020B0502020104020203" pitchFamily="34" charset="0"/>
                <a:ea typeface="+mn-ea"/>
                <a:cs typeface="+mn-cs"/>
              </a:defRPr>
            </a:lvl1pPr>
            <a:lvl2pPr marL="668655" indent="-257175" algn="l" defTabSz="411480" rtl="0" eaLnBrk="1" latinLnBrk="0" hangingPunct="1">
              <a:spcBef>
                <a:spcPct val="20000"/>
              </a:spcBef>
              <a:buClr>
                <a:srgbClr val="FF0000"/>
              </a:buClr>
              <a:buSzPct val="100000"/>
              <a:buFont typeface="Wingdings" charset="2"/>
              <a:buChar char=""/>
              <a:defRPr sz="1800" kern="1200">
                <a:solidFill>
                  <a:schemeClr val="tx1">
                    <a:lumMod val="75000"/>
                    <a:lumOff val="25000"/>
                  </a:schemeClr>
                </a:solidFill>
                <a:latin typeface="Gill Sans MT" panose="020B0502020104020203" pitchFamily="34" charset="0"/>
                <a:ea typeface="+mn-ea"/>
                <a:cs typeface="+mn-cs"/>
              </a:defRPr>
            </a:lvl2pPr>
            <a:lvl3pPr marL="1028700" indent="-205740" algn="l" defTabSz="411480" rtl="0" eaLnBrk="1" latinLnBrk="0" hangingPunct="1">
              <a:spcBef>
                <a:spcPct val="20000"/>
              </a:spcBef>
              <a:buClr>
                <a:srgbClr val="C6531F"/>
              </a:buClr>
              <a:buFont typeface="Arial"/>
              <a:buChar char="•"/>
              <a:defRPr sz="1620" kern="1200">
                <a:solidFill>
                  <a:schemeClr val="tx1">
                    <a:lumMod val="75000"/>
                    <a:lumOff val="25000"/>
                  </a:schemeClr>
                </a:solidFill>
                <a:latin typeface="Gill Sans MT" panose="020B0502020104020203" pitchFamily="34" charset="0"/>
                <a:ea typeface="+mn-ea"/>
                <a:cs typeface="+mn-cs"/>
              </a:defRPr>
            </a:lvl3pPr>
            <a:lvl4pPr marL="1440180" indent="-205740" algn="l" defTabSz="411480" rtl="0" eaLnBrk="1" latinLnBrk="0" hangingPunct="1">
              <a:spcBef>
                <a:spcPct val="20000"/>
              </a:spcBef>
              <a:buClr>
                <a:srgbClr val="C6531F"/>
              </a:buClr>
              <a:buFont typeface="Arial"/>
              <a:buChar char="–"/>
              <a:defRPr sz="1440" kern="1200">
                <a:solidFill>
                  <a:schemeClr val="tx1">
                    <a:lumMod val="75000"/>
                    <a:lumOff val="25000"/>
                  </a:schemeClr>
                </a:solidFill>
                <a:latin typeface="Gill Sans MT" panose="020B0502020104020203" pitchFamily="34" charset="0"/>
                <a:ea typeface="+mn-ea"/>
                <a:cs typeface="+mn-cs"/>
              </a:defRPr>
            </a:lvl4pPr>
            <a:lvl5pPr marL="1851660" indent="-205740" algn="l" defTabSz="411480" rtl="0" eaLnBrk="1" latinLnBrk="0" hangingPunct="1">
              <a:spcBef>
                <a:spcPct val="20000"/>
              </a:spcBef>
              <a:buClr>
                <a:srgbClr val="C6531F"/>
              </a:buClr>
              <a:buFont typeface="Arial"/>
              <a:buChar char="»"/>
              <a:defRPr sz="1260" kern="1200">
                <a:solidFill>
                  <a:schemeClr val="tx1">
                    <a:lumMod val="75000"/>
                    <a:lumOff val="25000"/>
                  </a:schemeClr>
                </a:solidFill>
                <a:latin typeface="Gill Sans MT" panose="020B0502020104020203" pitchFamily="34" charset="0"/>
                <a:ea typeface="+mn-ea"/>
                <a:cs typeface="+mn-cs"/>
              </a:defRPr>
            </a:lvl5pPr>
            <a:lvl6pPr marL="2263140" indent="-205740" algn="l" defTabSz="411480" rtl="0" eaLnBrk="1" latinLnBrk="0" hangingPunct="1">
              <a:spcBef>
                <a:spcPct val="20000"/>
              </a:spcBef>
              <a:buFont typeface="Arial"/>
              <a:buChar char="•"/>
              <a:defRPr sz="1800" kern="1200">
                <a:solidFill>
                  <a:schemeClr val="tx1"/>
                </a:solidFill>
                <a:latin typeface="+mn-lt"/>
                <a:ea typeface="+mn-ea"/>
                <a:cs typeface="+mn-cs"/>
              </a:defRPr>
            </a:lvl6pPr>
            <a:lvl7pPr marL="2674620" indent="-205740" algn="l" defTabSz="411480" rtl="0" eaLnBrk="1" latinLnBrk="0" hangingPunct="1">
              <a:spcBef>
                <a:spcPct val="20000"/>
              </a:spcBef>
              <a:buFont typeface="Arial"/>
              <a:buChar char="•"/>
              <a:defRPr sz="1800" kern="1200">
                <a:solidFill>
                  <a:schemeClr val="tx1"/>
                </a:solidFill>
                <a:latin typeface="+mn-lt"/>
                <a:ea typeface="+mn-ea"/>
                <a:cs typeface="+mn-cs"/>
              </a:defRPr>
            </a:lvl7pPr>
            <a:lvl8pPr marL="3086100" indent="-205740" algn="l" defTabSz="411480" rtl="0" eaLnBrk="1" latinLnBrk="0" hangingPunct="1">
              <a:spcBef>
                <a:spcPct val="20000"/>
              </a:spcBef>
              <a:buFont typeface="Arial"/>
              <a:buChar char="•"/>
              <a:defRPr sz="1800" kern="1200">
                <a:solidFill>
                  <a:schemeClr val="tx1"/>
                </a:solidFill>
                <a:latin typeface="+mn-lt"/>
                <a:ea typeface="+mn-ea"/>
                <a:cs typeface="+mn-cs"/>
              </a:defRPr>
            </a:lvl8pPr>
            <a:lvl9pPr marL="3497580" indent="-205740" algn="l" defTabSz="411480" rtl="0" eaLnBrk="1" latinLnBrk="0" hangingPunct="1">
              <a:spcBef>
                <a:spcPct val="20000"/>
              </a:spcBef>
              <a:buFont typeface="Arial"/>
              <a:buChar char="•"/>
              <a:defRPr sz="1800" kern="1200">
                <a:solidFill>
                  <a:schemeClr val="tx1"/>
                </a:solidFill>
                <a:latin typeface="+mn-lt"/>
                <a:ea typeface="+mn-ea"/>
                <a:cs typeface="+mn-cs"/>
              </a:defRPr>
            </a:lvl9pPr>
          </a:lstStyle>
          <a:p>
            <a:pPr lvl="0"/>
            <a:r>
              <a:rPr lang="en-US" sz="1800" dirty="0">
                <a:solidFill>
                  <a:srgbClr val="000000">
                    <a:lumMod val="75000"/>
                    <a:lumOff val="25000"/>
                  </a:srgbClr>
                </a:solidFill>
              </a:rPr>
              <a:t>6 months to develop a recommendation to the IEEE SA</a:t>
            </a:r>
          </a:p>
          <a:p>
            <a:pPr lvl="1"/>
            <a:r>
              <a:rPr kumimoji="0" lang="en-US" sz="1440" b="0" i="0" u="none" strike="noStrike" kern="1200" cap="none" spc="0" normalizeH="0" baseline="0" noProof="0" dirty="0">
                <a:ln>
                  <a:noFill/>
                </a:ln>
                <a:solidFill>
                  <a:srgbClr val="000000">
                    <a:lumMod val="75000"/>
                    <a:lumOff val="25000"/>
                  </a:srgbClr>
                </a:solidFill>
                <a:effectLst/>
                <a:uLnTx/>
                <a:uFillTx/>
                <a:latin typeface="Gill Sans MT" panose="020B0502020104020203" pitchFamily="34" charset="0"/>
                <a:ea typeface="+mn-ea"/>
                <a:cs typeface="+mn-cs"/>
              </a:rPr>
              <a:t>Possible extension of 6 more months to develop recommendation</a:t>
            </a:r>
          </a:p>
          <a:p>
            <a:pPr lvl="0"/>
            <a:endParaRPr lang="en-US" sz="1800" dirty="0">
              <a:solidFill>
                <a:srgbClr val="000000">
                  <a:lumMod val="75000"/>
                  <a:lumOff val="25000"/>
                </a:srgbClr>
              </a:solidFill>
            </a:endParaRPr>
          </a:p>
          <a:p>
            <a:pPr lvl="0"/>
            <a:r>
              <a:rPr lang="en-US" sz="1800" noProof="0" dirty="0">
                <a:solidFill>
                  <a:srgbClr val="000000">
                    <a:lumMod val="75000"/>
                    <a:lumOff val="25000"/>
                  </a:srgbClr>
                </a:solidFill>
              </a:rPr>
              <a:t>Once our RSG recommendation is approved, we will have </a:t>
            </a:r>
            <a:r>
              <a:rPr lang="en-US" sz="1800" b="1" noProof="0" dirty="0">
                <a:solidFill>
                  <a:srgbClr val="000000">
                    <a:lumMod val="75000"/>
                    <a:lumOff val="25000"/>
                  </a:srgbClr>
                </a:solidFill>
              </a:rPr>
              <a:t>4 years</a:t>
            </a:r>
            <a:r>
              <a:rPr lang="en-US" sz="1800" noProof="0" dirty="0">
                <a:solidFill>
                  <a:srgbClr val="000000">
                    <a:lumMod val="75000"/>
                    <a:lumOff val="25000"/>
                  </a:srgbClr>
                </a:solidFill>
              </a:rPr>
              <a:t> to develop the full IEEE SAR Standard – possibly separate standard document for each identified sub-group (which will be coalesced into the overall SAR standard)</a:t>
            </a:r>
          </a:p>
          <a:p>
            <a:pPr lvl="0"/>
            <a:endParaRPr lang="en-US" sz="1800" noProof="0" dirty="0">
              <a:solidFill>
                <a:srgbClr val="000000">
                  <a:lumMod val="75000"/>
                  <a:lumOff val="25000"/>
                </a:srgbClr>
              </a:solidFill>
            </a:endParaRPr>
          </a:p>
          <a:p>
            <a:r>
              <a:rPr lang="en-US" sz="1800" dirty="0">
                <a:solidFill>
                  <a:srgbClr val="000000">
                    <a:lumMod val="75000"/>
                    <a:lumOff val="25000"/>
                  </a:srgbClr>
                </a:solidFill>
              </a:rPr>
              <a:t>Suggestions for new/reorganized sub-groups?</a:t>
            </a:r>
          </a:p>
          <a:p>
            <a:pPr lvl="1"/>
            <a:r>
              <a:rPr lang="en-US" sz="1620" dirty="0">
                <a:solidFill>
                  <a:srgbClr val="000000">
                    <a:lumMod val="75000"/>
                    <a:lumOff val="25000"/>
                  </a:srgbClr>
                </a:solidFill>
              </a:rPr>
              <a:t>Discussion: Grouping some of the sub-groups wherever possible</a:t>
            </a:r>
          </a:p>
          <a:p>
            <a:pPr lvl="0"/>
            <a:endParaRPr lang="en-US" sz="1800" dirty="0">
              <a:solidFill>
                <a:srgbClr val="000000">
                  <a:lumMod val="75000"/>
                  <a:lumOff val="25000"/>
                </a:srgbClr>
              </a:solidFill>
            </a:endParaRPr>
          </a:p>
          <a:p>
            <a:pPr lvl="0"/>
            <a:r>
              <a:rPr lang="en-US" sz="1800" dirty="0">
                <a:solidFill>
                  <a:srgbClr val="000000">
                    <a:lumMod val="75000"/>
                    <a:lumOff val="25000"/>
                  </a:srgbClr>
                </a:solidFill>
              </a:rPr>
              <a:t>Discussion: SICD and SIDD as a starting point to build upon for the various sub-groups</a:t>
            </a:r>
          </a:p>
          <a:p>
            <a:pPr lvl="0"/>
            <a:endParaRPr kumimoji="0" lang="en-US" sz="1800" b="0" i="0" u="none" strike="noStrike" kern="1200" cap="none" spc="0" normalizeH="0" baseline="0" noProof="0" dirty="0">
              <a:ln>
                <a:noFill/>
              </a:ln>
              <a:solidFill>
                <a:srgbClr val="000000">
                  <a:lumMod val="75000"/>
                  <a:lumOff val="25000"/>
                </a:srgbClr>
              </a:solidFill>
              <a:effectLst/>
              <a:uLnTx/>
              <a:uFillTx/>
              <a:latin typeface="Gill Sans MT" panose="020B0502020104020203" pitchFamily="34" charset="0"/>
              <a:ea typeface="+mn-ea"/>
              <a:cs typeface="+mn-cs"/>
            </a:endParaRPr>
          </a:p>
        </p:txBody>
      </p:sp>
    </p:spTree>
    <p:extLst>
      <p:ext uri="{BB962C8B-B14F-4D97-AF65-F5344CB8AC3E}">
        <p14:creationId xmlns:p14="http://schemas.microsoft.com/office/powerpoint/2010/main" val="2443835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851866" y="0"/>
            <a:ext cx="5791268" cy="5120640"/>
          </a:xfrm>
          <a:prstGeom prst="rect">
            <a:avLst/>
          </a:prstGeom>
        </p:spPr>
      </p:pic>
    </p:spTree>
    <p:extLst>
      <p:ext uri="{BB962C8B-B14F-4D97-AF65-F5344CB8AC3E}">
        <p14:creationId xmlns:p14="http://schemas.microsoft.com/office/powerpoint/2010/main" val="9384056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14235</TotalTime>
  <Words>1363</Words>
  <Application>Microsoft Macintosh PowerPoint</Application>
  <PresentationFormat>On-screen Show (16:9)</PresentationFormat>
  <Paragraphs>182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Gill Sans MT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Synthetic Aperture Radar: New Developments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Mishra, Kumar Vijay</cp:lastModifiedBy>
  <cp:revision>541</cp:revision>
  <dcterms:created xsi:type="dcterms:W3CDTF">2021-05-07T14:10:58Z</dcterms:created>
  <dcterms:modified xsi:type="dcterms:W3CDTF">2022-09-15T20:31:23Z</dcterms:modified>
</cp:coreProperties>
</file>