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9"/>
  </p:notesMasterIdLst>
  <p:sldIdLst>
    <p:sldId id="263" r:id="rId2"/>
    <p:sldId id="2041" r:id="rId3"/>
    <p:sldId id="2029" r:id="rId4"/>
    <p:sldId id="2030" r:id="rId5"/>
    <p:sldId id="2026" r:id="rId6"/>
    <p:sldId id="2042" r:id="rId7"/>
    <p:sldId id="2039" r:id="rId8"/>
  </p:sldIdLst>
  <p:sldSz cx="9144000" cy="5143500" type="screen16x9"/>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j, Raghu G." initials="RRG" lastIdx="2" clrIdx="0">
    <p:extLst>
      <p:ext uri="{19B8F6BF-5375-455C-9EA6-DF929625EA0E}">
        <p15:presenceInfo xmlns:p15="http://schemas.microsoft.com/office/powerpoint/2012/main" userId="S-1-5-21-828601828-530326756-1918771191-11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00FF"/>
    <a:srgbClr val="863204"/>
    <a:srgbClr val="F2B800"/>
    <a:srgbClr val="BC8F00"/>
    <a:srgbClr val="969696"/>
    <a:srgbClr val="502100"/>
    <a:srgbClr val="CC5500"/>
    <a:srgbClr val="5D721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0"/>
    <p:restoredTop sz="94682"/>
  </p:normalViewPr>
  <p:slideViewPr>
    <p:cSldViewPr snapToGrid="0" snapToObjects="1">
      <p:cViewPr varScale="1">
        <p:scale>
          <a:sx n="141" d="100"/>
          <a:sy n="141" d="100"/>
        </p:scale>
        <p:origin x="180"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D1F94-4631-5B45-BF47-B340073A72F9}" type="datetimeFigureOut">
              <a:rPr lang="en-US" smtClean="0"/>
              <a:t>4/20/2023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FDA78-57F9-1D4A-85E6-2B8F435DAC39}" type="slidenum">
              <a:rPr lang="en-US" smtClean="0"/>
              <a:t>‹#›</a:t>
            </a:fld>
            <a:endParaRPr lang="en-US" dirty="0"/>
          </a:p>
        </p:txBody>
      </p:sp>
    </p:spTree>
    <p:extLst>
      <p:ext uri="{BB962C8B-B14F-4D97-AF65-F5344CB8AC3E}">
        <p14:creationId xmlns:p14="http://schemas.microsoft.com/office/powerpoint/2010/main" val="171704580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8126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844658"/>
            <a:ext cx="7886700" cy="37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3095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4/20/2023</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20748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9540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4/20/2023</a:t>
            </a:fld>
            <a:endParaRPr lang="en-US" dirty="0"/>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39505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13412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4/20/2023</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2040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4/20/2023</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3077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8446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844657"/>
            <a:ext cx="7886700" cy="39443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086600" y="4869656"/>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BC8ABAC-C0A8-5340-B36A-82C98C91ACC8}" type="slidenum">
              <a:rPr lang="en-US" smtClean="0"/>
              <a:t>‹#›</a:t>
            </a:fld>
            <a:endParaRPr lang="en-US" dirty="0"/>
          </a:p>
        </p:txBody>
      </p:sp>
    </p:spTree>
    <p:extLst>
      <p:ext uri="{BB962C8B-B14F-4D97-AF65-F5344CB8AC3E}">
        <p14:creationId xmlns:p14="http://schemas.microsoft.com/office/powerpoint/2010/main" val="264671598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txStyles>
    <p:title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E52AD7-ADF2-7A4E-8219-9E129053F8A6}"/>
              </a:ext>
            </a:extLst>
          </p:cNvPr>
          <p:cNvSpPr/>
          <p:nvPr/>
        </p:nvSpPr>
        <p:spPr>
          <a:xfrm>
            <a:off x="0" y="1"/>
            <a:ext cx="9144000" cy="302161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264"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ítulo 2">
            <a:extLst>
              <a:ext uri="{FF2B5EF4-FFF2-40B4-BE49-F238E27FC236}">
                <a16:creationId xmlns:a16="http://schemas.microsoft.com/office/drawing/2014/main" id="{D1F07834-4282-1F4E-B754-81E839E3F082}"/>
              </a:ext>
            </a:extLst>
          </p:cNvPr>
          <p:cNvSpPr txBox="1">
            <a:spLocks/>
          </p:cNvSpPr>
          <p:nvPr/>
        </p:nvSpPr>
        <p:spPr>
          <a:xfrm>
            <a:off x="218484" y="1150735"/>
            <a:ext cx="6261515" cy="1812954"/>
          </a:xfrm>
          <a:prstGeom prst="rect">
            <a:avLst/>
          </a:prstGeom>
        </p:spPr>
        <p:txBody>
          <a:bodyPr>
            <a:normAutofit fontScale="77500" lnSpcReduction="20000"/>
          </a:bodyPr>
          <a:lstStyle>
            <a:lvl1pPr algn="l" defTabSz="457200" rtl="0" eaLnBrk="1" latinLnBrk="0" hangingPunct="1">
              <a:spcBef>
                <a:spcPct val="0"/>
              </a:spcBef>
              <a:buNone/>
              <a:defRPr sz="3600" b="1" kern="1200" baseline="0">
                <a:solidFill>
                  <a:srgbClr val="CC6600"/>
                </a:solidFill>
                <a:latin typeface="Gill Sans MT" panose="020B0502020104020203" pitchFamily="34" charset="0"/>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198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a:p>
            <a:pPr lvl="0">
              <a:defRPr/>
            </a:pPr>
            <a:r>
              <a:rPr lang="en-US" sz="3240" dirty="0">
                <a:solidFill>
                  <a:schemeClr val="bg1"/>
                </a:solidFill>
              </a:rPr>
              <a:t>IEEE Synthetic Aperture </a:t>
            </a:r>
            <a:r>
              <a:rPr lang="en-US" sz="3240" dirty="0" smtClean="0">
                <a:solidFill>
                  <a:schemeClr val="bg1"/>
                </a:solidFill>
              </a:rPr>
              <a:t>Standards </a:t>
            </a:r>
            <a:r>
              <a:rPr lang="en-US" sz="3240" dirty="0">
                <a:solidFill>
                  <a:schemeClr val="bg1"/>
                </a:solidFill>
              </a:rPr>
              <a:t>Committee: </a:t>
            </a:r>
            <a:r>
              <a:rPr lang="en-US" sz="3240" dirty="0" smtClean="0">
                <a:solidFill>
                  <a:schemeClr val="bg1"/>
                </a:solidFill>
              </a:rPr>
              <a:t>P3355 (Radar Working Group)</a:t>
            </a:r>
            <a:endParaRPr lang="en-US" sz="3240" dirty="0">
              <a:solidFill>
                <a:schemeClr val="bg1"/>
              </a:solidFill>
            </a:endParaRPr>
          </a:p>
          <a:p>
            <a:pPr lvl="0">
              <a:defRPr/>
            </a:pPr>
            <a:endParaRPr lang="en-US" sz="3240" dirty="0">
              <a:solidFill>
                <a:schemeClr val="bg1"/>
              </a:solidFill>
            </a:endParaRPr>
          </a:p>
          <a:p>
            <a:pPr lvl="0">
              <a:defRPr/>
            </a:pPr>
            <a:r>
              <a:rPr kumimoji="0" lang="en-US" sz="2400" b="1" i="0" u="none" strike="noStrike" kern="1200" cap="none" spc="0" normalizeH="0" baseline="0" noProof="0" dirty="0" smtClean="0">
                <a:ln>
                  <a:noFill/>
                </a:ln>
                <a:solidFill>
                  <a:schemeClr val="bg1"/>
                </a:solidFill>
                <a:effectLst/>
                <a:uLnTx/>
                <a:uFillTx/>
                <a:latin typeface="Gill Sans MT" panose="020B0502020104020203" pitchFamily="34" charset="0"/>
                <a:ea typeface="+mj-ea"/>
                <a:cs typeface="+mj-cs"/>
              </a:rPr>
              <a:t>April 27,</a:t>
            </a:r>
            <a:r>
              <a:rPr kumimoji="0" lang="en-US" sz="2400" b="1" i="0" u="none" strike="noStrike" kern="1200" cap="none" spc="0" normalizeH="0" noProof="0" dirty="0" smtClean="0">
                <a:ln>
                  <a:noFill/>
                </a:ln>
                <a:solidFill>
                  <a:schemeClr val="bg1"/>
                </a:solidFill>
                <a:effectLst/>
                <a:uLnTx/>
                <a:uFillTx/>
                <a:latin typeface="Gill Sans MT" panose="020B0502020104020203" pitchFamily="34" charset="0"/>
                <a:ea typeface="+mj-ea"/>
                <a:cs typeface="+mj-cs"/>
              </a:rPr>
              <a:t> </a:t>
            </a:r>
            <a:r>
              <a:rPr kumimoji="0" lang="en-US" sz="2400" b="1" i="0" u="none" strike="noStrike" kern="1200" cap="none" spc="0" normalizeH="0" noProof="0" dirty="0" smtClean="0">
                <a:ln>
                  <a:noFill/>
                </a:ln>
                <a:solidFill>
                  <a:schemeClr val="bg1"/>
                </a:solidFill>
                <a:effectLst/>
                <a:uLnTx/>
                <a:uFillTx/>
                <a:latin typeface="Gill Sans MT" panose="020B0502020104020203" pitchFamily="34" charset="0"/>
                <a:ea typeface="+mj-ea"/>
                <a:cs typeface="+mj-cs"/>
              </a:rPr>
              <a:t>2023</a:t>
            </a:r>
            <a:endParaRPr kumimoji="0" lang="en-US" sz="240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p:txBody>
      </p:sp>
      <p:sp>
        <p:nvSpPr>
          <p:cNvPr id="9" name="Subtítulo 3">
            <a:extLst>
              <a:ext uri="{FF2B5EF4-FFF2-40B4-BE49-F238E27FC236}">
                <a16:creationId xmlns:a16="http://schemas.microsoft.com/office/drawing/2014/main" id="{F5912590-D1FC-824A-AB3D-487E9E9691B6}"/>
              </a:ext>
            </a:extLst>
          </p:cNvPr>
          <p:cNvSpPr txBox="1">
            <a:spLocks/>
          </p:cNvSpPr>
          <p:nvPr/>
        </p:nvSpPr>
        <p:spPr>
          <a:xfrm>
            <a:off x="5370701" y="3070703"/>
            <a:ext cx="3069306" cy="1049693"/>
          </a:xfrm>
          <a:prstGeom prst="rect">
            <a:avLst/>
          </a:prstGeom>
        </p:spPr>
        <p:txBody>
          <a:bodyPr>
            <a:normAutofit/>
          </a:bodyPr>
          <a:lstStyle>
            <a:lvl1pPr marL="0" indent="0" algn="l" defTabSz="457200" rtl="0" eaLnBrk="1" latinLnBrk="0" hangingPunct="1">
              <a:spcBef>
                <a:spcPct val="20000"/>
              </a:spcBef>
              <a:buClr>
                <a:srgbClr val="005F86"/>
              </a:buClr>
              <a:buSzPct val="80000"/>
              <a:buFont typeface="Wingdings" charset="2"/>
              <a:buNone/>
              <a:defRPr sz="3200" b="1" kern="1200">
                <a:solidFill>
                  <a:srgbClr val="31859C"/>
                </a:solidFill>
                <a:latin typeface="Gill Sans MT" panose="020B0502020104020203" pitchFamily="34" charset="0"/>
                <a:ea typeface="+mn-ea"/>
                <a:cs typeface="+mn-cs"/>
              </a:defRPr>
            </a:lvl1pPr>
            <a:lvl2pPr marL="457200" indent="0" algn="ctr" defTabSz="457200" rtl="0" eaLnBrk="1" latinLnBrk="0" hangingPunct="1">
              <a:spcBef>
                <a:spcPct val="20000"/>
              </a:spcBef>
              <a:buClr>
                <a:srgbClr val="FF0000"/>
              </a:buClr>
              <a:buSzPct val="100000"/>
              <a:buFont typeface="Wingdings" charset="2"/>
              <a:buNone/>
              <a:defRPr sz="2000" kern="1200">
                <a:solidFill>
                  <a:schemeClr val="tx1">
                    <a:tint val="75000"/>
                  </a:schemeClr>
                </a:solidFill>
                <a:latin typeface="Gill Sans MT" panose="020B0502020104020203" pitchFamily="34" charset="0"/>
                <a:ea typeface="+mn-ea"/>
                <a:cs typeface="+mn-cs"/>
              </a:defRPr>
            </a:lvl2pPr>
            <a:lvl3pPr marL="914400" indent="0" algn="ctr" defTabSz="457200" rtl="0" eaLnBrk="1" latinLnBrk="0" hangingPunct="1">
              <a:spcBef>
                <a:spcPct val="20000"/>
              </a:spcBef>
              <a:buClr>
                <a:srgbClr val="C6531F"/>
              </a:buClr>
              <a:buFont typeface="Arial"/>
              <a:buNone/>
              <a:defRPr sz="1800" kern="1200">
                <a:solidFill>
                  <a:schemeClr val="tx1">
                    <a:tint val="75000"/>
                  </a:schemeClr>
                </a:solidFill>
                <a:latin typeface="Gill Sans MT" panose="020B0502020104020203" pitchFamily="34" charset="0"/>
                <a:ea typeface="+mn-ea"/>
                <a:cs typeface="+mn-cs"/>
              </a:defRPr>
            </a:lvl3pPr>
            <a:lvl4pPr marL="1371600" indent="0" algn="ctr" defTabSz="457200" rtl="0" eaLnBrk="1" latinLnBrk="0" hangingPunct="1">
              <a:spcBef>
                <a:spcPct val="20000"/>
              </a:spcBef>
              <a:buClr>
                <a:srgbClr val="C6531F"/>
              </a:buClr>
              <a:buFont typeface="Arial"/>
              <a:buNone/>
              <a:defRPr sz="1600" kern="1200">
                <a:solidFill>
                  <a:schemeClr val="tx1">
                    <a:tint val="75000"/>
                  </a:schemeClr>
                </a:solidFill>
                <a:latin typeface="Gill Sans MT" panose="020B0502020104020203" pitchFamily="34" charset="0"/>
                <a:ea typeface="+mn-ea"/>
                <a:cs typeface="+mn-cs"/>
              </a:defRPr>
            </a:lvl4pPr>
            <a:lvl5pPr marL="1828800" indent="0" algn="ctr" defTabSz="457200" rtl="0" eaLnBrk="1" latinLnBrk="0" hangingPunct="1">
              <a:spcBef>
                <a:spcPct val="20000"/>
              </a:spcBef>
              <a:buClr>
                <a:srgbClr val="C6531F"/>
              </a:buClr>
              <a:buFont typeface="Arial"/>
              <a:buNone/>
              <a:defRPr sz="1400" kern="1200">
                <a:solidFill>
                  <a:schemeClr val="tx1">
                    <a:tint val="75000"/>
                  </a:schemeClr>
                </a:solidFill>
                <a:latin typeface="Gill Sans MT" panose="020B0502020104020203" pitchFamily="34" charset="0"/>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11480" rtl="0" eaLnBrk="1" fontAlgn="auto" latinLnBrk="0" hangingPunct="1">
              <a:lnSpc>
                <a:spcPct val="100000"/>
              </a:lnSpc>
              <a:spcBef>
                <a:spcPct val="20000"/>
              </a:spcBef>
              <a:spcAft>
                <a:spcPts val="0"/>
              </a:spcAft>
              <a:buClr>
                <a:srgbClr val="005F86"/>
              </a:buClr>
              <a:buSzPct val="80000"/>
              <a:buFont typeface="Wingdings" charset="2"/>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Raghu G. Raj</a:t>
            </a:r>
          </a:p>
        </p:txBody>
      </p:sp>
      <p:sp>
        <p:nvSpPr>
          <p:cNvPr id="10" name="Rectangle 9">
            <a:extLst>
              <a:ext uri="{FF2B5EF4-FFF2-40B4-BE49-F238E27FC236}">
                <a16:creationId xmlns:a16="http://schemas.microsoft.com/office/drawing/2014/main" id="{0B07A979-294A-D548-B493-8229114AC7C3}"/>
              </a:ext>
            </a:extLst>
          </p:cNvPr>
          <p:cNvSpPr/>
          <p:nvPr/>
        </p:nvSpPr>
        <p:spPr>
          <a:xfrm>
            <a:off x="218485" y="3406048"/>
            <a:ext cx="3984000" cy="313932"/>
          </a:xfrm>
          <a:prstGeom prst="rect">
            <a:avLst/>
          </a:prstGeom>
        </p:spPr>
        <p:txBody>
          <a:bodyPr wrap="square">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DEVCOM Army Research Laboratory</a:t>
            </a:r>
            <a:endParaRPr kumimoji="0" lang="en-US" sz="144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D53C89E6-7528-4042-AFF6-54B0B4E305B0}"/>
              </a:ext>
            </a:extLst>
          </p:cNvPr>
          <p:cNvSpPr/>
          <p:nvPr/>
        </p:nvSpPr>
        <p:spPr>
          <a:xfrm>
            <a:off x="956291" y="3070703"/>
            <a:ext cx="2261325" cy="3693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Kumar Vijay Mishra</a:t>
            </a:r>
            <a:endPar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D44DB4F-0982-EB44-B99C-AED5AF7009F6}"/>
              </a:ext>
            </a:extLst>
          </p:cNvPr>
          <p:cNvSpPr/>
          <p:nvPr/>
        </p:nvSpPr>
        <p:spPr>
          <a:xfrm>
            <a:off x="5263068" y="3406048"/>
            <a:ext cx="3221909" cy="3139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Naval Research Laboratory</a:t>
            </a:r>
          </a:p>
        </p:txBody>
      </p:sp>
      <p:pic>
        <p:nvPicPr>
          <p:cNvPr id="22" name="Picture 21">
            <a:extLst>
              <a:ext uri="{FF2B5EF4-FFF2-40B4-BE49-F238E27FC236}">
                <a16:creationId xmlns:a16="http://schemas.microsoft.com/office/drawing/2014/main" id="{8CAF2015-D060-C543-A327-3BAF09C29732}"/>
              </a:ext>
            </a:extLst>
          </p:cNvPr>
          <p:cNvPicPr>
            <a:picLocks noChangeAspect="1"/>
          </p:cNvPicPr>
          <p:nvPr/>
        </p:nvPicPr>
        <p:blipFill>
          <a:blip r:embed="rId2"/>
          <a:stretch>
            <a:fillRect/>
          </a:stretch>
        </p:blipFill>
        <p:spPr>
          <a:xfrm flipH="1">
            <a:off x="6251017" y="32118"/>
            <a:ext cx="2673567" cy="2673567"/>
          </a:xfrm>
          <a:prstGeom prst="rect">
            <a:avLst/>
          </a:prstGeom>
        </p:spPr>
      </p:pic>
    </p:spTree>
    <p:extLst>
      <p:ext uri="{BB962C8B-B14F-4D97-AF65-F5344CB8AC3E}">
        <p14:creationId xmlns:p14="http://schemas.microsoft.com/office/powerpoint/2010/main" val="2431786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rgbClr val="4472C4">
                    <a:lumMod val="50000"/>
                  </a:srgbClr>
                </a:solidFill>
                <a:effectLst/>
                <a:uLnTx/>
                <a:uFillTx/>
                <a:latin typeface="Gill Sans MT" panose="020B0502020104020203" pitchFamily="34" charset="77"/>
                <a:ea typeface="+mj-ea"/>
                <a:cs typeface="+mj-cs"/>
              </a:rPr>
              <a:t>RWG</a:t>
            </a:r>
            <a:r>
              <a:rPr kumimoji="0" lang="en-US" sz="2800" b="1" i="0" u="none" strike="noStrike" kern="1200" cap="none" spc="0" normalizeH="0" baseline="0" noProof="0" dirty="0">
                <a:ln>
                  <a:noFill/>
                </a:ln>
                <a:solidFill>
                  <a:srgbClr val="4472C4">
                    <a:lumMod val="50000"/>
                  </a:srgbClr>
                </a:solidFill>
                <a:effectLst/>
                <a:uLnTx/>
                <a:uFillTx/>
                <a:latin typeface="Gill Sans MT" panose="020B0502020104020203" pitchFamily="34" charset="77"/>
                <a:ea typeface="+mj-ea"/>
                <a:cs typeface="+mj-cs"/>
              </a:rPr>
              <a:t>: Current Members</a:t>
            </a:r>
          </a:p>
        </p:txBody>
      </p:sp>
      <p:sp>
        <p:nvSpPr>
          <p:cNvPr id="4" name="Rectangle 3">
            <a:extLst>
              <a:ext uri="{FF2B5EF4-FFF2-40B4-BE49-F238E27FC236}">
                <a16:creationId xmlns:a16="http://schemas.microsoft.com/office/drawing/2014/main" id="{D53C89E6-7528-4042-AFF6-54B0B4E305B0}"/>
              </a:ext>
            </a:extLst>
          </p:cNvPr>
          <p:cNvSpPr/>
          <p:nvPr/>
        </p:nvSpPr>
        <p:spPr>
          <a:xfrm>
            <a:off x="421223" y="309600"/>
            <a:ext cx="3016660" cy="981807"/>
          </a:xfrm>
          <a:prstGeom prst="rect">
            <a:avLst/>
          </a:prstGeom>
        </p:spPr>
        <p:txBody>
          <a:bodyPr wrap="none">
            <a:spAutoFit/>
          </a:bodyPr>
          <a:lstStyle/>
          <a:p>
            <a:pPr marL="0" marR="0" lvl="0" indent="0" algn="l"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0" i="0" u="none" strike="noStrike" kern="1200" cap="none" spc="0" normalizeH="0" baseline="0" noProof="0" dirty="0" smtClean="0">
                <a:ln>
                  <a:noFill/>
                </a:ln>
                <a:solidFill>
                  <a:srgbClr val="4472C4">
                    <a:lumMod val="50000"/>
                  </a:srgbClr>
                </a:solidFill>
                <a:effectLst/>
                <a:uLnTx/>
                <a:uFillTx/>
                <a:latin typeface="Gill Sans MT" panose="020B0502020104020203" pitchFamily="34" charset="0"/>
                <a:ea typeface="+mn-ea"/>
                <a:cs typeface="+mn-cs"/>
              </a:rPr>
              <a:t>Dr</a:t>
            </a:r>
            <a:r>
              <a:rPr kumimoji="0" lang="en-US" sz="1700" b="0"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 Kumar Vijay Mishra (ARL)</a:t>
            </a:r>
          </a:p>
          <a:p>
            <a:pPr marL="0" marR="0" lvl="0" indent="0" algn="l"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0" i="0" u="none" strike="noStrike" kern="1200" cap="none" spc="0" normalizeH="0" baseline="0" noProof="0" dirty="0" smtClean="0">
                <a:ln>
                  <a:noFill/>
                </a:ln>
                <a:solidFill>
                  <a:srgbClr val="4472C4">
                    <a:lumMod val="50000"/>
                  </a:srgbClr>
                </a:solidFill>
                <a:effectLst/>
                <a:uLnTx/>
                <a:uFillTx/>
                <a:latin typeface="Gill Sans MT" panose="020B0502020104020203" pitchFamily="34" charset="0"/>
                <a:ea typeface="+mn-ea"/>
                <a:cs typeface="+mn-cs"/>
              </a:rPr>
              <a:t>Dr</a:t>
            </a:r>
            <a:r>
              <a:rPr kumimoji="0" lang="en-US" sz="1700" b="0"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 Raghu G. Raj (NRL)</a:t>
            </a:r>
          </a:p>
          <a:p>
            <a:pPr marL="0" marR="0" lvl="0" indent="0" algn="l"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Dr</a:t>
            </a:r>
            <a:r>
              <a:rPr kumimoji="0" lang="en-US" sz="170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  Shobha Sundar Ram </a:t>
            </a:r>
            <a:r>
              <a:rPr kumimoji="0" lang="en-US" sz="1700" b="0"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(IIIT-D)</a:t>
            </a:r>
            <a:endParaRPr kumimoji="0" lang="en-US" sz="17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D53C89E6-7528-4042-AFF6-54B0B4E305B0}"/>
              </a:ext>
            </a:extLst>
          </p:cNvPr>
          <p:cNvSpPr/>
          <p:nvPr/>
        </p:nvSpPr>
        <p:spPr>
          <a:xfrm>
            <a:off x="415896" y="1255200"/>
            <a:ext cx="8650612" cy="3657600"/>
          </a:xfrm>
          <a:prstGeom prst="rect">
            <a:avLst/>
          </a:prstGeom>
        </p:spPr>
        <p:txBody>
          <a:bodyPr wrap="square" numCol="2">
            <a:spAutoFit/>
          </a:bodyPr>
          <a:lstStyle/>
          <a:p>
            <a:pPr marL="0" marR="0" lvl="0" indent="0" algn="l"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Members:</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Kumar Vijay Mishra (ARL)</a:t>
            </a:r>
            <a:r>
              <a:rPr kumimoji="0" lang="en-US" sz="950" b="0" i="0" u="none" strike="noStrike" kern="1200" cap="none" spc="0" normalizeH="0" noProof="0" dirty="0" smtClean="0">
                <a:ln>
                  <a:noFill/>
                </a:ln>
                <a:solidFill>
                  <a:srgbClr val="203864"/>
                </a:solidFill>
                <a:effectLst/>
                <a:uLnTx/>
                <a:uFillTx/>
                <a:latin typeface="Gill Sans MT" panose="020B0502020104020203" pitchFamily="34" charset="0"/>
                <a:ea typeface="+mn-ea"/>
                <a:cs typeface="+mn-cs"/>
              </a:rPr>
              <a:t> kvm@ieee.org</a:t>
            </a:r>
            <a:endPar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endParaRP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lang="en-US" sz="950" dirty="0" smtClean="0">
                <a:solidFill>
                  <a:srgbClr val="203864"/>
                </a:solidFill>
                <a:latin typeface="Gill Sans MT" panose="020B0502020104020203" pitchFamily="34" charset="0"/>
              </a:rPr>
              <a:t>Raghu G. Raj (NRL) raghu.raj@nrl.navy.mil</a:t>
            </a:r>
          </a:p>
          <a:p>
            <a:pPr marL="285750" indent="-285750" defTabSz="411480">
              <a:spcBef>
                <a:spcPct val="20000"/>
              </a:spcBef>
              <a:buClr>
                <a:srgbClr val="005F86"/>
              </a:buClr>
              <a:buSzPct val="80000"/>
              <a:buFont typeface="+mj-lt"/>
              <a:buAutoNum type="arabicPeriod"/>
              <a:defRPr/>
            </a:pPr>
            <a:r>
              <a:rPr lang="en-US" sz="950" dirty="0" err="1">
                <a:solidFill>
                  <a:srgbClr val="203864"/>
                </a:solidFill>
                <a:latin typeface="Gill Sans MT" panose="020B0502020104020203" pitchFamily="34" charset="0"/>
              </a:rPr>
              <a:t>Shobha</a:t>
            </a:r>
            <a:r>
              <a:rPr lang="en-US" sz="950" dirty="0">
                <a:solidFill>
                  <a:srgbClr val="203864"/>
                </a:solidFill>
                <a:latin typeface="Gill Sans MT" panose="020B0502020104020203" pitchFamily="34" charset="0"/>
              </a:rPr>
              <a:t> </a:t>
            </a:r>
            <a:r>
              <a:rPr lang="en-US" sz="950" dirty="0" err="1">
                <a:solidFill>
                  <a:srgbClr val="203864"/>
                </a:solidFill>
                <a:latin typeface="Gill Sans MT" panose="020B0502020104020203" pitchFamily="34" charset="0"/>
              </a:rPr>
              <a:t>Sundar</a:t>
            </a:r>
            <a:r>
              <a:rPr lang="en-US" sz="950" dirty="0">
                <a:solidFill>
                  <a:srgbClr val="203864"/>
                </a:solidFill>
                <a:latin typeface="Gill Sans MT" panose="020B0502020104020203" pitchFamily="34" charset="0"/>
              </a:rPr>
              <a:t> Ram (IIIT-D) </a:t>
            </a:r>
            <a:r>
              <a:rPr lang="en-US" sz="950" dirty="0" smtClean="0">
                <a:solidFill>
                  <a:srgbClr val="203864"/>
                </a:solidFill>
                <a:latin typeface="Gill Sans MT" panose="020B0502020104020203" pitchFamily="34" charset="0"/>
              </a:rPr>
              <a:t>shobha@iiitd.ac.in</a:t>
            </a:r>
            <a:endPar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endParaRP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err="1" smtClean="0">
                <a:ln>
                  <a:noFill/>
                </a:ln>
                <a:solidFill>
                  <a:srgbClr val="203864"/>
                </a:solidFill>
                <a:effectLst/>
                <a:uLnTx/>
                <a:uFillTx/>
                <a:latin typeface="Gill Sans MT" panose="020B0502020104020203" pitchFamily="34" charset="0"/>
                <a:ea typeface="+mn-ea"/>
                <a:cs typeface="+mn-cs"/>
              </a:rPr>
              <a:t>Sudantha</a:t>
            </a: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Perera (NIST)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sudantha.perera@nist.gov</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err="1" smtClean="0">
                <a:ln>
                  <a:noFill/>
                </a:ln>
                <a:solidFill>
                  <a:srgbClr val="203864"/>
                </a:solidFill>
                <a:effectLst/>
                <a:uLnTx/>
                <a:uFillTx/>
                <a:latin typeface="Gill Sans MT" panose="020B0502020104020203" pitchFamily="34" charset="0"/>
                <a:ea typeface="+mn-ea"/>
                <a:cs typeface="+mn-cs"/>
              </a:rPr>
              <a:t>Faruk</a:t>
            </a: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Uysal (TNO Netherlands)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faruk.uysal@tno.nl</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Robert Jansen (NRL)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bob.jansen.nrl@gmail.com</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Michael Inggs (Purdue)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minggs@purdue.edu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Dennis Tweten (GTRI)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dennis.tweten@gtri.gatech.edu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Bradley Evans (UNM)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bradleyevans@unm.edu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Stefano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Tebaldini (Politecnico di Milano)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stefano.tebaldini@polimi.it</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Umberto Spagnolini (Politecnico di Milano)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umberto.spagnolini@polimi.it</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Peter Vouras (DoD) </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synthetic_aperture_twg@ieee.org</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Brian Sequeira (JHU) Hermann.Sequeira@jhuapl.edu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Armin Doerry (Sandia)</a:t>
            </a:r>
            <a:r>
              <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  awdoerr@sandia.gov</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Chris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Barnes (GATECH) chris.barnes@gatech.edu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Ralph Fiedler (NRL) ralph.fiedler@nrl.navy.mil </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Corina Nafornita (UPT) corina.nafornita@gmail.com</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Ozan Dogan (ICEYE) ozan.dogan@iceye.fi</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James Glib (GA-ASI) james.gilb@ga-asi.com</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Yanting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Wang (NRL) yanting.wang@nrl.navy.mil</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André Bourdoux (imec) </a:t>
            </a: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andre.bourdoux@imec.be</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Daniel </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Kamoun (Brandeis) danielkamoun@gmail.com</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Chad Knight (SDL) Chad.Knight@sdl.usu.edu</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Stephen Palm (FHR) stephan.palm@fhr.fraunhofer.de</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Theresa </a:t>
            </a:r>
            <a:r>
              <a:rPr kumimoji="0" lang="en-US" sz="950" b="0" i="0" u="none" strike="noStrike" kern="1200" cap="none" spc="0" normalizeH="0" baseline="0" noProof="0" dirty="0" err="1">
                <a:ln>
                  <a:noFill/>
                </a:ln>
                <a:solidFill>
                  <a:srgbClr val="203864"/>
                </a:solidFill>
                <a:effectLst/>
                <a:uLnTx/>
                <a:uFillTx/>
                <a:latin typeface="Gill Sans MT" panose="020B0502020104020203" pitchFamily="34" charset="0"/>
                <a:ea typeface="+mn-ea"/>
                <a:cs typeface="+mn-cs"/>
              </a:rPr>
              <a:t>Scarneti</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 (USASMDC) </a:t>
            </a:r>
            <a:r>
              <a:rPr kumimoji="0" lang="en-US" sz="950" b="0" i="0" u="none" strike="noStrike" kern="1200" cap="none" spc="0" normalizeH="0" baseline="0" noProof="0" dirty="0" err="1">
                <a:ln>
                  <a:noFill/>
                </a:ln>
                <a:solidFill>
                  <a:srgbClr val="203864"/>
                </a:solidFill>
                <a:effectLst/>
                <a:uLnTx/>
                <a:uFillTx/>
                <a:latin typeface="Gill Sans MT" panose="020B0502020104020203" pitchFamily="34" charset="0"/>
                <a:ea typeface="+mn-ea"/>
                <a:cs typeface="+mn-cs"/>
              </a:rPr>
              <a:t>theresa.scarnati@ieee.org</a:t>
            </a:r>
            <a:endPar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endParaRP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Patrick Berens (FHR) </a:t>
            </a:r>
            <a:r>
              <a:rPr kumimoji="0" lang="en-US" sz="950" b="0" i="0" u="none" strike="noStrike" kern="1200" cap="none" spc="0" normalizeH="0" baseline="0" noProof="0" dirty="0" err="1">
                <a:ln>
                  <a:noFill/>
                </a:ln>
                <a:solidFill>
                  <a:srgbClr val="203864"/>
                </a:solidFill>
                <a:effectLst/>
                <a:uLnTx/>
                <a:uFillTx/>
                <a:latin typeface="Gill Sans MT" panose="020B0502020104020203" pitchFamily="34" charset="0"/>
                <a:ea typeface="+mn-ea"/>
                <a:cs typeface="+mn-cs"/>
              </a:rPr>
              <a:t>patrick.berens@fhr.fraunhofer.de</a:t>
            </a: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 </a:t>
            </a:r>
          </a:p>
          <a:p>
            <a:pPr marL="285750" marR="0" lvl="0" indent="-285750" algn="l" defTabSz="411480" rtl="0" eaLnBrk="1" fontAlgn="auto" latinLnBrk="0" hangingPunct="1">
              <a:lnSpc>
                <a:spcPct val="100000"/>
              </a:lnSpc>
              <a:spcBef>
                <a:spcPct val="20000"/>
              </a:spcBef>
              <a:spcAft>
                <a:spcPts val="0"/>
              </a:spcAft>
              <a:buClr>
                <a:srgbClr val="005F86"/>
              </a:buClr>
              <a:buSzPct val="80000"/>
              <a:buFont typeface="+mj-lt"/>
              <a:buAutoNum type="arabicPeriod"/>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Enrique Santiago (Lockheed Martin) </a:t>
            </a:r>
            <a:r>
              <a:rPr kumimoji="0" lang="en-US" sz="950" b="0" i="0" u="none" strike="noStrike" kern="1200" cap="none" spc="0" normalizeH="0" baseline="0" noProof="0" dirty="0" smtClean="0">
                <a:ln>
                  <a:noFill/>
                </a:ln>
                <a:solidFill>
                  <a:srgbClr val="203864"/>
                </a:solidFill>
                <a:effectLst/>
                <a:uLnTx/>
                <a:uFillTx/>
                <a:latin typeface="Gill Sans MT" panose="020B0502020104020203" pitchFamily="34" charset="0"/>
                <a:ea typeface="+mn-ea"/>
                <a:cs typeface="+mn-cs"/>
              </a:rPr>
              <a:t>enrique.a.santiago@lmco.com</a:t>
            </a:r>
          </a:p>
          <a:p>
            <a:pPr marL="285750" lvl="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Thomas Ainsworth </a:t>
            </a:r>
            <a:r>
              <a:rPr lang="en-US" sz="950" dirty="0" smtClean="0">
                <a:solidFill>
                  <a:srgbClr val="203864"/>
                </a:solidFill>
                <a:latin typeface="Gill Sans MT" panose="020B0502020104020203" pitchFamily="34" charset="0"/>
              </a:rPr>
              <a:t>tom.ainsworth@verizon.net</a:t>
            </a:r>
          </a:p>
          <a:p>
            <a:pPr marL="285750" lvl="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*Chad Kidder (IMSAR) </a:t>
            </a:r>
            <a:r>
              <a:rPr lang="en-US" sz="950" i="1" dirty="0" err="1">
                <a:solidFill>
                  <a:srgbClr val="203864"/>
                </a:solidFill>
                <a:latin typeface="Gill Sans MT" panose="020B0502020104020203" pitchFamily="34" charset="0"/>
              </a:rPr>
              <a:t>chad,kidder@imsar.com</a:t>
            </a:r>
            <a:endParaRPr lang="en-US" sz="950" i="1" dirty="0">
              <a:solidFill>
                <a:srgbClr val="203864"/>
              </a:solidFill>
              <a:latin typeface="Gill Sans MT" panose="020B0502020104020203" pitchFamily="34" charset="0"/>
            </a:endParaRPr>
          </a:p>
          <a:p>
            <a:pPr marL="285750" lvl="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*William </a:t>
            </a:r>
            <a:r>
              <a:rPr lang="en-US" sz="950" dirty="0" err="1">
                <a:solidFill>
                  <a:srgbClr val="203864"/>
                </a:solidFill>
                <a:latin typeface="Gill Sans MT" panose="020B0502020104020203" pitchFamily="34" charset="0"/>
              </a:rPr>
              <a:t>Correll</a:t>
            </a:r>
            <a:r>
              <a:rPr lang="en-US" sz="950" dirty="0">
                <a:solidFill>
                  <a:srgbClr val="203864"/>
                </a:solidFill>
                <a:latin typeface="Gill Sans MT" panose="020B0502020104020203" pitchFamily="34" charset="0"/>
              </a:rPr>
              <a:t> (</a:t>
            </a:r>
            <a:r>
              <a:rPr lang="en-US" sz="950" dirty="0" err="1">
                <a:solidFill>
                  <a:srgbClr val="203864"/>
                </a:solidFill>
                <a:latin typeface="Gill Sans MT" panose="020B0502020104020203" pitchFamily="34" charset="0"/>
              </a:rPr>
              <a:t>Maxar</a:t>
            </a:r>
            <a:r>
              <a:rPr lang="en-US" sz="950" dirty="0">
                <a:solidFill>
                  <a:srgbClr val="203864"/>
                </a:solidFill>
                <a:latin typeface="Gill Sans MT" panose="020B0502020104020203" pitchFamily="34" charset="0"/>
              </a:rPr>
              <a:t>) </a:t>
            </a:r>
            <a:r>
              <a:rPr lang="en-US" sz="950" i="1" dirty="0">
                <a:solidFill>
                  <a:srgbClr val="203864"/>
                </a:solidFill>
                <a:latin typeface="Gill Sans MT" panose="020B0502020104020203" pitchFamily="34" charset="0"/>
              </a:rPr>
              <a:t>William.Correll@maxar.com</a:t>
            </a:r>
          </a:p>
          <a:p>
            <a:pPr marL="285750" lvl="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*Dustin Moore (</a:t>
            </a:r>
            <a:r>
              <a:rPr lang="en-US" sz="950" dirty="0" err="1">
                <a:solidFill>
                  <a:srgbClr val="203864"/>
                </a:solidFill>
                <a:latin typeface="Gill Sans MT" panose="020B0502020104020203" pitchFamily="34" charset="0"/>
              </a:rPr>
              <a:t>Maxar</a:t>
            </a:r>
            <a:r>
              <a:rPr lang="en-US" sz="950" dirty="0">
                <a:solidFill>
                  <a:srgbClr val="203864"/>
                </a:solidFill>
                <a:latin typeface="Gill Sans MT" panose="020B0502020104020203" pitchFamily="34" charset="0"/>
              </a:rPr>
              <a:t>) </a:t>
            </a:r>
            <a:r>
              <a:rPr lang="en-US" sz="950" i="1" dirty="0">
                <a:solidFill>
                  <a:srgbClr val="203864"/>
                </a:solidFill>
                <a:latin typeface="Gill Sans MT" panose="020B0502020104020203" pitchFamily="34" charset="0"/>
              </a:rPr>
              <a:t>Dustin.Moore@maxar.com</a:t>
            </a:r>
          </a:p>
          <a:p>
            <a:pPr marL="28575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*Marc P. </a:t>
            </a:r>
            <a:r>
              <a:rPr lang="en-US" sz="950" dirty="0" err="1">
                <a:solidFill>
                  <a:srgbClr val="203864"/>
                </a:solidFill>
                <a:latin typeface="Gill Sans MT" panose="020B0502020104020203" pitchFamily="34" charset="0"/>
              </a:rPr>
              <a:t>Olivieri</a:t>
            </a:r>
            <a:r>
              <a:rPr lang="en-US" sz="950" dirty="0">
                <a:solidFill>
                  <a:srgbClr val="203864"/>
                </a:solidFill>
                <a:latin typeface="Gill Sans MT" panose="020B0502020104020203" pitchFamily="34" charset="0"/>
              </a:rPr>
              <a:t> (L3Harris) </a:t>
            </a:r>
            <a:r>
              <a:rPr lang="en-US" sz="950" i="1" dirty="0">
                <a:solidFill>
                  <a:srgbClr val="203864"/>
                </a:solidFill>
                <a:latin typeface="Gill Sans MT" panose="020B0502020104020203" pitchFamily="34" charset="0"/>
              </a:rPr>
              <a:t>Dr.Marc.P.Olivieri@gmail.com</a:t>
            </a:r>
          </a:p>
          <a:p>
            <a:pPr marL="28575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*Jeff Arndt (Centauri) </a:t>
            </a:r>
            <a:r>
              <a:rPr lang="en-US" sz="950" i="1" dirty="0">
                <a:solidFill>
                  <a:srgbClr val="203864"/>
                </a:solidFill>
                <a:latin typeface="Gill Sans MT" panose="020B0502020104020203" pitchFamily="34" charset="0"/>
              </a:rPr>
              <a:t>jeff.arndt@centauricorp.com</a:t>
            </a:r>
          </a:p>
          <a:p>
            <a:pPr marL="28575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*John J. </a:t>
            </a:r>
            <a:r>
              <a:rPr lang="en-US" sz="950" dirty="0" err="1">
                <a:solidFill>
                  <a:srgbClr val="203864"/>
                </a:solidFill>
                <a:latin typeface="Gill Sans MT" panose="020B0502020104020203" pitchFamily="34" charset="0"/>
              </a:rPr>
              <a:t>Santapietro</a:t>
            </a:r>
            <a:r>
              <a:rPr lang="en-US" sz="950" dirty="0">
                <a:solidFill>
                  <a:srgbClr val="203864"/>
                </a:solidFill>
                <a:latin typeface="Gill Sans MT" panose="020B0502020104020203" pitchFamily="34" charset="0"/>
              </a:rPr>
              <a:t> (MITRE) jsantapi@stevens.edu</a:t>
            </a:r>
          </a:p>
          <a:p>
            <a:pPr marL="285750" indent="-285750" defTabSz="411480">
              <a:spcBef>
                <a:spcPct val="20000"/>
              </a:spcBef>
              <a:buClr>
                <a:srgbClr val="005F86"/>
              </a:buClr>
              <a:buSzPct val="80000"/>
              <a:buFont typeface="+mj-lt"/>
              <a:buAutoNum type="arabicPeriod"/>
              <a:defRPr/>
            </a:pPr>
            <a:r>
              <a:rPr lang="en-US" sz="950" dirty="0">
                <a:solidFill>
                  <a:srgbClr val="203864"/>
                </a:solidFill>
                <a:latin typeface="Gill Sans MT" panose="020B0502020104020203" pitchFamily="34" charset="0"/>
              </a:rPr>
              <a:t>*Josh Gordon (NIST) </a:t>
            </a:r>
            <a:r>
              <a:rPr lang="en-US" sz="950" dirty="0" smtClean="0">
                <a:solidFill>
                  <a:srgbClr val="203864"/>
                </a:solidFill>
                <a:latin typeface="Gill Sans MT" panose="020B0502020104020203" pitchFamily="34" charset="0"/>
              </a:rPr>
              <a:t>josh.gordon@nist.gov</a:t>
            </a:r>
          </a:p>
          <a:p>
            <a:pPr marL="285750" indent="-285750" defTabSz="411480">
              <a:spcBef>
                <a:spcPct val="20000"/>
              </a:spcBef>
              <a:buClr>
                <a:srgbClr val="005F86"/>
              </a:buClr>
              <a:buSzPct val="80000"/>
              <a:buFont typeface="+mj-lt"/>
              <a:buAutoNum type="arabicPeriod"/>
              <a:defRPr/>
            </a:pPr>
            <a:r>
              <a:rPr lang="en-US" sz="950" dirty="0" smtClean="0">
                <a:solidFill>
                  <a:srgbClr val="203864"/>
                </a:solidFill>
                <a:latin typeface="Gill Sans MT" panose="020B0502020104020203" pitchFamily="34" charset="0"/>
              </a:rPr>
              <a:t>*Manikandan </a:t>
            </a:r>
            <a:r>
              <a:rPr lang="en-US" sz="950" dirty="0">
                <a:solidFill>
                  <a:srgbClr val="203864"/>
                </a:solidFill>
                <a:latin typeface="Gill Sans MT" panose="020B0502020104020203" pitchFamily="34" charset="0"/>
              </a:rPr>
              <a:t>Sabarimalai (IIT-P) msm@iitpkd.ac.in</a:t>
            </a:r>
          </a:p>
        </p:txBody>
      </p:sp>
      <p:sp>
        <p:nvSpPr>
          <p:cNvPr id="3" name="Rectangle 2">
            <a:extLst>
              <a:ext uri="{FF2B5EF4-FFF2-40B4-BE49-F238E27FC236}">
                <a16:creationId xmlns:a16="http://schemas.microsoft.com/office/drawing/2014/main" id="{AF12E36A-246D-9B81-1FD7-1268A739E89F}"/>
              </a:ext>
            </a:extLst>
          </p:cNvPr>
          <p:cNvSpPr/>
          <p:nvPr/>
        </p:nvSpPr>
        <p:spPr>
          <a:xfrm>
            <a:off x="6385303" y="4674273"/>
            <a:ext cx="2758698" cy="238527"/>
          </a:xfrm>
          <a:prstGeom prst="rect">
            <a:avLst/>
          </a:prstGeom>
        </p:spPr>
        <p:txBody>
          <a:bodyPr wrap="square" numCol="1">
            <a:spAutoFit/>
          </a:bodyPr>
          <a:lstStyle/>
          <a:p>
            <a:pPr marL="0" marR="0" lvl="0" indent="0" algn="l"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950" b="0" i="0" u="none" strike="noStrike" kern="1200" cap="none" spc="0" normalizeH="0" baseline="0" noProof="0" dirty="0">
                <a:ln>
                  <a:noFill/>
                </a:ln>
                <a:solidFill>
                  <a:srgbClr val="203864"/>
                </a:solidFill>
                <a:effectLst/>
                <a:uLnTx/>
                <a:uFillTx/>
                <a:latin typeface="Gill Sans MT" panose="020B0502020104020203" pitchFamily="34" charset="0"/>
                <a:ea typeface="+mn-ea"/>
                <a:cs typeface="+mn-cs"/>
              </a:rPr>
              <a:t>*No longer active or have not joined any sub-group</a:t>
            </a:r>
            <a:endParaRPr kumimoji="0" lang="en-US" sz="950" b="0" i="1" u="none" strike="noStrike" kern="1200" cap="none" spc="0" normalizeH="0" baseline="0" noProof="0" dirty="0">
              <a:ln>
                <a:noFill/>
              </a:ln>
              <a:solidFill>
                <a:srgbClr val="203864"/>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571430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IEEE Standards</a:t>
            </a:r>
          </a:p>
        </p:txBody>
      </p:sp>
      <p:sp>
        <p:nvSpPr>
          <p:cNvPr id="4" name="Content Placeholder 1"/>
          <p:cNvSpPr txBox="1">
            <a:spLocks/>
          </p:cNvSpPr>
          <p:nvPr/>
        </p:nvSpPr>
        <p:spPr>
          <a:xfrm>
            <a:off x="628650" y="739371"/>
            <a:ext cx="8184150" cy="3394472"/>
          </a:xfrm>
          <a:prstGeom prst="rect">
            <a:avLst/>
          </a:prstGeom>
        </p:spPr>
        <p:txBody>
          <a:bodyPr vert="horz" lIns="91440" tIns="45720" rIns="91440" bIns="45720" rtlCol="0">
            <a:normAutofit/>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An IEEE standard is a document established by consensus that provides rules, guidelines, or best practices for salient technical aspects of SAR.  It is a basis for comparison and a reference point against which other approaches, designs or algorithms can be evaluated.</a:t>
            </a:r>
          </a:p>
          <a:p>
            <a:endParaRPr lang="en-US" sz="1800" dirty="0"/>
          </a:p>
          <a:p>
            <a:r>
              <a:rPr lang="en-US" sz="1800" dirty="0"/>
              <a:t>After publication, a well-written standard establishes uniform engineering or technical criteria, methods, processes, and practices.</a:t>
            </a:r>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96872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Synthetic Aperture Standard Committee</a:t>
            </a:r>
          </a:p>
        </p:txBody>
      </p:sp>
      <p:sp>
        <p:nvSpPr>
          <p:cNvPr id="3" name="Content Placeholder 1"/>
          <p:cNvSpPr txBox="1">
            <a:spLocks/>
          </p:cNvSpPr>
          <p:nvPr/>
        </p:nvSpPr>
        <p:spPr>
          <a:xfrm>
            <a:off x="628650" y="674570"/>
            <a:ext cx="8184150" cy="4106229"/>
          </a:xfrm>
          <a:prstGeom prst="rect">
            <a:avLst/>
          </a:prstGeom>
        </p:spPr>
        <p:txBody>
          <a:bodyPr vert="horz" lIns="91440" tIns="45720" rIns="91440" bIns="45720" rtlCol="0">
            <a:normAutofit lnSpcReduction="1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There is a recognition that across a variety of disciplines common theoretical, mathematical, and algorithmic techniques are employed:</a:t>
            </a:r>
          </a:p>
          <a:p>
            <a:pPr lvl="1"/>
            <a:r>
              <a:rPr lang="en-US" sz="1620" dirty="0"/>
              <a:t>Synthetic Aperture Radar</a:t>
            </a:r>
          </a:p>
          <a:p>
            <a:pPr lvl="1"/>
            <a:r>
              <a:rPr lang="en-US" sz="1620" dirty="0"/>
              <a:t>Synthetic Aperture Sonar</a:t>
            </a:r>
          </a:p>
          <a:p>
            <a:pPr lvl="1"/>
            <a:r>
              <a:rPr lang="en-US" sz="1620" dirty="0"/>
              <a:t>Synthetic Aperture Channel Sounding</a:t>
            </a:r>
          </a:p>
          <a:p>
            <a:pPr lvl="1"/>
            <a:r>
              <a:rPr lang="en-US" sz="1620" dirty="0"/>
              <a:t>Fourier Ptycography</a:t>
            </a:r>
          </a:p>
          <a:p>
            <a:pPr lvl="1"/>
            <a:r>
              <a:rPr lang="en-US" sz="1620" dirty="0"/>
              <a:t>Event Horizon Telescope</a:t>
            </a:r>
          </a:p>
          <a:p>
            <a:pPr lvl="1"/>
            <a:r>
              <a:rPr lang="en-US" sz="1620" dirty="0"/>
              <a:t>Medical Imaging</a:t>
            </a:r>
          </a:p>
          <a:p>
            <a:endParaRPr lang="en-US" sz="1800" dirty="0"/>
          </a:p>
          <a:p>
            <a:r>
              <a:rPr lang="en-US" sz="1800" dirty="0"/>
              <a:t>The goal of the SASC is to establish IEEE Standards for each of these application areas while taking into account the common threads underlying these:</a:t>
            </a:r>
          </a:p>
          <a:p>
            <a:pPr lvl="1"/>
            <a:r>
              <a:rPr lang="en-US" sz="1620" dirty="0"/>
              <a:t>Data acquisition</a:t>
            </a:r>
          </a:p>
          <a:p>
            <a:pPr lvl="1"/>
            <a:r>
              <a:rPr lang="en-US" sz="1620" dirty="0"/>
              <a:t>Processing</a:t>
            </a:r>
          </a:p>
          <a:p>
            <a:pPr lvl="1"/>
            <a:r>
              <a:rPr lang="en-US" sz="1620" dirty="0"/>
              <a:t>Analysis and interpretation</a:t>
            </a:r>
          </a:p>
          <a:p>
            <a:pPr lvl="1"/>
            <a:endParaRPr lang="en-US" sz="1620" dirty="0"/>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37321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Motivation for SAR Standards</a:t>
            </a:r>
          </a:p>
        </p:txBody>
      </p:sp>
      <p:sp>
        <p:nvSpPr>
          <p:cNvPr id="7" name="Content Placeholder 1"/>
          <p:cNvSpPr txBox="1">
            <a:spLocks/>
          </p:cNvSpPr>
          <p:nvPr/>
        </p:nvSpPr>
        <p:spPr>
          <a:xfrm>
            <a:off x="495000" y="624170"/>
            <a:ext cx="8020350" cy="4163829"/>
          </a:xfrm>
          <a:prstGeom prst="rect">
            <a:avLst/>
          </a:prstGeom>
        </p:spPr>
        <p:txBody>
          <a:bodyPr vert="horz" lIns="91440" tIns="45720" rIns="91440" bIns="45720" rtlCol="0">
            <a:normAutofit fontScale="62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SAR is increasing being used in space-based and automotive radar applications. Having a uniform set of standards can enable system interoperability</a:t>
            </a: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a:p>
            <a:pPr lvl="0"/>
            <a:r>
              <a:rPr lang="en-US" sz="1800" noProof="0" dirty="0">
                <a:solidFill>
                  <a:srgbClr val="000000">
                    <a:lumMod val="75000"/>
                    <a:lumOff val="25000"/>
                  </a:srgbClr>
                </a:solidFill>
              </a:rPr>
              <a:t>Standards can</a:t>
            </a:r>
            <a:r>
              <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 </a:t>
            </a:r>
            <a:r>
              <a:rPr lang="en-US" sz="1800" dirty="0">
                <a:solidFill>
                  <a:srgbClr val="000000">
                    <a:lumMod val="75000"/>
                    <a:lumOff val="25000"/>
                  </a:srgbClr>
                </a:solidFill>
              </a:rPr>
              <a:t>establish best practices and rules-of-thumb for implementing SAR algorithms in a broad range of applications</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Our interpretation of “SAR” is very broad; encompasses:</a:t>
            </a:r>
          </a:p>
          <a:p>
            <a:pPr lvl="1"/>
            <a:r>
              <a:rPr lang="en-US" sz="1620" dirty="0">
                <a:solidFill>
                  <a:srgbClr val="000000">
                    <a:lumMod val="75000"/>
                    <a:lumOff val="25000"/>
                  </a:srgbClr>
                </a:solidFill>
              </a:rPr>
              <a:t>Standard SAR</a:t>
            </a:r>
          </a:p>
          <a:p>
            <a:pPr lvl="1"/>
            <a:r>
              <a:rPr lang="en-US" sz="1620" dirty="0">
                <a:solidFill>
                  <a:srgbClr val="000000">
                    <a:lumMod val="75000"/>
                    <a:lumOff val="25000"/>
                  </a:srgbClr>
                </a:solidFill>
              </a:rPr>
              <a:t>Inverse SAR (ISAR)</a:t>
            </a:r>
          </a:p>
          <a:p>
            <a:pPr lvl="1"/>
            <a:r>
              <a:rPr lang="en-US" sz="1620" dirty="0">
                <a:solidFill>
                  <a:srgbClr val="000000">
                    <a:lumMod val="75000"/>
                    <a:lumOff val="25000"/>
                  </a:srgbClr>
                </a:solidFill>
              </a:rPr>
              <a:t>Interferometric SAR/ISAR</a:t>
            </a:r>
          </a:p>
          <a:p>
            <a:pPr lvl="1"/>
            <a:r>
              <a:rPr lang="en-US" sz="1620" dirty="0">
                <a:solidFill>
                  <a:srgbClr val="000000">
                    <a:lumMod val="75000"/>
                    <a:lumOff val="25000"/>
                  </a:srgbClr>
                </a:solidFill>
              </a:rPr>
              <a:t>Polarimetric SAR/ISAR</a:t>
            </a:r>
          </a:p>
          <a:p>
            <a:pPr lvl="1"/>
            <a:r>
              <a:rPr lang="en-US" sz="1620" dirty="0">
                <a:solidFill>
                  <a:srgbClr val="000000">
                    <a:lumMod val="75000"/>
                    <a:lumOff val="25000"/>
                  </a:srgbClr>
                </a:solidFill>
              </a:rPr>
              <a:t>Multichannel Radar</a:t>
            </a:r>
          </a:p>
          <a:p>
            <a:pPr lvl="1"/>
            <a:r>
              <a:rPr lang="en-US" sz="1620" dirty="0">
                <a:solidFill>
                  <a:srgbClr val="000000">
                    <a:lumMod val="75000"/>
                    <a:lumOff val="25000"/>
                  </a:srgbClr>
                </a:solidFill>
              </a:rPr>
              <a:t>Multistatic Radar</a:t>
            </a:r>
          </a:p>
          <a:p>
            <a:pPr lvl="1"/>
            <a:r>
              <a:rPr lang="en-US" sz="1620" dirty="0">
                <a:solidFill>
                  <a:srgbClr val="000000">
                    <a:lumMod val="75000"/>
                    <a:lumOff val="25000"/>
                  </a:srgbClr>
                </a:solidFill>
              </a:rPr>
              <a:t>MIMO Radar</a:t>
            </a:r>
          </a:p>
          <a:p>
            <a:pPr lvl="1"/>
            <a:r>
              <a:rPr lang="en-US" sz="1620" dirty="0">
                <a:solidFill>
                  <a:srgbClr val="000000">
                    <a:lumMod val="75000"/>
                    <a:lumOff val="25000"/>
                  </a:srgbClr>
                </a:solidFill>
              </a:rPr>
              <a:t>Distributed radars</a:t>
            </a:r>
          </a:p>
          <a:p>
            <a:pPr marL="0" lvl="0" indent="0">
              <a:buNone/>
            </a:pPr>
            <a:endParaRPr lang="en-US" sz="1800" dirty="0">
              <a:solidFill>
                <a:srgbClr val="000000">
                  <a:lumMod val="75000"/>
                  <a:lumOff val="25000"/>
                </a:srgbClr>
              </a:solidFill>
            </a:endParaRPr>
          </a:p>
          <a:p>
            <a:pPr lvl="0"/>
            <a:r>
              <a:rPr lang="en-US" sz="1800" dirty="0">
                <a:solidFill>
                  <a:srgbClr val="000000">
                    <a:lumMod val="75000"/>
                    <a:lumOff val="25000"/>
                  </a:srgbClr>
                </a:solidFill>
              </a:rPr>
              <a:t>Aspects for standardization:</a:t>
            </a:r>
          </a:p>
          <a:p>
            <a:pPr lvl="1"/>
            <a:r>
              <a:rPr lang="en-US" sz="1620" dirty="0">
                <a:solidFill>
                  <a:srgbClr val="000000">
                    <a:lumMod val="75000"/>
                    <a:lumOff val="25000"/>
                  </a:srgbClr>
                </a:solidFill>
              </a:rPr>
              <a:t>Standard processing structures and algorithms (both hardware and software implementations)</a:t>
            </a:r>
          </a:p>
          <a:p>
            <a:pPr lvl="1"/>
            <a:r>
              <a:rPr lang="en-US" sz="1620" dirty="0">
                <a:solidFill>
                  <a:srgbClr val="000000">
                    <a:lumMod val="75000"/>
                    <a:lumOff val="25000"/>
                  </a:srgbClr>
                </a:solidFill>
              </a:rPr>
              <a:t>Testing and benchmarking mechanisms</a:t>
            </a:r>
          </a:p>
          <a:p>
            <a:pPr lvl="1"/>
            <a:r>
              <a:rPr lang="en-US" sz="1620" dirty="0">
                <a:solidFill>
                  <a:srgbClr val="000000">
                    <a:lumMod val="75000"/>
                    <a:lumOff val="25000"/>
                  </a:srgbClr>
                </a:solidFill>
              </a:rPr>
              <a:t>Waveforms</a:t>
            </a:r>
          </a:p>
          <a:p>
            <a:pPr lvl="1"/>
            <a:r>
              <a:rPr lang="en-US" sz="1620" dirty="0">
                <a:solidFill>
                  <a:srgbClr val="000000">
                    <a:lumMod val="75000"/>
                    <a:lumOff val="25000"/>
                  </a:srgbClr>
                </a:solidFill>
              </a:rPr>
              <a:t>Operation across frequency bands</a:t>
            </a:r>
          </a:p>
          <a:p>
            <a:pPr lvl="1"/>
            <a:r>
              <a:rPr lang="en-US" sz="1620" dirty="0">
                <a:solidFill>
                  <a:srgbClr val="000000">
                    <a:lumMod val="75000"/>
                    <a:lumOff val="25000"/>
                  </a:srgbClr>
                </a:solidFill>
              </a:rPr>
              <a:t>Synchronization of radars (for Multistatic operation)</a:t>
            </a:r>
          </a:p>
          <a:p>
            <a:pPr lvl="1"/>
            <a:r>
              <a:rPr lang="en-US" sz="1620" dirty="0">
                <a:solidFill>
                  <a:srgbClr val="000000">
                    <a:lumMod val="75000"/>
                    <a:lumOff val="25000"/>
                  </a:srgbClr>
                </a:solidFill>
              </a:rPr>
              <a:t>Antenna spacing</a:t>
            </a:r>
          </a:p>
          <a:p>
            <a:pPr lvl="1"/>
            <a:r>
              <a:rPr lang="en-US" sz="1620" dirty="0">
                <a:solidFill>
                  <a:srgbClr val="000000">
                    <a:lumMod val="75000"/>
                    <a:lumOff val="25000"/>
                  </a:srgbClr>
                </a:solidFill>
              </a:rPr>
              <a:t>Sampling</a:t>
            </a:r>
          </a:p>
          <a:p>
            <a:pPr lvl="1"/>
            <a:r>
              <a:rPr lang="en-US" sz="1620" dirty="0">
                <a:solidFill>
                  <a:srgbClr val="000000">
                    <a:lumMod val="75000"/>
                    <a:lumOff val="25000"/>
                  </a:srgbClr>
                </a:solidFill>
              </a:rPr>
              <a:t>SAR/ISAR image quality assessment</a:t>
            </a:r>
          </a:p>
          <a:p>
            <a:pPr lvl="1"/>
            <a:r>
              <a:rPr lang="en-US" sz="1620" dirty="0">
                <a:solidFill>
                  <a:srgbClr val="000000">
                    <a:lumMod val="75000"/>
                    <a:lumOff val="25000"/>
                  </a:srgbClr>
                </a:solidFill>
              </a:rPr>
              <a:t>SAR/ISAR image interpretation</a:t>
            </a:r>
          </a:p>
          <a:p>
            <a:pPr lvl="1"/>
            <a:r>
              <a:rPr lang="en-US" sz="1620" dirty="0">
                <a:solidFill>
                  <a:srgbClr val="000000">
                    <a:lumMod val="75000"/>
                    <a:lumOff val="25000"/>
                  </a:srgbClr>
                </a:solidFill>
              </a:rPr>
              <a:t>SAR/ISAR image fusion (across aspects, frequency bands)</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marL="308610" marR="0" lvl="0" indent="-308610" algn="l" defTabSz="411480" rtl="0" eaLnBrk="1" fontAlgn="auto" latinLnBrk="0" hangingPunct="1">
              <a:lnSpc>
                <a:spcPct val="100000"/>
              </a:lnSpc>
              <a:spcBef>
                <a:spcPct val="20000"/>
              </a:spcBef>
              <a:spcAft>
                <a:spcPts val="0"/>
              </a:spcAft>
              <a:buClr>
                <a:srgbClr val="005F86"/>
              </a:buClr>
              <a:buSzPct val="80000"/>
              <a:buFont typeface="Wingdings" charset="2"/>
              <a:buChar char="u"/>
              <a:tabLst/>
              <a:defRPr/>
            </a:pPr>
            <a:endParaRPr kumimoji="0" lang="en-US" sz="21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509838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550" y="1318200"/>
            <a:ext cx="8391525" cy="2357568"/>
          </a:xfrm>
          <a:prstGeom prst="rect">
            <a:avLst/>
          </a:prstGeom>
        </p:spPr>
        <p:txBody>
          <a:bodyPr wrap="square">
            <a:spAutoFit/>
          </a:bodyPr>
          <a:lstStyle/>
          <a:p>
            <a:pPr marL="457200" marR="0">
              <a:lnSpc>
                <a:spcPct val="115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This standard describes how the downrange and cross-range resolution capabilities of a synthetic aperture radar are derived from the system parameters and baseline detection processing for different autofocus methods (including the unfocused case).  Different imaging modes and hardware configurations will be addressed in the standard including co-located MIMO SAR, </a:t>
            </a:r>
            <a:r>
              <a:rPr lang="en-US" sz="1600" dirty="0" err="1">
                <a:latin typeface="Calibri" panose="020F0502020204030204" pitchFamily="34" charset="0"/>
                <a:ea typeface="Calibri" panose="020F0502020204030204" pitchFamily="34" charset="0"/>
                <a:cs typeface="Calibri" panose="020F0502020204030204" pitchFamily="34" charset="0"/>
              </a:rPr>
              <a:t>multistatic</a:t>
            </a:r>
            <a:r>
              <a:rPr lang="en-US" sz="1600" dirty="0">
                <a:latin typeface="Calibri" panose="020F0502020204030204" pitchFamily="34" charset="0"/>
                <a:ea typeface="Calibri" panose="020F0502020204030204" pitchFamily="34" charset="0"/>
                <a:cs typeface="Calibri" panose="020F0502020204030204" pitchFamily="34" charset="0"/>
              </a:rPr>
              <a:t> SAR, maritime SAR, interferometric and 3D SAR, automotive SAR, </a:t>
            </a:r>
            <a:r>
              <a:rPr lang="en-US" sz="1600" dirty="0" err="1">
                <a:latin typeface="Calibri" panose="020F0502020204030204" pitchFamily="34" charset="0"/>
                <a:ea typeface="Calibri" panose="020F0502020204030204" pitchFamily="34" charset="0"/>
                <a:cs typeface="Calibri" panose="020F0502020204030204" pitchFamily="34" charset="0"/>
              </a:rPr>
              <a:t>polarimetric</a:t>
            </a:r>
            <a:r>
              <a:rPr lang="en-US" sz="1600" dirty="0">
                <a:latin typeface="Calibri" panose="020F0502020204030204" pitchFamily="34" charset="0"/>
                <a:ea typeface="Calibri" panose="020F0502020204030204" pitchFamily="34" charset="0"/>
                <a:cs typeface="Calibri" panose="020F0502020204030204" pitchFamily="34" charset="0"/>
              </a:rPr>
              <a:t> SAR, and space-based SAR.  This standard includes open-source data, and processing and simulation code, including the source code that reproduces the technical results used to derive the standard.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647700" y="996493"/>
            <a:ext cx="7867650" cy="369332"/>
          </a:xfrm>
          <a:prstGeom prst="rect">
            <a:avLst/>
          </a:prstGeom>
          <a:noFill/>
        </p:spPr>
        <p:txBody>
          <a:bodyPr wrap="square" rtlCol="0">
            <a:spAutoFit/>
          </a:bodyPr>
          <a:lstStyle/>
          <a:p>
            <a:r>
              <a:rPr lang="en-US" sz="1800" b="1" dirty="0" smtClean="0"/>
              <a:t>Scope:</a:t>
            </a:r>
            <a:endParaRPr lang="en-US" sz="1800" b="1" dirty="0"/>
          </a:p>
        </p:txBody>
      </p:sp>
      <p:sp>
        <p:nvSpPr>
          <p:cNvPr id="5" name="Title 1">
            <a:extLst>
              <a:ext uri="{FF2B5EF4-FFF2-40B4-BE49-F238E27FC236}">
                <a16:creationId xmlns:a16="http://schemas.microsoft.com/office/drawing/2014/main" id="{D829E1C6-9A2F-4A4E-8DAC-C8450D363D21}"/>
              </a:ext>
            </a:extLst>
          </p:cNvPr>
          <p:cNvSpPr txBox="1">
            <a:spLocks/>
          </p:cNvSpPr>
          <p:nvPr/>
        </p:nvSpPr>
        <p:spPr>
          <a:xfrm>
            <a:off x="85725" y="0"/>
            <a:ext cx="8686800" cy="504000"/>
          </a:xfrm>
          <a:prstGeom prst="rect">
            <a:avLst/>
          </a:prstGeom>
        </p:spPr>
        <p:txBody>
          <a:bodyPr>
            <a:no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sz="2400" dirty="0" smtClean="0"/>
              <a:t>P3355 </a:t>
            </a:r>
            <a:r>
              <a:rPr lang="en-US" sz="2400" dirty="0"/>
              <a:t>Standard for Deriving Synthetic Aperture Radar Resolution </a:t>
            </a:r>
            <a:r>
              <a:rPr lang="en-US" sz="2400" dirty="0" smtClean="0"/>
              <a:t>Capabilities</a:t>
            </a:r>
            <a:endParaRPr lang="en-US" sz="2400" dirty="0"/>
          </a:p>
        </p:txBody>
      </p:sp>
    </p:spTree>
    <p:extLst>
      <p:ext uri="{BB962C8B-B14F-4D97-AF65-F5344CB8AC3E}">
        <p14:creationId xmlns:p14="http://schemas.microsoft.com/office/powerpoint/2010/main" val="133760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Sub-groups for IEEE SASC </a:t>
            </a:r>
            <a:r>
              <a:rPr lang="en-US" dirty="0" smtClean="0"/>
              <a:t>RWG</a:t>
            </a:r>
            <a:endParaRPr lang="en-US" dirty="0"/>
          </a:p>
        </p:txBody>
      </p:sp>
      <p:sp>
        <p:nvSpPr>
          <p:cNvPr id="3" name="Content Placeholder 1"/>
          <p:cNvSpPr txBox="1">
            <a:spLocks/>
          </p:cNvSpPr>
          <p:nvPr/>
        </p:nvSpPr>
        <p:spPr>
          <a:xfrm>
            <a:off x="495000" y="475796"/>
            <a:ext cx="8020350" cy="4522924"/>
          </a:xfrm>
          <a:prstGeom prst="rect">
            <a:avLst/>
          </a:prstGeom>
        </p:spPr>
        <p:txBody>
          <a:bodyPr vert="horz" lIns="91440" tIns="45720" rIns="91440" bIns="45720" rtlCol="0">
            <a:normAutofit fontScale="47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We recommend forming different sub-groups that will be in charge of standardizing different aspects of the IEEE SAR SA standard. Following are some suggested sub-groups:</a:t>
            </a:r>
          </a:p>
          <a:p>
            <a:pPr lvl="1"/>
            <a:r>
              <a:rPr kumimoji="0" lang="en-US" sz="1620" b="1"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Fundamental SAR processing</a:t>
            </a:r>
            <a:r>
              <a:rPr kumimoji="0" lang="en-US" sz="1620" b="1"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a:t>
            </a:r>
            <a:r>
              <a:rPr kumimoji="0" lang="en-US" sz="1620" b="1"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sub-group</a:t>
            </a:r>
            <a:endParaRPr kumimoji="0" lang="en-US" sz="1620" b="1" i="0" u="none" strike="sng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2"/>
            <a:r>
              <a:rPr lang="en-US" sz="1440" b="1" noProof="0" dirty="0">
                <a:solidFill>
                  <a:srgbClr val="000000">
                    <a:lumMod val="75000"/>
                    <a:lumOff val="25000"/>
                  </a:srgbClr>
                </a:solidFill>
              </a:rPr>
              <a:t>Lead: </a:t>
            </a:r>
            <a:r>
              <a:rPr lang="en-US" sz="1440" b="1" noProof="0" dirty="0" smtClean="0">
                <a:solidFill>
                  <a:srgbClr val="000000">
                    <a:lumMod val="75000"/>
                    <a:lumOff val="25000"/>
                  </a:srgbClr>
                </a:solidFill>
              </a:rPr>
              <a:t>Kumar </a:t>
            </a:r>
            <a:r>
              <a:rPr lang="en-US" sz="1440" b="1" noProof="0" dirty="0">
                <a:solidFill>
                  <a:srgbClr val="000000">
                    <a:lumMod val="75000"/>
                    <a:lumOff val="25000"/>
                  </a:srgbClr>
                </a:solidFill>
              </a:rPr>
              <a:t>Vijay </a:t>
            </a:r>
            <a:r>
              <a:rPr lang="en-US" sz="1440" b="1" dirty="0">
                <a:solidFill>
                  <a:srgbClr val="000000">
                    <a:lumMod val="75000"/>
                    <a:lumOff val="25000"/>
                  </a:srgbClr>
                </a:solidFill>
              </a:rPr>
              <a:t>Mishra and Raghu G. </a:t>
            </a:r>
            <a:r>
              <a:rPr lang="en-US" sz="1440" b="1" dirty="0" smtClean="0">
                <a:solidFill>
                  <a:srgbClr val="000000">
                    <a:lumMod val="75000"/>
                    <a:lumOff val="25000"/>
                  </a:srgbClr>
                </a:solidFill>
              </a:rPr>
              <a:t>Raj</a:t>
            </a:r>
            <a:endParaRPr lang="en-US" sz="1440" b="1" noProof="0" dirty="0">
              <a:solidFill>
                <a:srgbClr val="000000">
                  <a:lumMod val="75000"/>
                  <a:lumOff val="25000"/>
                </a:srgbClr>
              </a:solidFill>
            </a:endParaRPr>
          </a:p>
          <a:p>
            <a:pPr lvl="2"/>
            <a:r>
              <a:rPr kumimoji="0" lang="en-US" sz="1440" b="0" i="0" u="none" strike="noStrike" kern="1200" cap="none" spc="0" normalizeH="0" dirty="0">
                <a:ln>
                  <a:noFill/>
                </a:ln>
                <a:solidFill>
                  <a:srgbClr val="000000">
                    <a:lumMod val="75000"/>
                    <a:lumOff val="25000"/>
                  </a:srgbClr>
                </a:solidFill>
                <a:effectLst/>
                <a:uLnTx/>
                <a:uFillTx/>
                <a:latin typeface="Gill Sans MT" panose="020B0502020104020203" pitchFamily="34" charset="0"/>
                <a:ea typeface="+mn-ea"/>
                <a:cs typeface="+mn-cs"/>
              </a:rPr>
              <a:t>Participants: All members of Radar SA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kumimoji="0" lang="en-US" sz="1620" b="1"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Autofocusing and Calibration sub-group</a:t>
            </a:r>
          </a:p>
          <a:p>
            <a:pPr lvl="2"/>
            <a:r>
              <a:rPr lang="en-US" sz="1500" b="1" dirty="0">
                <a:solidFill>
                  <a:srgbClr val="000000">
                    <a:lumMod val="75000"/>
                    <a:lumOff val="25000"/>
                  </a:srgbClr>
                </a:solidFill>
              </a:rPr>
              <a:t>Lead: Ozan Doğan</a:t>
            </a:r>
          </a:p>
          <a:p>
            <a:pPr lvl="2"/>
            <a:r>
              <a:rPr lang="en-US" sz="1440" dirty="0">
                <a:solidFill>
                  <a:srgbClr val="000000">
                    <a:lumMod val="75000"/>
                    <a:lumOff val="25000"/>
                  </a:srgbClr>
                </a:solidFill>
              </a:rPr>
              <a:t>Participants: Ozan Doğan, Peter Vouras, Stefano Tebaldini, Michael Inggs, Jeff Arndt, Armin Doerry, Sudantha Perera, Raghu G. Raj, Kumar Vijay </a:t>
            </a:r>
            <a:r>
              <a:rPr lang="en-US" sz="1440" dirty="0">
                <a:solidFill>
                  <a:srgbClr val="000000">
                    <a:lumMod val="75000"/>
                    <a:lumOff val="25000"/>
                  </a:srgbClr>
                </a:solidFill>
              </a:rPr>
              <a:t>Mishra, Daniel </a:t>
            </a:r>
            <a:r>
              <a:rPr lang="en-US" sz="1440" dirty="0" err="1" smtClean="0">
                <a:solidFill>
                  <a:srgbClr val="000000">
                    <a:lumMod val="75000"/>
                    <a:lumOff val="25000"/>
                  </a:srgbClr>
                </a:solidFill>
              </a:rPr>
              <a:t>Kamaoun</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b="1" dirty="0">
                <a:solidFill>
                  <a:srgbClr val="000000">
                    <a:lumMod val="75000"/>
                    <a:lumOff val="25000"/>
                  </a:srgbClr>
                </a:solidFill>
              </a:rPr>
              <a:t>Multichannel SAR sub-group</a:t>
            </a:r>
          </a:p>
          <a:p>
            <a:pPr lvl="2"/>
            <a:r>
              <a:rPr lang="en-US" sz="1500" b="1" dirty="0">
                <a:solidFill>
                  <a:srgbClr val="000000">
                    <a:lumMod val="75000"/>
                    <a:lumOff val="25000"/>
                  </a:srgbClr>
                </a:solidFill>
              </a:rPr>
              <a:t>Lead: Chris Barnes</a:t>
            </a:r>
          </a:p>
          <a:p>
            <a:pPr lvl="2"/>
            <a:r>
              <a:rPr lang="en-US" sz="1440" dirty="0">
                <a:solidFill>
                  <a:srgbClr val="000000">
                    <a:lumMod val="75000"/>
                    <a:lumOff val="25000"/>
                  </a:srgbClr>
                </a:solidFill>
              </a:rPr>
              <a:t>Participants: Robert Jansen, Ralph Fiedler, James Gilb, Ozan Doğan, Peter Vouras, Stefano Tebaldini, Chris Barnes, Armin Doerry, Raghu G. Raj, Kumar Vijay Mishra</a:t>
            </a:r>
          </a:p>
          <a:p>
            <a:pPr lvl="1"/>
            <a:r>
              <a:rPr kumimoji="0" lang="en-US" sz="1620" b="1"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Multistatic SAR sub-group: Distributed MIMO radars</a:t>
            </a:r>
          </a:p>
          <a:p>
            <a:pPr lvl="2"/>
            <a:r>
              <a:rPr lang="en-US" sz="1500" b="1" dirty="0">
                <a:solidFill>
                  <a:srgbClr val="000000">
                    <a:lumMod val="75000"/>
                    <a:lumOff val="25000"/>
                  </a:srgbClr>
                </a:solidFill>
              </a:rPr>
              <a:t>Lead: Michael Inggs and Chad Knight</a:t>
            </a:r>
          </a:p>
          <a:p>
            <a:pPr lvl="2"/>
            <a:r>
              <a:rPr lang="en-US" sz="1440" dirty="0">
                <a:solidFill>
                  <a:srgbClr val="000000">
                    <a:lumMod val="75000"/>
                    <a:lumOff val="25000"/>
                  </a:srgbClr>
                </a:solidFill>
              </a:rPr>
              <a:t>Participants: Manikandan Sabarimalai, James Gilb, Ozan Doğan, Peter Vouras, Stefano Tebaldini, Michael Inggs, Armin Doerry, Raghu G. Raj, Kumar Vijay Mishra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b="1" dirty="0">
                <a:solidFill>
                  <a:srgbClr val="000000">
                    <a:lumMod val="75000"/>
                    <a:lumOff val="25000"/>
                  </a:srgbClr>
                </a:solidFill>
              </a:rPr>
              <a:t>Maritime SAR sub-group</a:t>
            </a:r>
          </a:p>
          <a:p>
            <a:pPr lvl="2"/>
            <a:r>
              <a:rPr kumimoji="0" lang="en-US" sz="1440" b="1" i="0" u="none" strike="noStrike" kern="1200" cap="none" spc="0" normalizeH="0" noProof="0" dirty="0">
                <a:ln>
                  <a:noFill/>
                </a:ln>
                <a:solidFill>
                  <a:srgbClr val="000000">
                    <a:lumMod val="75000"/>
                    <a:lumOff val="25000"/>
                  </a:srgbClr>
                </a:solidFill>
                <a:effectLst/>
                <a:uLnTx/>
                <a:uFillTx/>
              </a:rPr>
              <a:t>Lead: </a:t>
            </a:r>
            <a:r>
              <a:rPr lang="en-US" sz="1440" b="1" dirty="0" smtClean="0">
                <a:solidFill>
                  <a:srgbClr val="000000">
                    <a:lumMod val="75000"/>
                    <a:lumOff val="25000"/>
                  </a:srgbClr>
                </a:solidFill>
              </a:rPr>
              <a:t>Ralph </a:t>
            </a:r>
            <a:r>
              <a:rPr lang="en-US" sz="1440" b="1" dirty="0">
                <a:solidFill>
                  <a:srgbClr val="000000">
                    <a:lumMod val="75000"/>
                    <a:lumOff val="25000"/>
                  </a:srgbClr>
                </a:solidFill>
              </a:rPr>
              <a:t>Fiedler</a:t>
            </a:r>
          </a:p>
          <a:p>
            <a:pPr lvl="2"/>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Participants: Robert Jansen, </a:t>
            </a:r>
            <a:r>
              <a:rPr lang="en-US" sz="1440" dirty="0">
                <a:solidFill>
                  <a:srgbClr val="000000">
                    <a:lumMod val="75000"/>
                    <a:lumOff val="25000"/>
                  </a:srgbClr>
                </a:solidFill>
              </a:rPr>
              <a:t>James Gilb, Ozan Doğan, Peter Vouras, Michael Inggs, Armin Doerry, Raghu G. Raj, Kumar Vijay Mishra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b="1" noProof="0" dirty="0" smtClean="0">
                <a:solidFill>
                  <a:srgbClr val="000000">
                    <a:lumMod val="75000"/>
                    <a:lumOff val="25000"/>
                  </a:srgbClr>
                </a:solidFill>
              </a:rPr>
              <a:t>SAR image quality and </a:t>
            </a:r>
            <a:r>
              <a:rPr lang="en-US" sz="1620" b="1" dirty="0" smtClean="0">
                <a:solidFill>
                  <a:srgbClr val="000000">
                    <a:lumMod val="75000"/>
                    <a:lumOff val="25000"/>
                  </a:srgbClr>
                </a:solidFill>
              </a:rPr>
              <a:t>image interpre</a:t>
            </a:r>
            <a:r>
              <a:rPr lang="en-US" sz="1700" b="1" dirty="0">
                <a:solidFill>
                  <a:srgbClr val="000000">
                    <a:lumMod val="75000"/>
                    <a:lumOff val="25000"/>
                  </a:srgbClr>
                </a:solidFill>
              </a:rPr>
              <a:t>tation sub-group</a:t>
            </a:r>
          </a:p>
          <a:p>
            <a:pPr lvl="2"/>
            <a:r>
              <a:rPr lang="en-US" sz="1520" b="1" dirty="0">
                <a:solidFill>
                  <a:srgbClr val="000000">
                    <a:lumMod val="75000"/>
                    <a:lumOff val="25000"/>
                  </a:srgbClr>
                </a:solidFill>
              </a:rPr>
              <a:t>Lead: Enrique Santiago</a:t>
            </a:r>
          </a:p>
          <a:p>
            <a:pPr lvl="2"/>
            <a:r>
              <a:rPr lang="en-US" sz="1440" dirty="0" smtClean="0">
                <a:solidFill>
                  <a:srgbClr val="404040"/>
                </a:solidFill>
              </a:rPr>
              <a:t>Participants</a:t>
            </a:r>
            <a:r>
              <a:rPr lang="en-US" sz="1440" dirty="0">
                <a:solidFill>
                  <a:srgbClr val="404040"/>
                </a:solidFill>
              </a:rPr>
              <a:t>: Ralph Fiedler, Robert Jansen, Patrick Beren, Stephen Palm, Manikandan, </a:t>
            </a:r>
            <a:r>
              <a:rPr lang="en-US" sz="1440" dirty="0">
                <a:solidFill>
                  <a:srgbClr val="000000">
                    <a:lumMod val="75000"/>
                    <a:lumOff val="25000"/>
                  </a:srgbClr>
                </a:solidFill>
              </a:rPr>
              <a:t>Ozan Doğan</a:t>
            </a:r>
            <a:r>
              <a:rPr lang="en-US" sz="1440" dirty="0">
                <a:solidFill>
                  <a:srgbClr val="404040"/>
                </a:solidFill>
              </a:rPr>
              <a:t>, Peter Vouras, Bradley Evans, Stefano Tebaldini, Dennis Tweten, Michael Inggs, Corina Nafornita, Jeff Arndt , Faruk Uysal, Armin Doerry, Wade Schwartzkopf</a:t>
            </a:r>
            <a:r>
              <a:rPr lang="en-US" sz="1440" dirty="0">
                <a:solidFill>
                  <a:srgbClr val="000000">
                    <a:lumMod val="75000"/>
                    <a:lumOff val="25000"/>
                  </a:srgbClr>
                </a:solidFill>
              </a:rPr>
              <a:t>, Raghu G. Raj, Kumar Vijay Mishra</a:t>
            </a:r>
            <a:endParaRPr lang="en-US" sz="1440" noProof="0" dirty="0">
              <a:solidFill>
                <a:srgbClr val="404040"/>
              </a:solidFill>
            </a:endParaRPr>
          </a:p>
          <a:p>
            <a:pPr lvl="1"/>
            <a:r>
              <a:rPr lang="en-US" sz="1620" b="1" dirty="0">
                <a:solidFill>
                  <a:srgbClr val="404040"/>
                </a:solidFill>
              </a:rPr>
              <a:t>Interferometric and 3D Imaging SAR sub-group</a:t>
            </a:r>
          </a:p>
          <a:p>
            <a:pPr lvl="2"/>
            <a:r>
              <a:rPr lang="en-US" sz="1500" b="1" dirty="0">
                <a:solidFill>
                  <a:srgbClr val="404040"/>
                </a:solidFill>
              </a:rPr>
              <a:t>Lead: Raghu G. Raj and Kumar Vijay Mishra</a:t>
            </a:r>
          </a:p>
          <a:p>
            <a:pPr lvl="2"/>
            <a:r>
              <a:rPr lang="en-US" sz="1500" dirty="0">
                <a:solidFill>
                  <a:srgbClr val="000000">
                    <a:lumMod val="75000"/>
                    <a:lumOff val="25000"/>
                  </a:srgbClr>
                </a:solidFill>
              </a:rPr>
              <a:t>Participants: Chad Knight, Bradley Evans, Stefano Tebaldini, Raghu G. Raj, K Vijay Mishra, Peter </a:t>
            </a:r>
            <a:r>
              <a:rPr lang="en-US" sz="1500" dirty="0">
                <a:solidFill>
                  <a:srgbClr val="000000">
                    <a:lumMod val="75000"/>
                    <a:lumOff val="25000"/>
                  </a:srgbClr>
                </a:solidFill>
              </a:rPr>
              <a:t>Vouras, Daniel </a:t>
            </a:r>
            <a:r>
              <a:rPr lang="en-US" sz="1500" dirty="0" err="1" smtClean="0">
                <a:solidFill>
                  <a:srgbClr val="000000">
                    <a:lumMod val="75000"/>
                    <a:lumOff val="25000"/>
                  </a:srgbClr>
                </a:solidFill>
              </a:rPr>
              <a:t>Kamaoun</a:t>
            </a:r>
            <a:endParaRPr lang="en-US" sz="1500" noProof="0" dirty="0">
              <a:solidFill>
                <a:srgbClr val="FF0000"/>
              </a:solidFill>
            </a:endParaRPr>
          </a:p>
          <a:p>
            <a:pPr lvl="1"/>
            <a:r>
              <a:rPr kumimoji="0" lang="en-US" sz="1620" b="1" i="0" u="none" kern="1200" cap="none" spc="0" normalizeH="0" baseline="0" noProof="0" dirty="0">
                <a:ln>
                  <a:noFill/>
                </a:ln>
                <a:solidFill>
                  <a:srgbClr val="000000">
                    <a:lumMod val="75000"/>
                    <a:lumOff val="25000"/>
                  </a:srgbClr>
                </a:solidFill>
                <a:effectLst/>
                <a:uLnTx/>
                <a:uFillTx/>
              </a:rPr>
              <a:t>Polarimetry</a:t>
            </a:r>
            <a:r>
              <a:rPr kumimoji="0" lang="en-US" sz="1620" b="1" i="0" u="none" kern="1200" cap="none" spc="0" normalizeH="0" noProof="0" dirty="0">
                <a:ln>
                  <a:noFill/>
                </a:ln>
                <a:solidFill>
                  <a:srgbClr val="000000">
                    <a:lumMod val="75000"/>
                    <a:lumOff val="25000"/>
                  </a:srgbClr>
                </a:solidFill>
                <a:effectLst/>
                <a:uLnTx/>
                <a:uFillTx/>
              </a:rPr>
              <a:t> Sub-group</a:t>
            </a:r>
          </a:p>
          <a:p>
            <a:pPr lvl="2"/>
            <a:r>
              <a:rPr lang="en-US" sz="1500" b="1" dirty="0">
                <a:solidFill>
                  <a:srgbClr val="404040"/>
                </a:solidFill>
              </a:rPr>
              <a:t>Lead: Yanting Wang</a:t>
            </a:r>
          </a:p>
          <a:p>
            <a:pPr lvl="2"/>
            <a:r>
              <a:rPr lang="en-US" sz="1500" dirty="0">
                <a:solidFill>
                  <a:srgbClr val="404040"/>
                </a:solidFill>
              </a:rPr>
              <a:t>Participants: Yanting Wang, Stefano Tebaldini, Shobha Sundar Ram, Raghu G. Raj, Kumar Vijay Mishra, Peter </a:t>
            </a:r>
            <a:r>
              <a:rPr lang="en-US" sz="1500" dirty="0">
                <a:solidFill>
                  <a:srgbClr val="404040"/>
                </a:solidFill>
              </a:rPr>
              <a:t>Vouras, Daniel </a:t>
            </a:r>
            <a:r>
              <a:rPr lang="en-US" sz="1500" dirty="0" err="1">
                <a:solidFill>
                  <a:srgbClr val="404040"/>
                </a:solidFill>
              </a:rPr>
              <a:t>Kamaoun</a:t>
            </a:r>
            <a:endParaRPr lang="en-US" sz="1500" dirty="0">
              <a:solidFill>
                <a:srgbClr val="404040"/>
              </a:solidFill>
            </a:endParaRPr>
          </a:p>
          <a:p>
            <a:pPr lvl="1"/>
            <a:r>
              <a:rPr kumimoji="0" lang="en-US" sz="1620" b="1"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Exploitation Sub-group</a:t>
            </a:r>
          </a:p>
          <a:p>
            <a:pPr lvl="2"/>
            <a:r>
              <a:rPr lang="en-US" sz="1440" b="1" dirty="0">
                <a:solidFill>
                  <a:srgbClr val="000000">
                    <a:lumMod val="75000"/>
                    <a:lumOff val="25000"/>
                  </a:srgbClr>
                </a:solidFill>
              </a:rPr>
              <a:t>Lead: Shobha Sundar Ram and Bradley Evans</a:t>
            </a:r>
          </a:p>
          <a:p>
            <a:pPr lvl="2"/>
            <a:r>
              <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Participants: Shobha Sundar Ram, Bradley</a:t>
            </a:r>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Evans</a:t>
            </a:r>
            <a:r>
              <a:rPr lang="en-US" sz="1440" dirty="0">
                <a:solidFill>
                  <a:srgbClr val="000000">
                    <a:lumMod val="75000"/>
                    <a:lumOff val="25000"/>
                  </a:srgbClr>
                </a:solidFill>
              </a:rPr>
              <a:t>, Ralph Fiedler, Raghu G. Raj, Kumar Vijay Mishra</a:t>
            </a:r>
            <a:endPar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kumimoji="0" lang="en-US" sz="1620" b="1"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Industry</a:t>
            </a:r>
            <a:r>
              <a:rPr kumimoji="0" lang="en-US" sz="1620" b="1"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Focus#1: </a:t>
            </a:r>
            <a:r>
              <a:rPr kumimoji="0" lang="en-US" sz="1620" b="1"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Automotive SAR sub-group</a:t>
            </a:r>
          </a:p>
          <a:p>
            <a:pPr lvl="2"/>
            <a:r>
              <a:rPr lang="en-US" sz="1440" b="1" dirty="0">
                <a:solidFill>
                  <a:srgbClr val="000000">
                    <a:lumMod val="75000"/>
                    <a:lumOff val="25000"/>
                  </a:srgbClr>
                </a:solidFill>
              </a:rPr>
              <a:t>Lead: Stefano Tebaldini</a:t>
            </a:r>
          </a:p>
          <a:p>
            <a:pPr lvl="2"/>
            <a:r>
              <a:rPr lang="en-US" sz="1440" dirty="0">
                <a:solidFill>
                  <a:srgbClr val="000000">
                    <a:lumMod val="75000"/>
                    <a:lumOff val="25000"/>
                  </a:srgbClr>
                </a:solidFill>
              </a:rPr>
              <a:t>Participants: André Bourdoux, Peter Vouras, Stefano Tebaldini, Shobha Sundar Ram, Corina Nafornita, Faruk Uysal, Chris Barnes, Raghu G. Raj, Kumar Vijay Mishra</a:t>
            </a:r>
            <a:endPar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b="1" dirty="0">
                <a:solidFill>
                  <a:srgbClr val="000000">
                    <a:lumMod val="75000"/>
                    <a:lumOff val="25000"/>
                  </a:srgbClr>
                </a:solidFill>
              </a:rPr>
              <a:t>Industry Focus#2: Space-based SAR sub-group</a:t>
            </a:r>
          </a:p>
          <a:p>
            <a:pPr lvl="2"/>
            <a:r>
              <a:rPr lang="en-US" sz="1700" b="1" dirty="0">
                <a:solidFill>
                  <a:srgbClr val="000000">
                    <a:lumMod val="75000"/>
                    <a:lumOff val="25000"/>
                  </a:srgbClr>
                </a:solidFill>
              </a:rPr>
              <a:t>Lead: Daniel Kamaoun</a:t>
            </a:r>
          </a:p>
          <a:p>
            <a:pPr lvl="2"/>
            <a:r>
              <a:rPr lang="en-US" sz="1440" dirty="0">
                <a:solidFill>
                  <a:schemeClr val="tx1"/>
                </a:solidFill>
              </a:rPr>
              <a:t>Participants: Chad Knight, </a:t>
            </a:r>
            <a:r>
              <a:rPr lang="en-US" sz="1440" dirty="0" smtClean="0">
                <a:solidFill>
                  <a:schemeClr val="tx1"/>
                </a:solidFill>
              </a:rPr>
              <a:t>Daniel Kamaoun</a:t>
            </a:r>
            <a:r>
              <a:rPr lang="en-US" sz="1440" dirty="0">
                <a:solidFill>
                  <a:schemeClr val="tx1"/>
                </a:solidFill>
              </a:rPr>
              <a:t>, Ozan Doğan</a:t>
            </a:r>
            <a:r>
              <a:rPr lang="en-US" sz="1440" dirty="0">
                <a:solidFill>
                  <a:srgbClr val="000000">
                    <a:lumMod val="75000"/>
                    <a:lumOff val="25000"/>
                  </a:srgbClr>
                </a:solidFill>
              </a:rPr>
              <a:t>, Peter Vouras, Bradley Evans, Stefano Tebaldini, Jeff Arndt, Raghu G. Raj, Kumar Vijay Mishra</a:t>
            </a:r>
          </a:p>
          <a:p>
            <a:pPr marL="0" lvl="0" indent="0">
              <a:buNone/>
            </a:pPr>
            <a:endParaRPr lang="en-US" sz="1800" noProof="0" dirty="0">
              <a:solidFill>
                <a:srgbClr val="000000">
                  <a:lumMod val="75000"/>
                  <a:lumOff val="25000"/>
                </a:srgbClr>
              </a:solidFill>
            </a:endParaRPr>
          </a:p>
          <a:p>
            <a:pPr lvl="0"/>
            <a:r>
              <a:rPr lang="en-US" sz="1800" dirty="0">
                <a:solidFill>
                  <a:srgbClr val="000000">
                    <a:lumMod val="75000"/>
                    <a:lumOff val="25000"/>
                  </a:srgbClr>
                </a:solidFill>
              </a:rPr>
              <a:t>Participants are suggested to choose at least 2 sub-groups (basic SAR subgroup included) to contribute</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1541559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14514</TotalTime>
  <Words>1178</Words>
  <Application>Microsoft Office PowerPoint</Application>
  <PresentationFormat>On-screen Show (16:9)</PresentationFormat>
  <Paragraphs>138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Raj, Raghu G.</cp:lastModifiedBy>
  <cp:revision>661</cp:revision>
  <dcterms:created xsi:type="dcterms:W3CDTF">2021-05-07T14:10:58Z</dcterms:created>
  <dcterms:modified xsi:type="dcterms:W3CDTF">2023-04-21T00:34:05Z</dcterms:modified>
</cp:coreProperties>
</file>