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9" r:id="rId2"/>
  </p:sldMasterIdLst>
  <p:sldIdLst>
    <p:sldId id="261" r:id="rId3"/>
    <p:sldId id="263" r:id="rId4"/>
    <p:sldId id="259" r:id="rId5"/>
    <p:sldId id="260" r:id="rId6"/>
    <p:sldId id="269" r:id="rId7"/>
    <p:sldId id="266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64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6212"/>
            <a:ext cx="10515600" cy="49904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95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85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7175"/>
            <a:ext cx="5181600" cy="47097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7175"/>
            <a:ext cx="5181600" cy="47097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1700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55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126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324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63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6211"/>
            <a:ext cx="10515600" cy="49904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803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22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7174"/>
            <a:ext cx="5181600" cy="47097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7174"/>
            <a:ext cx="5181600" cy="470979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53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91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97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21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05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61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26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26210"/>
            <a:ext cx="10515600" cy="525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6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914377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accent1">
              <a:lumMod val="50000"/>
            </a:schemeClr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1262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26211"/>
            <a:ext cx="10515600" cy="52590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8ABAC-C0A8-5340-B36A-82C98C91AC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080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txStyles>
    <p:titleStyle>
      <a:lvl1pPr algn="ctr" defTabSz="914354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accent1">
              <a:lumMod val="50000"/>
            </a:schemeClr>
          </a:solidFill>
          <a:latin typeface="Gill Sans MT" panose="020B0502020104020203" pitchFamily="34" charset="77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77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had.Knight@sdl.usu.edu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xplore.ieee.org/document/9451886" TargetMode="External"/><Relationship Id="rId2" Type="http://schemas.openxmlformats.org/officeDocument/2006/relationships/hyperlink" Target="https://ieeexplore.ieee.org/document/9027205" TargetMode="Externa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FE52AD7-ADF2-7A4E-8219-9E129053F8A6}"/>
              </a:ext>
            </a:extLst>
          </p:cNvPr>
          <p:cNvSpPr/>
          <p:nvPr/>
        </p:nvSpPr>
        <p:spPr>
          <a:xfrm>
            <a:off x="0" y="1"/>
            <a:ext cx="12192000" cy="402881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50952">
              <a:defRPr/>
            </a:pPr>
            <a:endParaRPr lang="en-US" sz="1685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ítulo 2">
            <a:extLst>
              <a:ext uri="{FF2B5EF4-FFF2-40B4-BE49-F238E27FC236}">
                <a16:creationId xmlns:a16="http://schemas.microsoft.com/office/drawing/2014/main" id="{D1F07834-4282-1F4E-B754-81E839E3F082}"/>
              </a:ext>
            </a:extLst>
          </p:cNvPr>
          <p:cNvSpPr txBox="1">
            <a:spLocks/>
          </p:cNvSpPr>
          <p:nvPr/>
        </p:nvSpPr>
        <p:spPr>
          <a:xfrm>
            <a:off x="291313" y="1534313"/>
            <a:ext cx="8348687" cy="241727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kern="1200" baseline="0">
                <a:solidFill>
                  <a:srgbClr val="CC6600"/>
                </a:solidFill>
                <a:latin typeface="Gill Sans MT" panose="020B0502020104020203" pitchFamily="34" charset="0"/>
                <a:ea typeface="+mj-ea"/>
                <a:cs typeface="+mj-cs"/>
              </a:defRPr>
            </a:lvl1pPr>
          </a:lstStyle>
          <a:p>
            <a:pPr defTabSz="609585">
              <a:defRPr/>
            </a:pPr>
            <a:endParaRPr lang="en-US" sz="2640" dirty="0">
              <a:solidFill>
                <a:prstClr val="white"/>
              </a:solidFill>
            </a:endParaRPr>
          </a:p>
          <a:p>
            <a:pPr defTabSz="609585">
              <a:defRPr/>
            </a:pPr>
            <a:r>
              <a:rPr lang="en-US" sz="4320" dirty="0" smtClean="0">
                <a:solidFill>
                  <a:prstClr val="white"/>
                </a:solidFill>
              </a:rPr>
              <a:t>IEEE SASC RWG: Interferometric </a:t>
            </a:r>
            <a:r>
              <a:rPr lang="en-US" sz="4320" dirty="0">
                <a:solidFill>
                  <a:prstClr val="white"/>
                </a:solidFill>
              </a:rPr>
              <a:t>and 3D Imaging SAR </a:t>
            </a:r>
            <a:r>
              <a:rPr lang="en-US" sz="4320" dirty="0" smtClean="0">
                <a:solidFill>
                  <a:prstClr val="white"/>
                </a:solidFill>
              </a:rPr>
              <a:t>Sub-Group</a:t>
            </a:r>
            <a:endParaRPr lang="en-US" sz="4320" dirty="0">
              <a:solidFill>
                <a:prstClr val="white"/>
              </a:solidFill>
            </a:endParaRPr>
          </a:p>
          <a:p>
            <a:pPr defTabSz="609585">
              <a:defRPr/>
            </a:pPr>
            <a:endParaRPr lang="en-US" sz="4320" dirty="0">
              <a:solidFill>
                <a:prstClr val="white"/>
              </a:solidFill>
            </a:endParaRPr>
          </a:p>
          <a:p>
            <a:pPr defTabSz="609585">
              <a:defRPr/>
            </a:pPr>
            <a:r>
              <a:rPr lang="en-US" sz="3200" dirty="0" smtClean="0">
                <a:solidFill>
                  <a:prstClr val="white"/>
                </a:solidFill>
              </a:rPr>
              <a:t>April 10, 2023</a:t>
            </a:r>
            <a:endParaRPr lang="en-US" sz="3200" dirty="0">
              <a:solidFill>
                <a:prstClr val="white"/>
              </a:solidFill>
            </a:endParaRPr>
          </a:p>
        </p:txBody>
      </p:sp>
      <p:sp>
        <p:nvSpPr>
          <p:cNvPr id="9" name="Subtítulo 3">
            <a:extLst>
              <a:ext uri="{FF2B5EF4-FFF2-40B4-BE49-F238E27FC236}">
                <a16:creationId xmlns:a16="http://schemas.microsoft.com/office/drawing/2014/main" id="{F5912590-D1FC-824A-AB3D-487E9E9691B6}"/>
              </a:ext>
            </a:extLst>
          </p:cNvPr>
          <p:cNvSpPr txBox="1">
            <a:spLocks/>
          </p:cNvSpPr>
          <p:nvPr/>
        </p:nvSpPr>
        <p:spPr>
          <a:xfrm>
            <a:off x="79911" y="4152264"/>
            <a:ext cx="4092408" cy="13995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005F86"/>
              </a:buClr>
              <a:buSzPct val="80000"/>
              <a:buFont typeface="Wingdings" charset="2"/>
              <a:buNone/>
              <a:defRPr sz="3200" b="1" kern="1200">
                <a:solidFill>
                  <a:srgbClr val="31859C"/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548626">
              <a:defRPr/>
            </a:pPr>
            <a:r>
              <a:rPr lang="en-US" sz="2400" dirty="0">
                <a:solidFill>
                  <a:srgbClr val="4472C4">
                    <a:lumMod val="50000"/>
                  </a:srgbClr>
                </a:solidFill>
              </a:rPr>
              <a:t>Raghu G. Raj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07A979-294A-D548-B493-8229114AC7C3}"/>
              </a:ext>
            </a:extLst>
          </p:cNvPr>
          <p:cNvSpPr/>
          <p:nvPr/>
        </p:nvSpPr>
        <p:spPr>
          <a:xfrm>
            <a:off x="6647931" y="4576851"/>
            <a:ext cx="5312000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50952">
              <a:defRPr/>
            </a:pPr>
            <a:r>
              <a:rPr lang="en-US" sz="192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United States DEVCOM Army Research Laboratory</a:t>
            </a:r>
            <a:endParaRPr lang="en-US" sz="1920" dirty="0">
              <a:solidFill>
                <a:srgbClr val="4472C4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53C89E6-7528-4042-AFF6-54B0B4E305B0}"/>
              </a:ext>
            </a:extLst>
          </p:cNvPr>
          <p:cNvSpPr/>
          <p:nvPr/>
        </p:nvSpPr>
        <p:spPr>
          <a:xfrm>
            <a:off x="7750715" y="4115186"/>
            <a:ext cx="29545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548626">
              <a:spcBef>
                <a:spcPct val="20000"/>
              </a:spcBef>
              <a:buClr>
                <a:srgbClr val="005F86"/>
              </a:buClr>
              <a:buSzPct val="80000"/>
              <a:defRPr/>
            </a:pPr>
            <a:r>
              <a:rPr lang="en-US" sz="2400" b="1" dirty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Kumar Vijay Mishra</a:t>
            </a:r>
            <a:endParaRPr lang="en-US" sz="2400" b="1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D44DB4F-0982-EB44-B99C-AED5AF7009F6}"/>
              </a:ext>
            </a:extLst>
          </p:cNvPr>
          <p:cNvSpPr/>
          <p:nvPr/>
        </p:nvSpPr>
        <p:spPr>
          <a:xfrm>
            <a:off x="291313" y="4518568"/>
            <a:ext cx="4239109" cy="3877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548626">
              <a:spcBef>
                <a:spcPct val="20000"/>
              </a:spcBef>
              <a:buClr>
                <a:srgbClr val="005F86"/>
              </a:buClr>
              <a:buSzPct val="80000"/>
              <a:defRPr/>
            </a:pPr>
            <a:r>
              <a:rPr lang="en-US" sz="192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United States Naval Research Laboratory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CAF2015-D060-C543-A327-3BAF09C297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8334690" y="42825"/>
            <a:ext cx="3564756" cy="3564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50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E1C6-9A2F-4A4E-8DAC-C8450D363D21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67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defTabSz="914377">
              <a:defRPr/>
            </a:pPr>
            <a:r>
              <a:rPr lang="en-US" sz="3733" dirty="0" smtClean="0">
                <a:solidFill>
                  <a:srgbClr val="4472C4">
                    <a:lumMod val="50000"/>
                  </a:srgbClr>
                </a:solidFill>
              </a:rPr>
              <a:t>3D and Interferometric </a:t>
            </a:r>
            <a:r>
              <a:rPr lang="en-US" sz="3733" dirty="0">
                <a:solidFill>
                  <a:srgbClr val="4472C4">
                    <a:lumMod val="50000"/>
                  </a:srgbClr>
                </a:solidFill>
              </a:rPr>
              <a:t>SAR Sub-group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3C89E6-7528-4042-AFF6-54B0B4E305B0}"/>
              </a:ext>
            </a:extLst>
          </p:cNvPr>
          <p:cNvSpPr/>
          <p:nvPr/>
        </p:nvSpPr>
        <p:spPr>
          <a:xfrm>
            <a:off x="561631" y="457793"/>
            <a:ext cx="4962320" cy="8598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548626">
              <a:spcBef>
                <a:spcPct val="20000"/>
              </a:spcBef>
              <a:buClr>
                <a:srgbClr val="005F86"/>
              </a:buClr>
              <a:buSzPct val="80000"/>
              <a:defRPr/>
            </a:pPr>
            <a:r>
              <a:rPr lang="en-US" sz="2267" b="1" dirty="0" smtClean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Chair: </a:t>
            </a:r>
            <a:r>
              <a:rPr lang="en-US" sz="2267" dirty="0" smtClean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Dr</a:t>
            </a:r>
            <a:r>
              <a:rPr lang="en-US" sz="2267" dirty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. Raghu G. Raj (NRL</a:t>
            </a:r>
            <a:r>
              <a:rPr lang="en-US" sz="2267" dirty="0" smtClean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)</a:t>
            </a:r>
            <a:endParaRPr lang="en-US" sz="2267" dirty="0">
              <a:solidFill>
                <a:srgbClr val="4472C4">
                  <a:lumMod val="50000"/>
                </a:srgbClr>
              </a:solidFill>
              <a:latin typeface="Gill Sans MT" panose="020B0502020104020203" pitchFamily="34" charset="0"/>
            </a:endParaRPr>
          </a:p>
          <a:p>
            <a:pPr defTabSz="548626">
              <a:spcBef>
                <a:spcPct val="20000"/>
              </a:spcBef>
              <a:buClr>
                <a:srgbClr val="005F86"/>
              </a:buClr>
              <a:buSzPct val="80000"/>
              <a:defRPr/>
            </a:pPr>
            <a:r>
              <a:rPr lang="en-US" sz="2267" b="1" dirty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Co-chair:</a:t>
            </a:r>
            <a:r>
              <a:rPr lang="en-US" sz="2267" dirty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 Dr. Kumar Vijay Mishra (ARL</a:t>
            </a:r>
            <a:r>
              <a:rPr lang="en-US" sz="2267" dirty="0" smtClean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)</a:t>
            </a:r>
            <a:endParaRPr lang="en-US" sz="2267" dirty="0">
              <a:solidFill>
                <a:srgbClr val="4472C4">
                  <a:lumMod val="50000"/>
                </a:srgbClr>
              </a:solidFill>
              <a:latin typeface="Gill Sans MT" panose="020B05020201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12E36A-246D-9B81-1FD7-1268A739E89F}"/>
              </a:ext>
            </a:extLst>
          </p:cNvPr>
          <p:cNvSpPr/>
          <p:nvPr/>
        </p:nvSpPr>
        <p:spPr>
          <a:xfrm>
            <a:off x="8513737" y="6232364"/>
            <a:ext cx="3678264" cy="287323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defTabSz="548626">
              <a:spcBef>
                <a:spcPct val="20000"/>
              </a:spcBef>
              <a:buClr>
                <a:srgbClr val="005F86"/>
              </a:buClr>
              <a:buSzPct val="80000"/>
              <a:defRPr/>
            </a:pPr>
            <a:r>
              <a:rPr lang="en-US" sz="1267" dirty="0">
                <a:solidFill>
                  <a:srgbClr val="203864"/>
                </a:solidFill>
                <a:latin typeface="Gill Sans MT" panose="020B0502020104020203" pitchFamily="34" charset="0"/>
              </a:rPr>
              <a:t>*No longer active or have not joined any sub-group</a:t>
            </a:r>
            <a:endParaRPr lang="en-US" sz="1267" i="1" dirty="0">
              <a:solidFill>
                <a:srgbClr val="203864"/>
              </a:solidFill>
              <a:latin typeface="Gill Sans MT" panose="020B05020201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3C89E6-7528-4042-AFF6-54B0B4E305B0}"/>
              </a:ext>
            </a:extLst>
          </p:cNvPr>
          <p:cNvSpPr/>
          <p:nvPr/>
        </p:nvSpPr>
        <p:spPr>
          <a:xfrm>
            <a:off x="561631" y="1317644"/>
            <a:ext cx="11534149" cy="161108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defTabSz="548626">
              <a:spcBef>
                <a:spcPct val="20000"/>
              </a:spcBef>
              <a:buClr>
                <a:srgbClr val="005F86"/>
              </a:buClr>
              <a:buSzPct val="80000"/>
              <a:defRPr/>
            </a:pPr>
            <a:r>
              <a:rPr lang="en-US" sz="2267" b="1" dirty="0">
                <a:solidFill>
                  <a:srgbClr val="4472C4">
                    <a:lumMod val="50000"/>
                  </a:srgbClr>
                </a:solidFill>
                <a:latin typeface="Gill Sans MT" panose="020B0502020104020203" pitchFamily="34" charset="0"/>
              </a:rPr>
              <a:t>Members:</a:t>
            </a: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r>
              <a:rPr lang="en-US" sz="1267" dirty="0" smtClean="0">
                <a:solidFill>
                  <a:srgbClr val="203864"/>
                </a:solidFill>
                <a:latin typeface="Gill Sans MT" panose="020B0502020104020203" pitchFamily="34" charset="0"/>
              </a:rPr>
              <a:t>Bradley </a:t>
            </a:r>
            <a:r>
              <a:rPr lang="en-US" sz="1267" dirty="0">
                <a:solidFill>
                  <a:srgbClr val="203864"/>
                </a:solidFill>
                <a:latin typeface="Gill Sans MT" panose="020B0502020104020203" pitchFamily="34" charset="0"/>
              </a:rPr>
              <a:t>Evans (UNM) </a:t>
            </a:r>
            <a:r>
              <a:rPr lang="en-US" sz="1267" i="1" dirty="0">
                <a:solidFill>
                  <a:srgbClr val="203864"/>
                </a:solidFill>
                <a:latin typeface="Gill Sans MT" panose="020B0502020104020203" pitchFamily="34" charset="0"/>
              </a:rPr>
              <a:t>bradleyevans@unm.edu</a:t>
            </a: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r>
              <a:rPr lang="en-US" sz="1267" dirty="0" smtClean="0">
                <a:solidFill>
                  <a:srgbClr val="203864"/>
                </a:solidFill>
                <a:latin typeface="Gill Sans MT" panose="020B0502020104020203" pitchFamily="34" charset="0"/>
              </a:rPr>
              <a:t>Stefano </a:t>
            </a:r>
            <a:r>
              <a:rPr lang="en-US" sz="1267" dirty="0">
                <a:solidFill>
                  <a:srgbClr val="203864"/>
                </a:solidFill>
                <a:latin typeface="Gill Sans MT" panose="020B0502020104020203" pitchFamily="34" charset="0"/>
              </a:rPr>
              <a:t>Tebaldini (Politecnico di Milano) </a:t>
            </a:r>
            <a:r>
              <a:rPr lang="en-US" sz="1267" i="1" dirty="0">
                <a:solidFill>
                  <a:srgbClr val="203864"/>
                </a:solidFill>
                <a:latin typeface="Gill Sans MT" panose="020B0502020104020203" pitchFamily="34" charset="0"/>
              </a:rPr>
              <a:t>stefano.tebaldini@polimi.it</a:t>
            </a: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r>
              <a:rPr lang="en-US" sz="1267" dirty="0" smtClean="0">
                <a:solidFill>
                  <a:srgbClr val="203864"/>
                </a:solidFill>
                <a:latin typeface="Gill Sans MT" panose="020B0502020104020203" pitchFamily="34" charset="0"/>
              </a:rPr>
              <a:t>Peter </a:t>
            </a:r>
            <a:r>
              <a:rPr lang="en-US" sz="1267" dirty="0">
                <a:solidFill>
                  <a:srgbClr val="203864"/>
                </a:solidFill>
                <a:latin typeface="Gill Sans MT" panose="020B0502020104020203" pitchFamily="34" charset="0"/>
              </a:rPr>
              <a:t>Vouras (DoD) </a:t>
            </a:r>
            <a:r>
              <a:rPr lang="en-US" sz="1267" i="1" dirty="0">
                <a:solidFill>
                  <a:srgbClr val="203864"/>
                </a:solidFill>
                <a:latin typeface="Gill Sans MT" panose="020B0502020104020203" pitchFamily="34" charset="0"/>
              </a:rPr>
              <a:t>synthetic_aperture_twg@ieee.org</a:t>
            </a: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r>
              <a:rPr lang="en-US" sz="1267" dirty="0" smtClean="0">
                <a:solidFill>
                  <a:srgbClr val="203864"/>
                </a:solidFill>
                <a:latin typeface="Gill Sans MT" panose="020B0502020104020203" pitchFamily="34" charset="0"/>
              </a:rPr>
              <a:t>Daniel </a:t>
            </a:r>
            <a:r>
              <a:rPr lang="en-US" sz="1267" dirty="0">
                <a:solidFill>
                  <a:srgbClr val="203864"/>
                </a:solidFill>
                <a:latin typeface="Gill Sans MT" panose="020B0502020104020203" pitchFamily="34" charset="0"/>
              </a:rPr>
              <a:t>Kamoun (Brandeis) danielkamoun@gmail.com</a:t>
            </a: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endParaRPr lang="en-US" sz="1267" dirty="0" smtClean="0">
              <a:solidFill>
                <a:srgbClr val="203864"/>
              </a:solidFill>
              <a:latin typeface="Gill Sans MT" panose="020B0502020104020203" pitchFamily="34" charset="0"/>
            </a:endParaRP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r>
              <a:rPr lang="en-US" sz="1267" dirty="0" smtClean="0">
                <a:solidFill>
                  <a:srgbClr val="203864"/>
                </a:solidFill>
                <a:latin typeface="Gill Sans MT" panose="020B0502020104020203" pitchFamily="34" charset="0"/>
              </a:rPr>
              <a:t>Enrique</a:t>
            </a: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endParaRPr lang="en-US" sz="1267" dirty="0">
              <a:solidFill>
                <a:srgbClr val="203864"/>
              </a:solidFill>
              <a:latin typeface="Gill Sans MT" panose="020B0502020104020203" pitchFamily="34" charset="0"/>
            </a:endParaRP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r>
              <a:rPr lang="en-US" sz="1267" dirty="0" smtClean="0">
                <a:solidFill>
                  <a:srgbClr val="203864"/>
                </a:solidFill>
                <a:latin typeface="Gill Sans MT" panose="020B0502020104020203" pitchFamily="34" charset="0"/>
              </a:rPr>
              <a:t>Chad </a:t>
            </a:r>
            <a:r>
              <a:rPr lang="en-US" sz="1267" dirty="0">
                <a:solidFill>
                  <a:srgbClr val="203864"/>
                </a:solidFill>
                <a:latin typeface="Gill Sans MT" panose="020B0502020104020203" pitchFamily="34" charset="0"/>
              </a:rPr>
              <a:t>Knight (SDL) </a:t>
            </a:r>
            <a:r>
              <a:rPr lang="en-US" sz="1267" dirty="0" smtClean="0">
                <a:solidFill>
                  <a:srgbClr val="203864"/>
                </a:solidFill>
                <a:latin typeface="Gill Sans MT" panose="020B0502020104020203" pitchFamily="34" charset="0"/>
                <a:hlinkClick r:id="rId2"/>
              </a:rPr>
              <a:t>Chad.Knight@sdl.usu.edu</a:t>
            </a:r>
            <a:endParaRPr lang="en-US" sz="1267" dirty="0" smtClean="0">
              <a:solidFill>
                <a:srgbClr val="203864"/>
              </a:solidFill>
              <a:latin typeface="Gill Sans MT" panose="020B0502020104020203" pitchFamily="34" charset="0"/>
            </a:endParaRP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endParaRPr lang="en-US" sz="1267" dirty="0" smtClean="0">
              <a:solidFill>
                <a:srgbClr val="203864"/>
              </a:solidFill>
              <a:latin typeface="Gill Sans MT" panose="020B0502020104020203" pitchFamily="34" charset="0"/>
            </a:endParaRP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endParaRPr lang="en-US" sz="1267" dirty="0" smtClean="0">
              <a:solidFill>
                <a:srgbClr val="203864"/>
              </a:solidFill>
              <a:latin typeface="Gill Sans MT" panose="020B0502020104020203" pitchFamily="34" charset="0"/>
            </a:endParaRPr>
          </a:p>
          <a:p>
            <a:pPr marL="380990" indent="-380990" defTabSz="548626">
              <a:spcBef>
                <a:spcPct val="20000"/>
              </a:spcBef>
              <a:buClr>
                <a:srgbClr val="005F86"/>
              </a:buClr>
              <a:buSzPct val="80000"/>
              <a:buFont typeface="+mj-lt"/>
              <a:buAutoNum type="arabicPeriod"/>
              <a:defRPr/>
            </a:pPr>
            <a:endParaRPr lang="en-US" sz="1267" dirty="0" smtClean="0">
              <a:solidFill>
                <a:srgbClr val="203864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2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E1C6-9A2F-4A4E-8DAC-C8450D363D21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67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defTabSz="914377"/>
            <a:r>
              <a:rPr lang="en-US" sz="3733" dirty="0" smtClean="0">
                <a:solidFill>
                  <a:srgbClr val="4472C4">
                    <a:lumMod val="50000"/>
                  </a:srgbClr>
                </a:solidFill>
              </a:rPr>
              <a:t>Some Trade-offs</a:t>
            </a:r>
            <a:endParaRPr lang="en-US" sz="3733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660000" y="668058"/>
            <a:ext cx="10693800" cy="6025773"/>
          </a:xfrm>
          <a:prstGeom prst="rect">
            <a:avLst/>
          </a:prstGeom>
        </p:spPr>
        <p:txBody>
          <a:bodyPr vert="horz" lIns="121920" tIns="60960" rIns="121920" bIns="60960" rtlCol="0">
            <a:normAutofit fontScale="77500" lnSpcReduction="20000"/>
          </a:bodyPr>
          <a:lstStyle>
            <a:lvl1pPr marL="308610" indent="-308610" algn="l" defTabSz="411480" rtl="0" eaLnBrk="1" latinLnBrk="0" hangingPunct="1">
              <a:spcBef>
                <a:spcPct val="20000"/>
              </a:spcBef>
              <a:buClr>
                <a:srgbClr val="005F86"/>
              </a:buClr>
              <a:buSzPct val="80000"/>
              <a:buFont typeface="Wingdings" charset="2"/>
              <a:buChar char="u"/>
              <a:defRPr sz="198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68655" indent="-257175" algn="l" defTabSz="411480" rtl="0" eaLnBrk="1" latinLnBrk="0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Char char="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02870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•"/>
              <a:defRPr sz="162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44018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–"/>
              <a:defRPr sz="144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185166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»"/>
              <a:defRPr sz="126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26314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70" indent="-411470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Trades and Rules-of-thumb involved in Across-track Interferometry: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13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Correction due to flat earth: Heuristics for selection of reference point</a:t>
            </a:r>
            <a:endParaRPr lang="en-US" sz="2133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133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Multilook</a:t>
            </a:r>
            <a:r>
              <a:rPr lang="en-US" sz="213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operation to improve phase noise vs. Loss in spatial resolution</a:t>
            </a:r>
          </a:p>
          <a:p>
            <a:pPr marL="891518" lvl="1" indent="-342891" defTabSz="548626"/>
            <a:r>
              <a:rPr lang="en-US" sz="213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Trades involves in sensitivity of phase measurement w.r.t. height estimation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Maximize baseline separation for higher sensitivity vs. Minimize </a:t>
            </a:r>
            <a:r>
              <a:rPr lang="en-US" sz="1953" dirty="0">
                <a:solidFill>
                  <a:srgbClr val="000000">
                    <a:lumMod val="75000"/>
                    <a:lumOff val="25000"/>
                  </a:srgbClr>
                </a:solidFill>
              </a:rPr>
              <a:t>baseline separation 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for </a:t>
            </a:r>
            <a:r>
              <a:rPr lang="en-US" sz="1953" dirty="0">
                <a:solidFill>
                  <a:srgbClr val="000000">
                    <a:lumMod val="75000"/>
                    <a:lumOff val="25000"/>
                  </a:srgbClr>
                </a:solidFill>
              </a:rPr>
              <a:t>reduced baseline decorrelation and 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 prevent </a:t>
            </a:r>
            <a:r>
              <a:rPr lang="en-US" sz="1953" dirty="0">
                <a:solidFill>
                  <a:srgbClr val="000000">
                    <a:lumMod val="75000"/>
                    <a:lumOff val="25000"/>
                  </a:srgbClr>
                </a:solidFill>
              </a:rPr>
              <a:t>height ambiguities due to phase 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wrapping</a:t>
            </a:r>
          </a:p>
          <a:p>
            <a:pPr marL="548626" lvl="1" indent="0" defTabSz="548626">
              <a:buNone/>
            </a:pPr>
            <a:endParaRPr lang="en-US" sz="2133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Trades and Rules-of-thumb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involved </a:t>
            </a: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in Along-track Interferometry</a:t>
            </a:r>
          </a:p>
          <a:p>
            <a:pPr marL="891518" lvl="1" indent="-342891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Phase correction </a:t>
            </a:r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due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to topographic component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Phase correction due to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atmospheric component</a:t>
            </a:r>
          </a:p>
          <a:p>
            <a:pPr marL="891518" lvl="1" indent="-342891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Phase noise correction</a:t>
            </a:r>
          </a:p>
          <a:p>
            <a:pPr marL="548627" lvl="1" indent="0" defTabSz="548626">
              <a:buNone/>
            </a:pP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Trades and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Rules-of-thumb Multi-baseline Interferometry:</a:t>
            </a:r>
          </a:p>
          <a:p>
            <a:pPr marL="771515" lvl="1" indent="-411470" defTabSz="548626"/>
            <a:r>
              <a:rPr lang="en-US" sz="222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Multi-baseline Across-track: Adaptation of baseline based on the terrain being imaged. Fusion of multiple baselines for the same region.</a:t>
            </a:r>
          </a:p>
          <a:p>
            <a:pPr marL="771515" lvl="1" indent="-411470" defTabSz="548626"/>
            <a:r>
              <a:rPr lang="en-US" sz="2220" dirty="0">
                <a:solidFill>
                  <a:srgbClr val="000000">
                    <a:lumMod val="75000"/>
                    <a:lumOff val="25000"/>
                  </a:srgbClr>
                </a:solidFill>
              </a:rPr>
              <a:t>Multi-baseline </a:t>
            </a:r>
            <a:r>
              <a:rPr lang="en-US" sz="222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Along-track: Precise estimation of velocity spectrum associated with each pixel in the image.</a:t>
            </a:r>
          </a:p>
          <a:p>
            <a:pPr marL="771515" lvl="1" indent="-411470" defTabSz="548626"/>
            <a:r>
              <a:rPr lang="en-US" sz="2220" dirty="0">
                <a:solidFill>
                  <a:srgbClr val="000000">
                    <a:lumMod val="75000"/>
                    <a:lumOff val="25000"/>
                  </a:srgbClr>
                </a:solidFill>
              </a:rPr>
              <a:t>Hybrid across-along </a:t>
            </a:r>
            <a:r>
              <a:rPr lang="en-US" sz="222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track: Allows for height estimation of moving targets by combining across- and along- track baselines.</a:t>
            </a:r>
          </a:p>
          <a:p>
            <a:pPr marL="411470" indent="-411470" defTabSz="548626"/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Resolution of SAR image:</a:t>
            </a:r>
          </a:p>
          <a:p>
            <a:pPr marL="771515" lvl="1" indent="-411470" defTabSz="548626"/>
            <a:r>
              <a:rPr lang="en-US" sz="19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Across-track interferometry w.r.t. system parameters</a:t>
            </a:r>
          </a:p>
          <a:p>
            <a:pPr marL="771515" lvl="1" indent="-411470" defTabSz="548626"/>
            <a:r>
              <a:rPr lang="en-US" sz="19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Along-track interferometry</a:t>
            </a:r>
            <a:r>
              <a:rPr lang="en-US" sz="19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 w.r.t. system </a:t>
            </a:r>
            <a:r>
              <a:rPr lang="en-US" sz="19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parameters</a:t>
            </a:r>
          </a:p>
          <a:p>
            <a:pPr marL="411470" indent="-411470" defTabSz="548626"/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48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E1C6-9A2F-4A4E-8DAC-C8450D363D21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67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defTabSz="914377"/>
            <a:r>
              <a:rPr lang="en-US" sz="3733" dirty="0" smtClean="0">
                <a:solidFill>
                  <a:srgbClr val="4472C4">
                    <a:lumMod val="50000"/>
                  </a:srgbClr>
                </a:solidFill>
              </a:rPr>
              <a:t>Applications</a:t>
            </a:r>
            <a:endParaRPr lang="en-US" sz="3733" dirty="0">
              <a:solidFill>
                <a:srgbClr val="4472C4">
                  <a:lumMod val="50000"/>
                </a:srgbClr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660000" y="737631"/>
            <a:ext cx="10693800" cy="6025773"/>
          </a:xfrm>
          <a:prstGeom prst="rect">
            <a:avLst/>
          </a:prstGeom>
        </p:spPr>
        <p:txBody>
          <a:bodyPr vert="horz" lIns="121920" tIns="60960" rIns="121920" bIns="60960" rtlCol="0">
            <a:normAutofit lnSpcReduction="10000"/>
          </a:bodyPr>
          <a:lstStyle>
            <a:lvl1pPr marL="308610" indent="-308610" algn="l" defTabSz="411480" rtl="0" eaLnBrk="1" latinLnBrk="0" hangingPunct="1">
              <a:spcBef>
                <a:spcPct val="20000"/>
              </a:spcBef>
              <a:buClr>
                <a:srgbClr val="005F86"/>
              </a:buClr>
              <a:buSzPct val="80000"/>
              <a:buFont typeface="Wingdings" charset="2"/>
              <a:buChar char="u"/>
              <a:defRPr sz="198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68655" indent="-257175" algn="l" defTabSz="411480" rtl="0" eaLnBrk="1" latinLnBrk="0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Char char="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02870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•"/>
              <a:defRPr sz="162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44018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–"/>
              <a:defRPr sz="144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185166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»"/>
              <a:defRPr sz="126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26314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70" indent="-411470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3D Imaging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13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Algorithms for 3D-SAR Imaging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Multi-baseline Across-track Imaging (3D </a:t>
            </a:r>
            <a:r>
              <a:rPr lang="en-US" sz="1953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InSAR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, 3D Stereo SAR)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3D Tomographic Imaging: Ray and Diffraction tomography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Volumetric SAR Imaging: linear, curvilinear, flat/curved surface</a:t>
            </a:r>
            <a:r>
              <a:rPr lang="en-US" sz="1953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volume-based (circular, 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cylindrical, spiral, spherical) SAs</a:t>
            </a:r>
            <a:endParaRPr lang="en-US" sz="1953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13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Algorithms for 3D-ISAR Imaging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Multi-baseline Across-track/Along-track Imaging (3D </a:t>
            </a:r>
            <a:r>
              <a:rPr lang="en-US" sz="1953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InISAR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)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3D Polar-reformatting approach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Single sensor-based approaches: </a:t>
            </a:r>
            <a:r>
              <a:rPr lang="en-US" sz="1953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Scatterer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tracking</a:t>
            </a:r>
          </a:p>
          <a:p>
            <a:pPr marL="891518" lvl="1" indent="-342891" defTabSz="548626"/>
            <a:endParaRPr lang="en-US" sz="1953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27" lvl="1" indent="-342900" defTabSz="548626">
              <a:buFont typeface="Wingdings" panose="05000000000000000000" pitchFamily="2" charset="2"/>
              <a:buChar char="Ø"/>
            </a:pP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Note: Modulo trade-offs, interferometric approaches to 3D imaging yield best reconstruction quality</a:t>
            </a:r>
          </a:p>
          <a:p>
            <a:pPr marL="548626" lvl="1" indent="0" defTabSz="548626">
              <a:buNone/>
            </a:pPr>
            <a:endParaRPr lang="en-US" sz="2133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Algorithms for Velocity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measurement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Multichannel interferometry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Velocity SAR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endParaRPr lang="en-US" sz="24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5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E1C6-9A2F-4A4E-8DAC-C8450D363D21}"/>
              </a:ext>
            </a:extLst>
          </p:cNvPr>
          <p:cNvSpPr txBox="1">
            <a:spLocks/>
          </p:cNvSpPr>
          <p:nvPr/>
        </p:nvSpPr>
        <p:spPr>
          <a:xfrm>
            <a:off x="838200" y="52553"/>
            <a:ext cx="10515600" cy="67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defTabSz="914377"/>
            <a:r>
              <a:rPr lang="en-US" sz="3733" dirty="0">
                <a:solidFill>
                  <a:srgbClr val="4472C4">
                    <a:lumMod val="50000"/>
                  </a:srgbClr>
                </a:solidFill>
              </a:rPr>
              <a:t>Algorithm Standard Template</a:t>
            </a: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838200" y="815890"/>
            <a:ext cx="10912200" cy="5867357"/>
          </a:xfrm>
          <a:prstGeom prst="rect">
            <a:avLst/>
          </a:prstGeom>
        </p:spPr>
        <p:txBody>
          <a:bodyPr vert="horz" lIns="121920" tIns="60960" rIns="121920" bIns="60960" rtlCol="0">
            <a:normAutofit fontScale="62500" lnSpcReduction="20000"/>
          </a:bodyPr>
          <a:lstStyle>
            <a:lvl1pPr marL="308610" indent="-308610" algn="l" defTabSz="411480" rtl="0" eaLnBrk="1" latinLnBrk="0" hangingPunct="1">
              <a:spcBef>
                <a:spcPct val="20000"/>
              </a:spcBef>
              <a:buClr>
                <a:srgbClr val="005F86"/>
              </a:buClr>
              <a:buSzPct val="80000"/>
              <a:buFont typeface="Wingdings" charset="2"/>
              <a:buChar char="u"/>
              <a:defRPr sz="198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68655" indent="-257175" algn="l" defTabSz="411480" rtl="0" eaLnBrk="1" latinLnBrk="0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Char char="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02870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•"/>
              <a:defRPr sz="162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44018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–"/>
              <a:defRPr sz="144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185166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»"/>
              <a:defRPr sz="126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26314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70" indent="-411470" defTabSz="548626"/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Use case: SAR, ISAR, </a:t>
            </a:r>
            <a:r>
              <a:rPr lang="en-US" sz="24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InSAR</a:t>
            </a:r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etc.</a:t>
            </a:r>
          </a:p>
          <a:p>
            <a:pPr marL="411470" indent="-411470" defTabSz="548626"/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Systems attributes: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Ground-based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Airborne</a:t>
            </a:r>
          </a:p>
          <a:p>
            <a:pPr marL="891518" lvl="1" indent="-342891" defTabSz="548626"/>
            <a:r>
              <a:rPr lang="en-US" sz="216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Spaceborne</a:t>
            </a:r>
            <a:endParaRPr lang="en-US" sz="216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11470" indent="-411470" defTabSz="548626"/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Algorithm attributes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Wave-field model: Fresnel, Huygens, near-field, far-field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Wave approximation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Processing domain: Time, space, frequency, wavenumber or their combinations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Signal processing model: discrete time transmit signal, continuous time transmit signal, channel model (including clutter), continuous time receive signal, discrete time receive signal, receive signal processing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Motion compensation</a:t>
            </a:r>
          </a:p>
          <a:p>
            <a:pPr marL="891518" lvl="1" indent="-342891" defTabSz="548626"/>
            <a:r>
              <a:rPr lang="en-US" sz="216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Clutter, Inference </a:t>
            </a:r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and Noise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Rules of thumb</a:t>
            </a:r>
          </a:p>
          <a:p>
            <a:pPr marL="0" indent="0" defTabSz="548626">
              <a:buNone/>
            </a:pPr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Algorithm parameters: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Bandwidth</a:t>
            </a:r>
          </a:p>
          <a:p>
            <a:pPr marL="891518" lvl="1" indent="-342891" defTabSz="548626"/>
            <a:r>
              <a:rPr lang="en-US" sz="216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Beamwidth</a:t>
            </a:r>
            <a:endParaRPr lang="en-US" sz="216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891518" lvl="1" indent="-342891" defTabSz="548626"/>
            <a:r>
              <a:rPr lang="en-US" sz="216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Dwelltime</a:t>
            </a:r>
            <a:endParaRPr lang="en-US" sz="216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Block vs single pixel processing</a:t>
            </a:r>
          </a:p>
          <a:p>
            <a:pPr marL="891518" lvl="1" indent="-342891" defTabSz="548626"/>
            <a:r>
              <a:rPr lang="en-US" sz="2160" dirty="0">
                <a:solidFill>
                  <a:prstClr val="black">
                    <a:lumMod val="75000"/>
                    <a:lumOff val="25000"/>
                  </a:prstClr>
                </a:solidFill>
              </a:rPr>
              <a:t>Batch vs. Sequential processing</a:t>
            </a:r>
          </a:p>
          <a:p>
            <a:pPr marL="411470" indent="-411470" defTabSz="548626"/>
            <a:endParaRPr lang="en-US" sz="2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The impact of algorithm attributes and parameters on resolution etc.</a:t>
            </a:r>
          </a:p>
          <a:p>
            <a:pPr marL="0" indent="0" defTabSz="548626">
              <a:buNone/>
            </a:pP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0" indent="0" defTabSz="548626">
              <a:buNone/>
            </a:pP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259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9E1C6-9A2F-4A4E-8DAC-C8450D363D21}"/>
              </a:ext>
            </a:extLst>
          </p:cNvPr>
          <p:cNvSpPr txBox="1">
            <a:spLocks/>
          </p:cNvSpPr>
          <p:nvPr/>
        </p:nvSpPr>
        <p:spPr>
          <a:xfrm>
            <a:off x="469900" y="77953"/>
            <a:ext cx="10515600" cy="67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r>
              <a:rPr lang="en-US" sz="3733" dirty="0"/>
              <a:t>Volunteers?</a:t>
            </a:r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60000" y="737631"/>
            <a:ext cx="10693800" cy="6025773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308610" indent="-308610" algn="l" defTabSz="411480" rtl="0" eaLnBrk="1" latinLnBrk="0" hangingPunct="1">
              <a:spcBef>
                <a:spcPct val="20000"/>
              </a:spcBef>
              <a:buClr>
                <a:srgbClr val="005F86"/>
              </a:buClr>
              <a:buSzPct val="80000"/>
              <a:buFont typeface="Wingdings" charset="2"/>
              <a:buChar char="u"/>
              <a:defRPr sz="198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1pPr>
            <a:lvl2pPr marL="668655" indent="-257175" algn="l" defTabSz="411480" rtl="0" eaLnBrk="1" latinLnBrk="0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charset="2"/>
              <a:buChar char="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2pPr>
            <a:lvl3pPr marL="102870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•"/>
              <a:defRPr sz="162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3pPr>
            <a:lvl4pPr marL="144018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–"/>
              <a:defRPr sz="144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4pPr>
            <a:lvl5pPr marL="1851660" indent="-205740" algn="l" defTabSz="411480" rtl="0" eaLnBrk="1" latinLnBrk="0" hangingPunct="1">
              <a:spcBef>
                <a:spcPct val="20000"/>
              </a:spcBef>
              <a:buClr>
                <a:srgbClr val="C6531F"/>
              </a:buClr>
              <a:buFont typeface="Arial"/>
              <a:buChar char="»"/>
              <a:defRPr sz="1260" kern="1200">
                <a:solidFill>
                  <a:schemeClr val="tx1">
                    <a:lumMod val="75000"/>
                    <a:lumOff val="25000"/>
                  </a:schemeClr>
                </a:solidFill>
                <a:latin typeface="Gill Sans MT" panose="020B0502020104020203" pitchFamily="34" charset="0"/>
                <a:ea typeface="+mn-ea"/>
                <a:cs typeface="+mn-cs"/>
              </a:defRPr>
            </a:lvl5pPr>
            <a:lvl6pPr marL="226314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41148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470" indent="-411470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3D Imaging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13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Algorithms for 3D-SAR Imaging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Multi-baseline Across-track Imaging (3D </a:t>
            </a:r>
            <a:r>
              <a:rPr lang="en-US" sz="1953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InSAR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, 3D Stereo SAR)	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 </a:t>
            </a:r>
            <a:r>
              <a:rPr lang="en-US" sz="1953" dirty="0" smtClean="0">
                <a:solidFill>
                  <a:srgbClr val="0000FF"/>
                </a:solidFill>
              </a:rPr>
              <a:t>(volunteer: Enrique</a:t>
            </a:r>
            <a:r>
              <a:rPr lang="en-US" sz="1953" dirty="0" smtClean="0">
                <a:solidFill>
                  <a:srgbClr val="0000FF"/>
                </a:solidFill>
              </a:rPr>
              <a:t>?)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3D Tomographic Imaging: Ray and Diffraction tomography </a:t>
            </a:r>
            <a:r>
              <a:rPr lang="en-US" sz="1953" dirty="0" smtClean="0">
                <a:solidFill>
                  <a:srgbClr val="0000FF"/>
                </a:solidFill>
              </a:rPr>
              <a:t>(</a:t>
            </a:r>
            <a:r>
              <a:rPr lang="en-US" sz="1953" dirty="0">
                <a:solidFill>
                  <a:srgbClr val="0000FF"/>
                </a:solidFill>
              </a:rPr>
              <a:t>volunteer: </a:t>
            </a:r>
            <a:r>
              <a:rPr lang="en-US" sz="1953" dirty="0" smtClean="0">
                <a:solidFill>
                  <a:srgbClr val="0000FF"/>
                </a:solidFill>
              </a:rPr>
              <a:t>Vijay</a:t>
            </a:r>
            <a:r>
              <a:rPr lang="en-US" sz="1953" dirty="0" smtClean="0">
                <a:solidFill>
                  <a:srgbClr val="0000FF"/>
                </a:solidFill>
              </a:rPr>
              <a:t>, ray or diff)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Volumetric SAR Imaging: linear, curvilinear, flat/curved surface</a:t>
            </a:r>
            <a:r>
              <a:rPr lang="en-US" sz="1953" dirty="0">
                <a:solidFill>
                  <a:srgbClr val="000000">
                    <a:lumMod val="75000"/>
                    <a:lumOff val="25000"/>
                  </a:srgbClr>
                </a:solidFill>
              </a:rPr>
              <a:t>, volume-based (circular, 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cylindrical, spiral, spherical) SAs</a:t>
            </a:r>
            <a:endParaRPr lang="en-US" sz="1953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13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Algorithms for 3D-ISAR Imaging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Multi-baseline Across-track/Along-track Imaging (3D </a:t>
            </a:r>
            <a:r>
              <a:rPr lang="en-US" sz="1953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InISAR</a:t>
            </a:r>
            <a:r>
              <a:rPr lang="en-US" sz="1953" dirty="0">
                <a:solidFill>
                  <a:srgbClr val="000000">
                    <a:lumMod val="75000"/>
                    <a:lumOff val="25000"/>
                  </a:srgbClr>
                </a:solidFill>
              </a:rPr>
              <a:t>)	</a:t>
            </a:r>
            <a:r>
              <a:rPr lang="en-US" sz="1953" dirty="0" smtClean="0">
                <a:solidFill>
                  <a:srgbClr val="0000FF"/>
                </a:solidFill>
              </a:rPr>
              <a:t>(</a:t>
            </a:r>
            <a:r>
              <a:rPr lang="en-US" sz="1953" dirty="0">
                <a:solidFill>
                  <a:srgbClr val="0000FF"/>
                </a:solidFill>
              </a:rPr>
              <a:t>volunteer: </a:t>
            </a:r>
            <a:r>
              <a:rPr lang="en-US" sz="1953" dirty="0" smtClean="0">
                <a:solidFill>
                  <a:srgbClr val="0000FF"/>
                </a:solidFill>
              </a:rPr>
              <a:t>Enrique</a:t>
            </a:r>
            <a:r>
              <a:rPr lang="en-US" sz="1953" dirty="0" smtClean="0">
                <a:solidFill>
                  <a:srgbClr val="0000FF"/>
                </a:solidFill>
              </a:rPr>
              <a:t>, Raghu)</a:t>
            </a: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3D Polar-reformatting </a:t>
            </a:r>
            <a:r>
              <a:rPr lang="en-US" sz="1953" dirty="0">
                <a:solidFill>
                  <a:srgbClr val="000000">
                    <a:lumMod val="75000"/>
                    <a:lumOff val="25000"/>
                  </a:srgbClr>
                </a:solidFill>
              </a:rPr>
              <a:t>approach	</a:t>
            </a:r>
            <a:r>
              <a:rPr lang="en-US" sz="1953" dirty="0" smtClean="0">
                <a:solidFill>
                  <a:srgbClr val="0000FF"/>
                </a:solidFill>
              </a:rPr>
              <a:t>(</a:t>
            </a:r>
            <a:r>
              <a:rPr lang="en-US" sz="1953" dirty="0">
                <a:solidFill>
                  <a:srgbClr val="0000FF"/>
                </a:solidFill>
              </a:rPr>
              <a:t>volunteer: </a:t>
            </a:r>
            <a:r>
              <a:rPr lang="en-US" sz="1953" dirty="0" smtClean="0">
                <a:solidFill>
                  <a:srgbClr val="0000FF"/>
                </a:solidFill>
              </a:rPr>
              <a:t>Enrique</a:t>
            </a:r>
            <a:r>
              <a:rPr lang="en-US" sz="1953" dirty="0" smtClean="0">
                <a:solidFill>
                  <a:srgbClr val="0000FF"/>
                </a:solidFill>
              </a:rPr>
              <a:t>?</a:t>
            </a:r>
            <a:r>
              <a:rPr lang="en-US" sz="1953" dirty="0">
                <a:solidFill>
                  <a:srgbClr val="0000FF"/>
                </a:solidFill>
              </a:rPr>
              <a:t>)</a:t>
            </a:r>
            <a:endParaRPr lang="en-US" sz="1953" dirty="0" smtClean="0">
              <a:solidFill>
                <a:srgbClr val="0000FF"/>
              </a:solidFill>
            </a:endParaRPr>
          </a:p>
          <a:p>
            <a:pPr marL="1251563" lvl="2" indent="-342891" defTabSz="548626"/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Single sensor-based approaches: </a:t>
            </a:r>
            <a:r>
              <a:rPr lang="en-US" sz="1953" dirty="0" err="1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Scatterer</a:t>
            </a:r>
            <a:r>
              <a:rPr lang="en-US" sz="1953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 tracking</a:t>
            </a:r>
          </a:p>
          <a:p>
            <a:pPr marL="548626" lvl="1" indent="0" defTabSz="548626">
              <a:buNone/>
            </a:pPr>
            <a:endParaRPr lang="en-US" sz="2133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r>
              <a:rPr lang="en-US" sz="24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Algorithms for Velocity </a:t>
            </a:r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measurement </a:t>
            </a:r>
            <a:r>
              <a:rPr lang="en-US" sz="2000" dirty="0" smtClean="0">
                <a:solidFill>
                  <a:srgbClr val="0000FF"/>
                </a:solidFill>
              </a:rPr>
              <a:t>(</a:t>
            </a:r>
            <a:r>
              <a:rPr lang="en-US" sz="2000" dirty="0" smtClean="0">
                <a:solidFill>
                  <a:srgbClr val="0000FF"/>
                </a:solidFill>
              </a:rPr>
              <a:t>volunteer: </a:t>
            </a:r>
            <a:r>
              <a:rPr lang="en-US" sz="2000" dirty="0" smtClean="0">
                <a:solidFill>
                  <a:srgbClr val="0000FF"/>
                </a:solidFill>
              </a:rPr>
              <a:t>Raghu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  <a:endParaRPr lang="en-US" sz="2000" dirty="0">
              <a:solidFill>
                <a:srgbClr val="0000FF"/>
              </a:solidFill>
            </a:endParaRPr>
          </a:p>
          <a:p>
            <a:pPr marL="891518" lvl="1" indent="-342891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Multichannel interferometry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891518" lvl="1" indent="-342891" defTabSz="548626"/>
            <a:r>
              <a:rPr lang="en-US" sz="240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Velocity SAR</a:t>
            </a:r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endParaRPr lang="en-US" sz="2400" dirty="0" smtClean="0">
              <a:solidFill>
                <a:srgbClr val="000000">
                  <a:lumMod val="75000"/>
                  <a:lumOff val="25000"/>
                </a:srgbClr>
              </a:solidFill>
            </a:endParaRPr>
          </a:p>
          <a:p>
            <a:pPr marL="411470" indent="-411470" defTabSz="548626"/>
            <a:endParaRPr lang="en-US" sz="240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46832" y="6133288"/>
            <a:ext cx="374852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solidFill>
                  <a:srgbClr val="FF0000"/>
                </a:solidFill>
              </a:rPr>
              <a:t>NEED MORE VOLUNTEERS!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551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1233" y="867709"/>
            <a:ext cx="1098460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80981" indent="-380981" defTabSz="914377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IEEE </a:t>
            </a:r>
            <a:r>
              <a:rPr lang="en-US" b="1" dirty="0" err="1">
                <a:solidFill>
                  <a:prstClr val="black"/>
                </a:solidFill>
                <a:latin typeface="Calibri" panose="020F0502020204030204"/>
              </a:rPr>
              <a:t>Std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 2450-2019 - IEEE Approved Draft Standard for the Performance of Down-the-Road Radar Used in Traffic Speed Measurements</a:t>
            </a:r>
            <a:r>
              <a:rPr lang="en-US" b="1" dirty="0">
                <a:solidFill>
                  <a:prstClr val="black"/>
                </a:solidFill>
                <a:latin typeface="-apple-system"/>
              </a:rPr>
              <a:t>: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/>
            </a:r>
            <a:br>
              <a:rPr lang="en-US" dirty="0">
                <a:solidFill>
                  <a:prstClr val="black"/>
                </a:solidFill>
                <a:latin typeface="Calibri" panose="020F0502020204030204"/>
              </a:rPr>
            </a:b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IEEE </a:t>
            </a:r>
            <a:r>
              <a:rPr lang="en-US" b="1" dirty="0" err="1">
                <a:solidFill>
                  <a:prstClr val="black"/>
                </a:solidFill>
                <a:latin typeface="Calibri" panose="020F0502020204030204"/>
              </a:rPr>
              <a:t>Std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 1502-2020 - IEEE Draft Recommended Practice for Radar Cross-Section Test Procedures:</a:t>
            </a: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521-2019 - IEEE Standard Letter Designations for Radar-Frequency Bands: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en-US" dirty="0">
                <a:solidFill>
                  <a:prstClr val="black"/>
                </a:solidFill>
                <a:latin typeface="-apple-system"/>
                <a:hlinkClick r:id="rId2" tooltip="https://ieeexplore.ieee.org/document/9027205"/>
              </a:rPr>
              <a:t>https://ieeexplore.ieee.org/document/9027205</a:t>
            </a:r>
            <a:endParaRPr lang="en-US" dirty="0">
              <a:solidFill>
                <a:prstClr val="black"/>
              </a:solidFill>
              <a:latin typeface="-apple-system"/>
            </a:endParaRP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1502 - IEEE Recommended Practice for Radar Cross-Section Test Procedures:</a:t>
            </a: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-apple-system"/>
            </a:endParaRP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1672 - IEEE Standard for </a:t>
            </a:r>
            <a:r>
              <a:rPr lang="en-US" b="1" dirty="0" err="1">
                <a:solidFill>
                  <a:prstClr val="black"/>
                </a:solidFill>
                <a:latin typeface="Calibri" panose="020F0502020204030204"/>
              </a:rPr>
              <a:t>Ultrawideband</a:t>
            </a: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 Radar Definitions:</a:t>
            </a: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Calibri" panose="020F0502020204030204"/>
            </a:endParaRPr>
          </a:p>
          <a:p>
            <a:pPr marL="380981" indent="-380981" defTabSz="914377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prstClr val="black"/>
                </a:solidFill>
                <a:latin typeface="Calibri" panose="020F0502020204030204"/>
              </a:rPr>
              <a:t>P149/D10, May 2021 - IEEE Draft Recommended Practice for Antenna Measurements: 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  <a:hlinkClick r:id="rId3"/>
              </a:rPr>
              <a:t>https://ieeexplore.ieee.org/document/9451886</a:t>
            </a:r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D829E1C6-9A2F-4A4E-8DAC-C8450D363D21}"/>
              </a:ext>
            </a:extLst>
          </p:cNvPr>
          <p:cNvSpPr txBox="1">
            <a:spLocks/>
          </p:cNvSpPr>
          <p:nvPr/>
        </p:nvSpPr>
        <p:spPr>
          <a:xfrm>
            <a:off x="838200" y="0"/>
            <a:ext cx="10515600" cy="672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1" kern="1200">
                <a:solidFill>
                  <a:schemeClr val="accent1">
                    <a:lumMod val="50000"/>
                  </a:schemeClr>
                </a:solidFill>
                <a:latin typeface="Gill Sans MT" panose="020B0502020104020203" pitchFamily="34" charset="77"/>
                <a:ea typeface="+mj-ea"/>
                <a:cs typeface="+mj-cs"/>
              </a:defRPr>
            </a:lvl1pPr>
          </a:lstStyle>
          <a:p>
            <a:pPr defTabSz="685783"/>
            <a:r>
              <a:rPr lang="en-US" sz="3733" dirty="0">
                <a:solidFill>
                  <a:srgbClr val="4472C4">
                    <a:lumMod val="50000"/>
                  </a:srgbClr>
                </a:solidFill>
              </a:rPr>
              <a:t>Examples of Writing Radar Standards</a:t>
            </a:r>
          </a:p>
        </p:txBody>
      </p:sp>
    </p:spTree>
    <p:extLst>
      <p:ext uri="{BB962C8B-B14F-4D97-AF65-F5344CB8AC3E}">
        <p14:creationId xmlns:p14="http://schemas.microsoft.com/office/powerpoint/2010/main" val="282595315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685</Words>
  <Application>Microsoft Office PowerPoint</Application>
  <PresentationFormat>Widescreen</PresentationFormat>
  <Paragraphs>111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-apple-system</vt:lpstr>
      <vt:lpstr>Arial</vt:lpstr>
      <vt:lpstr>Calibri</vt:lpstr>
      <vt:lpstr>Gill Sans MT</vt:lpstr>
      <vt:lpstr>Times New Roman</vt:lpstr>
      <vt:lpstr>Wingdings</vt:lpstr>
      <vt:lpstr>1_Office Theme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Defense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Interferometry and 3D Imaging</dc:title>
  <dc:creator>Raj, Raghu G.</dc:creator>
  <cp:lastModifiedBy>Raj, Raghu G.</cp:lastModifiedBy>
  <cp:revision>117</cp:revision>
  <dcterms:created xsi:type="dcterms:W3CDTF">2023-01-25T15:24:36Z</dcterms:created>
  <dcterms:modified xsi:type="dcterms:W3CDTF">2023-04-11T19:48:18Z</dcterms:modified>
</cp:coreProperties>
</file>