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40"/>
  </p:notesMasterIdLst>
  <p:handoutMasterIdLst>
    <p:handoutMasterId r:id="rId41"/>
  </p:handoutMasterIdLst>
  <p:sldIdLst>
    <p:sldId id="256" r:id="rId2"/>
    <p:sldId id="259" r:id="rId3"/>
    <p:sldId id="304" r:id="rId4"/>
    <p:sldId id="299" r:id="rId5"/>
    <p:sldId id="264" r:id="rId6"/>
    <p:sldId id="266" r:id="rId7"/>
    <p:sldId id="268" r:id="rId8"/>
    <p:sldId id="269" r:id="rId9"/>
    <p:sldId id="270" r:id="rId10"/>
    <p:sldId id="271" r:id="rId11"/>
    <p:sldId id="272" r:id="rId12"/>
    <p:sldId id="273" r:id="rId13"/>
    <p:sldId id="274" r:id="rId14"/>
    <p:sldId id="292" r:id="rId15"/>
    <p:sldId id="293" r:id="rId16"/>
    <p:sldId id="294" r:id="rId17"/>
    <p:sldId id="295" r:id="rId18"/>
    <p:sldId id="296" r:id="rId19"/>
    <p:sldId id="290" r:id="rId20"/>
    <p:sldId id="277" r:id="rId21"/>
    <p:sldId id="278" r:id="rId22"/>
    <p:sldId id="279" r:id="rId23"/>
    <p:sldId id="280" r:id="rId24"/>
    <p:sldId id="281" r:id="rId25"/>
    <p:sldId id="282" r:id="rId26"/>
    <p:sldId id="284" r:id="rId27"/>
    <p:sldId id="291" r:id="rId28"/>
    <p:sldId id="285" r:id="rId29"/>
    <p:sldId id="286" r:id="rId30"/>
    <p:sldId id="287" r:id="rId31"/>
    <p:sldId id="300" r:id="rId32"/>
    <p:sldId id="301" r:id="rId33"/>
    <p:sldId id="258" r:id="rId34"/>
    <p:sldId id="302" r:id="rId35"/>
    <p:sldId id="261" r:id="rId36"/>
    <p:sldId id="303" r:id="rId37"/>
    <p:sldId id="288" r:id="rId38"/>
    <p:sldId id="26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48"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dgm:spPr/>
      <dgm:t>
        <a:bodyPr/>
        <a:lstStyle/>
        <a:p>
          <a:pPr>
            <a:lnSpc>
              <a:spcPct val="100000"/>
            </a:lnSpc>
          </a:pPr>
          <a:r>
            <a:rPr lang="en-US" dirty="0"/>
            <a:t>SAR Capabilities – Slides 4-13</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dgm:spPr/>
      <dgm:t>
        <a:bodyPr/>
        <a:lstStyle/>
        <a:p>
          <a:pPr>
            <a:lnSpc>
              <a:spcPct val="100000"/>
            </a:lnSpc>
          </a:pPr>
          <a:r>
            <a:rPr lang="en-US" dirty="0" err="1"/>
            <a:t>Vibrometry</a:t>
          </a:r>
          <a:r>
            <a:rPr lang="en-US" dirty="0"/>
            <a:t> Data– Slides 14-18</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605D28D-2CE6-4513-8566-952984E21E14}">
      <dgm:prSet phldrT="[Text]"/>
      <dgm:spPr/>
      <dgm:t>
        <a:bodyPr/>
        <a:lstStyle/>
        <a:p>
          <a:pPr>
            <a:lnSpc>
              <a:spcPct val="100000"/>
            </a:lnSpc>
          </a:pPr>
          <a:r>
            <a:rPr lang="en-US" dirty="0"/>
            <a:t>Signal Processing Capabilities – Slides 19-26</a:t>
          </a:r>
        </a:p>
      </dgm:t>
    </dgm:pt>
    <dgm:pt modelId="{EB15AB98-362B-4E70-A3DA-995FC3E8BA79}" type="parTrans" cxnId="{FAF3F884-F0CF-440F-8CB1-B7648AB1B138}">
      <dgm:prSet/>
      <dgm:spPr/>
      <dgm:t>
        <a:bodyPr/>
        <a:lstStyle/>
        <a:p>
          <a:endParaRPr lang="en-US"/>
        </a:p>
      </dgm:t>
    </dgm:pt>
    <dgm:pt modelId="{823D1971-2C4D-4EC5-A874-2F463DE37109}" type="sibTrans" cxnId="{FAF3F884-F0CF-440F-8CB1-B7648AB1B138}">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dgm:spPr/>
      <dgm:t>
        <a:bodyPr/>
        <a:lstStyle/>
        <a:p>
          <a:pPr>
            <a:lnSpc>
              <a:spcPct val="100000"/>
            </a:lnSpc>
          </a:pPr>
          <a:r>
            <a:rPr lang="en-US" dirty="0"/>
            <a:t>Deep Learning Capabilities – Slides 27-33</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dgm:spPr/>
      <dgm:t>
        <a:bodyPr/>
        <a:lstStyle/>
        <a:p>
          <a:pPr>
            <a:lnSpc>
              <a:spcPct val="100000"/>
            </a:lnSpc>
          </a:pPr>
          <a:r>
            <a:rPr lang="en-US" dirty="0"/>
            <a:t>Conclusion – Slides 34-35</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605D28D-2CE6-4513-8566-952984E21E14}">
      <dgm:prSet phldrT="[Text]"/>
      <dgm:spPr/>
      <dgm:t>
        <a:bodyPr/>
        <a:lstStyle/>
        <a:p>
          <a:pPr>
            <a:lnSpc>
              <a:spcPct val="100000"/>
            </a:lnSpc>
          </a:pPr>
          <a:r>
            <a:rPr lang="en-US" dirty="0"/>
            <a:t>Bibliography – Slides 36-38</a:t>
          </a:r>
        </a:p>
      </dgm:t>
    </dgm:pt>
    <dgm:pt modelId="{EB15AB98-362B-4E70-A3DA-995FC3E8BA79}" type="parTrans" cxnId="{FAF3F884-F0CF-440F-8CB1-B7648AB1B138}">
      <dgm:prSet/>
      <dgm:spPr/>
      <dgm:t>
        <a:bodyPr/>
        <a:lstStyle/>
        <a:p>
          <a:endParaRPr lang="en-US"/>
        </a:p>
      </dgm:t>
    </dgm:pt>
    <dgm:pt modelId="{823D1971-2C4D-4EC5-A874-2F463DE37109}" type="sibTrans" cxnId="{FAF3F884-F0CF-440F-8CB1-B7648AB1B138}">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9C16A6-8C48-4165-8DAF-8C957C12A8FA}"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pt>
    <dgm:pt modelId="{701D68F5-42F8-47BC-8FED-84C50F595DF0}">
      <dgm:prSet phldrT="[Text]"/>
      <dgm:spPr/>
      <dgm:t>
        <a:bodyPr/>
        <a:lstStyle/>
        <a:p>
          <a:r>
            <a:rPr lang="en-US" dirty="0"/>
            <a:t>SAR Radar/Satellite Capabilities</a:t>
          </a:r>
        </a:p>
      </dgm:t>
    </dgm:pt>
    <dgm:pt modelId="{9617668C-C38C-4017-8DDF-37855B15D110}" type="parTrans" cxnId="{C4BA385D-31ED-40EF-A5D6-98DFBA64E71A}">
      <dgm:prSet/>
      <dgm:spPr/>
      <dgm:t>
        <a:bodyPr/>
        <a:lstStyle/>
        <a:p>
          <a:endParaRPr lang="en-US"/>
        </a:p>
      </dgm:t>
    </dgm:pt>
    <dgm:pt modelId="{0C95B389-AC0C-4055-9AA3-38815EFC8B0A}" type="sibTrans" cxnId="{C4BA385D-31ED-40EF-A5D6-98DFBA64E71A}">
      <dgm:prSet/>
      <dgm:spPr/>
      <dgm:t>
        <a:bodyPr/>
        <a:lstStyle/>
        <a:p>
          <a:endParaRPr lang="en-US"/>
        </a:p>
      </dgm:t>
    </dgm:pt>
    <dgm:pt modelId="{91A66877-AC1C-46D9-BF2C-6024B638DEA9}">
      <dgm:prSet phldrT="[Text]"/>
      <dgm:spPr/>
      <dgm:t>
        <a:bodyPr/>
        <a:lstStyle/>
        <a:p>
          <a:r>
            <a:rPr lang="en-US" dirty="0" err="1"/>
            <a:t>Vibrometry</a:t>
          </a:r>
          <a:r>
            <a:rPr lang="en-US" dirty="0"/>
            <a:t> and Signal Processing Capabilities</a:t>
          </a:r>
        </a:p>
      </dgm:t>
    </dgm:pt>
    <dgm:pt modelId="{913FED05-DF41-48A7-B1F8-81937A468EF9}" type="parTrans" cxnId="{7F0DAB6F-9257-4F2D-B31A-3418F73F6952}">
      <dgm:prSet/>
      <dgm:spPr/>
      <dgm:t>
        <a:bodyPr/>
        <a:lstStyle/>
        <a:p>
          <a:endParaRPr lang="en-US"/>
        </a:p>
      </dgm:t>
    </dgm:pt>
    <dgm:pt modelId="{BFCE4A28-C381-46FF-935A-B11534EF7D87}" type="sibTrans" cxnId="{7F0DAB6F-9257-4F2D-B31A-3418F73F6952}">
      <dgm:prSet/>
      <dgm:spPr/>
      <dgm:t>
        <a:bodyPr/>
        <a:lstStyle/>
        <a:p>
          <a:endParaRPr lang="en-US"/>
        </a:p>
      </dgm:t>
    </dgm:pt>
    <dgm:pt modelId="{76CC3289-2662-43F0-A3C6-BA04A135F08C}">
      <dgm:prSet phldrT="[Text]"/>
      <dgm:spPr/>
      <dgm:t>
        <a:bodyPr/>
        <a:lstStyle/>
        <a:p>
          <a:r>
            <a:rPr lang="en-US" dirty="0"/>
            <a:t>Deep Learning Capabilities for Classification and Identification</a:t>
          </a:r>
        </a:p>
      </dgm:t>
    </dgm:pt>
    <dgm:pt modelId="{D46DB4DA-1442-4ECE-89FE-BBB1E3489E3D}" type="parTrans" cxnId="{0400886E-8A1A-44C2-95A7-DB0EF4911494}">
      <dgm:prSet/>
      <dgm:spPr/>
      <dgm:t>
        <a:bodyPr/>
        <a:lstStyle/>
        <a:p>
          <a:endParaRPr lang="en-US"/>
        </a:p>
      </dgm:t>
    </dgm:pt>
    <dgm:pt modelId="{FA28C9D6-476E-43CD-BA23-D6D990FD78D0}" type="sibTrans" cxnId="{0400886E-8A1A-44C2-95A7-DB0EF4911494}">
      <dgm:prSet/>
      <dgm:spPr/>
      <dgm:t>
        <a:bodyPr/>
        <a:lstStyle/>
        <a:p>
          <a:endParaRPr lang="en-US"/>
        </a:p>
      </dgm:t>
    </dgm:pt>
    <dgm:pt modelId="{8994D886-A75F-411A-A9D7-D31991FF12BD}" type="pres">
      <dgm:prSet presAssocID="{7D9C16A6-8C48-4165-8DAF-8C957C12A8FA}" presName="root" presStyleCnt="0">
        <dgm:presLayoutVars>
          <dgm:dir/>
          <dgm:resizeHandles val="exact"/>
        </dgm:presLayoutVars>
      </dgm:prSet>
      <dgm:spPr/>
    </dgm:pt>
    <dgm:pt modelId="{E1DBA6D5-BD14-4CD2-A0CC-80F867FEFA81}" type="pres">
      <dgm:prSet presAssocID="{701D68F5-42F8-47BC-8FED-84C50F595DF0}" presName="compNode" presStyleCnt="0"/>
      <dgm:spPr/>
    </dgm:pt>
    <dgm:pt modelId="{19A8DC21-3E65-409D-AD53-DA51BB9198A0}" type="pres">
      <dgm:prSet presAssocID="{701D68F5-42F8-47BC-8FED-84C50F595DF0}" presName="iconRect" presStyleLbl="node1" presStyleIdx="0" presStyleCnt="3" custScaleX="157625" custScaleY="157625" custLinFactX="223759" custLinFactNeighborX="300000" custLinFactNeighborY="-1050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twork"/>
        </a:ext>
      </dgm:extLst>
    </dgm:pt>
    <dgm:pt modelId="{B9F90A48-FF94-4C94-A587-0190406F6FD3}" type="pres">
      <dgm:prSet presAssocID="{701D68F5-42F8-47BC-8FED-84C50F595DF0}" presName="spaceRect" presStyleCnt="0"/>
      <dgm:spPr/>
    </dgm:pt>
    <dgm:pt modelId="{A99B5DD6-89E9-4537-B415-4205CEB9323A}" type="pres">
      <dgm:prSet presAssocID="{701D68F5-42F8-47BC-8FED-84C50F595DF0}" presName="textRect" presStyleLbl="revTx" presStyleIdx="0" presStyleCnt="3">
        <dgm:presLayoutVars>
          <dgm:chMax val="1"/>
          <dgm:chPref val="1"/>
        </dgm:presLayoutVars>
      </dgm:prSet>
      <dgm:spPr/>
    </dgm:pt>
    <dgm:pt modelId="{8B391436-B9B0-45BD-A57F-792D6376D868}" type="pres">
      <dgm:prSet presAssocID="{0C95B389-AC0C-4055-9AA3-38815EFC8B0A}" presName="sibTrans" presStyleCnt="0"/>
      <dgm:spPr/>
    </dgm:pt>
    <dgm:pt modelId="{95872155-C45D-46D3-874C-D838089A06F8}" type="pres">
      <dgm:prSet presAssocID="{91A66877-AC1C-46D9-BF2C-6024B638DEA9}" presName="compNode" presStyleCnt="0"/>
      <dgm:spPr/>
    </dgm:pt>
    <dgm:pt modelId="{CE9DF0E8-B0DE-4E1E-9FF4-6006AD8428DB}" type="pres">
      <dgm:prSet presAssocID="{91A66877-AC1C-46D9-BF2C-6024B638DEA9}" presName="iconRect" presStyleLbl="node1" presStyleIdx="1" presStyleCnt="3" custScaleX="157625" custScaleY="157926" custLinFactX="-100000" custLinFactNeighborX="-152754" custLinFactNeighborY="-165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tellite"/>
        </a:ext>
      </dgm:extLst>
    </dgm:pt>
    <dgm:pt modelId="{AA0423A1-55B2-45E9-BFE7-3FBE5BDA65ED}" type="pres">
      <dgm:prSet presAssocID="{91A66877-AC1C-46D9-BF2C-6024B638DEA9}" presName="spaceRect" presStyleCnt="0"/>
      <dgm:spPr/>
    </dgm:pt>
    <dgm:pt modelId="{55120873-6F5C-4053-8EAD-6287A7F1097E}" type="pres">
      <dgm:prSet presAssocID="{91A66877-AC1C-46D9-BF2C-6024B638DEA9}" presName="textRect" presStyleLbl="revTx" presStyleIdx="1" presStyleCnt="3">
        <dgm:presLayoutVars>
          <dgm:chMax val="1"/>
          <dgm:chPref val="1"/>
        </dgm:presLayoutVars>
      </dgm:prSet>
      <dgm:spPr/>
    </dgm:pt>
    <dgm:pt modelId="{F679C986-30E4-4F0A-A3A6-CAE528BFED76}" type="pres">
      <dgm:prSet presAssocID="{BFCE4A28-C381-46FF-935A-B11534EF7D87}" presName="sibTrans" presStyleCnt="0"/>
      <dgm:spPr/>
    </dgm:pt>
    <dgm:pt modelId="{2EC2FDE3-8908-45C7-A3FD-EB370213FE69}" type="pres">
      <dgm:prSet presAssocID="{76CC3289-2662-43F0-A3C6-BA04A135F08C}" presName="compNode" presStyleCnt="0"/>
      <dgm:spPr/>
    </dgm:pt>
    <dgm:pt modelId="{6DB1FE51-13D0-4A38-AD6E-48D4371A1AF3}" type="pres">
      <dgm:prSet presAssocID="{76CC3289-2662-43F0-A3C6-BA04A135F08C}" presName="iconRect" presStyleLbl="node1" presStyleIdx="2" presStyleCnt="3" custScaleX="157625" custScaleY="157625" custLinFactX="-100000" custLinFactNeighborX="-161301" custLinFactNeighborY="-276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nk"/>
        </a:ext>
      </dgm:extLst>
    </dgm:pt>
    <dgm:pt modelId="{0928538A-05CC-4A79-BD5D-92F985D1EEE5}" type="pres">
      <dgm:prSet presAssocID="{76CC3289-2662-43F0-A3C6-BA04A135F08C}" presName="spaceRect" presStyleCnt="0"/>
      <dgm:spPr/>
    </dgm:pt>
    <dgm:pt modelId="{133097FC-B1F8-4953-B0AB-E8E73D968D1C}" type="pres">
      <dgm:prSet presAssocID="{76CC3289-2662-43F0-A3C6-BA04A135F08C}" presName="textRect" presStyleLbl="revTx" presStyleIdx="2" presStyleCnt="3">
        <dgm:presLayoutVars>
          <dgm:chMax val="1"/>
          <dgm:chPref val="1"/>
        </dgm:presLayoutVars>
      </dgm:prSet>
      <dgm:spPr/>
    </dgm:pt>
  </dgm:ptLst>
  <dgm:cxnLst>
    <dgm:cxn modelId="{1B8CB22C-9648-419B-97E9-4AA6C3555723}" type="presOf" srcId="{701D68F5-42F8-47BC-8FED-84C50F595DF0}" destId="{A99B5DD6-89E9-4537-B415-4205CEB9323A}" srcOrd="0" destOrd="0" presId="urn:microsoft.com/office/officeart/2018/2/layout/IconLabelList"/>
    <dgm:cxn modelId="{C4BA385D-31ED-40EF-A5D6-98DFBA64E71A}" srcId="{7D9C16A6-8C48-4165-8DAF-8C957C12A8FA}" destId="{701D68F5-42F8-47BC-8FED-84C50F595DF0}" srcOrd="0" destOrd="0" parTransId="{9617668C-C38C-4017-8DDF-37855B15D110}" sibTransId="{0C95B389-AC0C-4055-9AA3-38815EFC8B0A}"/>
    <dgm:cxn modelId="{5574CC64-4BF2-43BE-BABC-6DF1E58A4C74}" type="presOf" srcId="{7D9C16A6-8C48-4165-8DAF-8C957C12A8FA}" destId="{8994D886-A75F-411A-A9D7-D31991FF12BD}" srcOrd="0" destOrd="0" presId="urn:microsoft.com/office/officeart/2018/2/layout/IconLabelList"/>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EC5C6E85-C523-4B60-976B-342F12E3A6CB}" type="presOf" srcId="{91A66877-AC1C-46D9-BF2C-6024B638DEA9}" destId="{55120873-6F5C-4053-8EAD-6287A7F1097E}" srcOrd="0" destOrd="0" presId="urn:microsoft.com/office/officeart/2018/2/layout/IconLabelList"/>
    <dgm:cxn modelId="{6E31C6AB-C9E6-448F-A8CC-566A63619D4D}" type="presOf" srcId="{76CC3289-2662-43F0-A3C6-BA04A135F08C}" destId="{133097FC-B1F8-4953-B0AB-E8E73D968D1C}" srcOrd="0" destOrd="0" presId="urn:microsoft.com/office/officeart/2018/2/layout/IconLabelList"/>
    <dgm:cxn modelId="{2AD6E781-3ED2-484E-B438-73386D2C583D}" type="presParOf" srcId="{8994D886-A75F-411A-A9D7-D31991FF12BD}" destId="{E1DBA6D5-BD14-4CD2-A0CC-80F867FEFA81}" srcOrd="0" destOrd="0" presId="urn:microsoft.com/office/officeart/2018/2/layout/IconLabelList"/>
    <dgm:cxn modelId="{10B2B212-528C-471D-ABD0-D66ED992B833}" type="presParOf" srcId="{E1DBA6D5-BD14-4CD2-A0CC-80F867FEFA81}" destId="{19A8DC21-3E65-409D-AD53-DA51BB9198A0}" srcOrd="0" destOrd="0" presId="urn:microsoft.com/office/officeart/2018/2/layout/IconLabelList"/>
    <dgm:cxn modelId="{2A8FB3D0-F98B-4F5A-BACA-4315E38776FB}" type="presParOf" srcId="{E1DBA6D5-BD14-4CD2-A0CC-80F867FEFA81}" destId="{B9F90A48-FF94-4C94-A587-0190406F6FD3}" srcOrd="1" destOrd="0" presId="urn:microsoft.com/office/officeart/2018/2/layout/IconLabelList"/>
    <dgm:cxn modelId="{95FEF629-9884-451C-89B4-41B897ABE3D6}" type="presParOf" srcId="{E1DBA6D5-BD14-4CD2-A0CC-80F867FEFA81}" destId="{A99B5DD6-89E9-4537-B415-4205CEB9323A}" srcOrd="2" destOrd="0" presId="urn:microsoft.com/office/officeart/2018/2/layout/IconLabelList"/>
    <dgm:cxn modelId="{0FE6827F-DE80-4F8A-8E9D-7F88C0F7EF29}" type="presParOf" srcId="{8994D886-A75F-411A-A9D7-D31991FF12BD}" destId="{8B391436-B9B0-45BD-A57F-792D6376D868}" srcOrd="1" destOrd="0" presId="urn:microsoft.com/office/officeart/2018/2/layout/IconLabelList"/>
    <dgm:cxn modelId="{4857BE3A-D518-473D-AC79-7B9BF18B9824}" type="presParOf" srcId="{8994D886-A75F-411A-A9D7-D31991FF12BD}" destId="{95872155-C45D-46D3-874C-D838089A06F8}" srcOrd="2" destOrd="0" presId="urn:microsoft.com/office/officeart/2018/2/layout/IconLabelList"/>
    <dgm:cxn modelId="{B4B325C4-81F2-4B3E-8CBF-4532B0BFA343}" type="presParOf" srcId="{95872155-C45D-46D3-874C-D838089A06F8}" destId="{CE9DF0E8-B0DE-4E1E-9FF4-6006AD8428DB}" srcOrd="0" destOrd="0" presId="urn:microsoft.com/office/officeart/2018/2/layout/IconLabelList"/>
    <dgm:cxn modelId="{0AE6D335-6E55-47E1-BAD8-0368620AB8F6}" type="presParOf" srcId="{95872155-C45D-46D3-874C-D838089A06F8}" destId="{AA0423A1-55B2-45E9-BFE7-3FBE5BDA65ED}" srcOrd="1" destOrd="0" presId="urn:microsoft.com/office/officeart/2018/2/layout/IconLabelList"/>
    <dgm:cxn modelId="{AFEE8CCD-97FE-4EFA-A584-DF6AFDAD2B20}" type="presParOf" srcId="{95872155-C45D-46D3-874C-D838089A06F8}" destId="{55120873-6F5C-4053-8EAD-6287A7F1097E}" srcOrd="2" destOrd="0" presId="urn:microsoft.com/office/officeart/2018/2/layout/IconLabelList"/>
    <dgm:cxn modelId="{26649F18-C204-4047-8300-905486AB3755}" type="presParOf" srcId="{8994D886-A75F-411A-A9D7-D31991FF12BD}" destId="{F679C986-30E4-4F0A-A3A6-CAE528BFED76}" srcOrd="3" destOrd="0" presId="urn:microsoft.com/office/officeart/2018/2/layout/IconLabelList"/>
    <dgm:cxn modelId="{898D629F-DA37-435F-A0B2-0617605D711A}" type="presParOf" srcId="{8994D886-A75F-411A-A9D7-D31991FF12BD}" destId="{2EC2FDE3-8908-45C7-A3FD-EB370213FE69}" srcOrd="4" destOrd="0" presId="urn:microsoft.com/office/officeart/2018/2/layout/IconLabelList"/>
    <dgm:cxn modelId="{2BDADB1C-15B1-4763-9B35-3792147F8F87}" type="presParOf" srcId="{2EC2FDE3-8908-45C7-A3FD-EB370213FE69}" destId="{6DB1FE51-13D0-4A38-AD6E-48D4371A1AF3}" srcOrd="0" destOrd="0" presId="urn:microsoft.com/office/officeart/2018/2/layout/IconLabelList"/>
    <dgm:cxn modelId="{F692F1E6-C6EC-4391-8432-EB6C34194240}" type="presParOf" srcId="{2EC2FDE3-8908-45C7-A3FD-EB370213FE69}" destId="{0928538A-05CC-4A79-BD5D-92F985D1EEE5}" srcOrd="1" destOrd="0" presId="urn:microsoft.com/office/officeart/2018/2/layout/IconLabelList"/>
    <dgm:cxn modelId="{0E6AF6C4-A4E5-4234-9E16-F9F2334264CD}" type="presParOf" srcId="{2EC2FDE3-8908-45C7-A3FD-EB370213FE69}" destId="{133097FC-B1F8-4953-B0AB-E8E73D968D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3500" rIns="63500" bIns="63500" numCol="1" spcCol="1270" anchor="ctr" anchorCtr="0">
          <a:noAutofit/>
        </a:bodyPr>
        <a:lstStyle/>
        <a:p>
          <a:pPr marL="0" lvl="0" indent="0" algn="l" defTabSz="1111250">
            <a:lnSpc>
              <a:spcPct val="100000"/>
            </a:lnSpc>
            <a:spcBef>
              <a:spcPct val="0"/>
            </a:spcBef>
            <a:spcAft>
              <a:spcPct val="35000"/>
            </a:spcAft>
            <a:buNone/>
          </a:pPr>
          <a:r>
            <a:rPr lang="en-US" sz="2500" kern="1200" dirty="0"/>
            <a:t>SAR Capabilities – Slides 4-13</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55666" y="1425575"/>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3500" rIns="63500" bIns="63500" numCol="1" spcCol="1270" anchor="ctr" anchorCtr="0">
          <a:noAutofit/>
        </a:bodyPr>
        <a:lstStyle/>
        <a:p>
          <a:pPr marL="0" lvl="0" indent="0" algn="l" defTabSz="1111250">
            <a:lnSpc>
              <a:spcPct val="100000"/>
            </a:lnSpc>
            <a:spcBef>
              <a:spcPct val="0"/>
            </a:spcBef>
            <a:spcAft>
              <a:spcPct val="35000"/>
            </a:spcAft>
            <a:buNone/>
          </a:pPr>
          <a:r>
            <a:rPr lang="en-US" sz="2500" kern="1200" dirty="0" err="1"/>
            <a:t>Vibrometry</a:t>
          </a:r>
          <a:r>
            <a:rPr lang="en-US" sz="2500" kern="1200" dirty="0"/>
            <a:t> Data– Slides 14-18</a:t>
          </a:r>
        </a:p>
      </dsp:txBody>
      <dsp:txXfrm>
        <a:off x="755666" y="1425575"/>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3500" rIns="63500" bIns="63500" numCol="1" spcCol="1270" anchor="ctr" anchorCtr="0">
          <a:noAutofit/>
        </a:bodyPr>
        <a:lstStyle/>
        <a:p>
          <a:pPr marL="0" lvl="0" indent="0" algn="l" defTabSz="1111250">
            <a:lnSpc>
              <a:spcPct val="100000"/>
            </a:lnSpc>
            <a:spcBef>
              <a:spcPct val="0"/>
            </a:spcBef>
            <a:spcAft>
              <a:spcPct val="35000"/>
            </a:spcAft>
            <a:buNone/>
          </a:pPr>
          <a:r>
            <a:rPr lang="en-US" sz="2500" kern="1200" dirty="0"/>
            <a:t>Signal Processing Capabilities – Slides 19-26</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6040" rIns="66040" bIns="66040" numCol="1" spcCol="1270" anchor="ctr" anchorCtr="0">
          <a:noAutofit/>
        </a:bodyPr>
        <a:lstStyle/>
        <a:p>
          <a:pPr marL="0" lvl="0" indent="0" algn="l" defTabSz="1155700">
            <a:lnSpc>
              <a:spcPct val="100000"/>
            </a:lnSpc>
            <a:spcBef>
              <a:spcPct val="0"/>
            </a:spcBef>
            <a:spcAft>
              <a:spcPct val="35000"/>
            </a:spcAft>
            <a:buNone/>
          </a:pPr>
          <a:r>
            <a:rPr lang="en-US" sz="2600" kern="1200" dirty="0"/>
            <a:t>Deep Learning Capabilities – Slides 27-33</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55666" y="1425575"/>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6040" rIns="66040" bIns="66040" numCol="1" spcCol="1270" anchor="ctr" anchorCtr="0">
          <a:noAutofit/>
        </a:bodyPr>
        <a:lstStyle/>
        <a:p>
          <a:pPr marL="0" lvl="0" indent="0" algn="l" defTabSz="1155700">
            <a:lnSpc>
              <a:spcPct val="100000"/>
            </a:lnSpc>
            <a:spcBef>
              <a:spcPct val="0"/>
            </a:spcBef>
            <a:spcAft>
              <a:spcPct val="35000"/>
            </a:spcAft>
            <a:buNone/>
          </a:pPr>
          <a:r>
            <a:rPr lang="en-US" sz="2600" kern="1200" dirty="0"/>
            <a:t>Conclusion – Slides 34-35</a:t>
          </a:r>
        </a:p>
      </dsp:txBody>
      <dsp:txXfrm>
        <a:off x="755666" y="1425575"/>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6040" rIns="66040" bIns="66040" numCol="1" spcCol="1270" anchor="ctr" anchorCtr="0">
          <a:noAutofit/>
        </a:bodyPr>
        <a:lstStyle/>
        <a:p>
          <a:pPr marL="0" lvl="0" indent="0" algn="l" defTabSz="1155700">
            <a:lnSpc>
              <a:spcPct val="100000"/>
            </a:lnSpc>
            <a:spcBef>
              <a:spcPct val="0"/>
            </a:spcBef>
            <a:spcAft>
              <a:spcPct val="35000"/>
            </a:spcAft>
            <a:buNone/>
          </a:pPr>
          <a:r>
            <a:rPr lang="en-US" sz="2600" kern="1200" dirty="0"/>
            <a:t>Bibliography – Slides 36-38</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8DC21-3E65-409D-AD53-DA51BB9198A0}">
      <dsp:nvSpPr>
        <dsp:cNvPr id="0" name=""/>
        <dsp:cNvSpPr/>
      </dsp:nvSpPr>
      <dsp:spPr>
        <a:xfrm>
          <a:off x="8119180" y="342540"/>
          <a:ext cx="2285995" cy="22859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9B5DD6-89E9-4537-B415-4205CEB9323A}">
      <dsp:nvSpPr>
        <dsp:cNvPr id="0" name=""/>
        <dsp:cNvSpPr/>
      </dsp:nvSpPr>
      <dsp:spPr>
        <a:xfrm>
          <a:off x="54818"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SAR Radar/Satellite Capabilities</a:t>
          </a:r>
        </a:p>
      </dsp:txBody>
      <dsp:txXfrm>
        <a:off x="54818" y="2746269"/>
        <a:ext cx="3222832" cy="720000"/>
      </dsp:txXfrm>
    </dsp:sp>
    <dsp:sp modelId="{CE9DF0E8-B0DE-4E1E-9FF4-6006AD8428DB}">
      <dsp:nvSpPr>
        <dsp:cNvPr id="0" name=""/>
        <dsp:cNvSpPr/>
      </dsp:nvSpPr>
      <dsp:spPr>
        <a:xfrm>
          <a:off x="644438" y="469783"/>
          <a:ext cx="2285995" cy="2290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120873-6F5C-4053-8EAD-6287A7F1097E}">
      <dsp:nvSpPr>
        <dsp:cNvPr id="0" name=""/>
        <dsp:cNvSpPr/>
      </dsp:nvSpPr>
      <dsp:spPr>
        <a:xfrm>
          <a:off x="3841646" y="2747361"/>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err="1"/>
            <a:t>Vibrometry</a:t>
          </a:r>
          <a:r>
            <a:rPr lang="en-US" sz="2000" kern="1200" dirty="0"/>
            <a:t> and Signal Processing Capabilities</a:t>
          </a:r>
        </a:p>
      </dsp:txBody>
      <dsp:txXfrm>
        <a:off x="3841646" y="2747361"/>
        <a:ext cx="3222832" cy="720000"/>
      </dsp:txXfrm>
    </dsp:sp>
    <dsp:sp modelId="{6DB1FE51-13D0-4A38-AD6E-48D4371A1AF3}">
      <dsp:nvSpPr>
        <dsp:cNvPr id="0" name=""/>
        <dsp:cNvSpPr/>
      </dsp:nvSpPr>
      <dsp:spPr>
        <a:xfrm>
          <a:off x="4307311" y="454834"/>
          <a:ext cx="2285995" cy="2285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3097FC-B1F8-4953-B0AB-E8E73D968D1C}">
      <dsp:nvSpPr>
        <dsp:cNvPr id="0" name=""/>
        <dsp:cNvSpPr/>
      </dsp:nvSpPr>
      <dsp:spPr>
        <a:xfrm>
          <a:off x="7628474"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Deep Learning Capabilities for Classification and Identification</a:t>
          </a:r>
        </a:p>
      </dsp:txBody>
      <dsp:txXfrm>
        <a:off x="7628474" y="2746269"/>
        <a:ext cx="3222832" cy="720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3/30/2023</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3/30/2023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350511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a:t>
            </a:fld>
            <a:endParaRPr lang="en-US" dirty="0"/>
          </a:p>
        </p:txBody>
      </p:sp>
    </p:spTree>
    <p:extLst>
      <p:ext uri="{BB962C8B-B14F-4D97-AF65-F5344CB8AC3E}">
        <p14:creationId xmlns:p14="http://schemas.microsoft.com/office/powerpoint/2010/main" val="108156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35</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38</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3/30/2023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bradleyevans@unm.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thworks.com/help/radar/ug/sar-target-classification-using-deep-learning.html" TargetMode="External"/><Relationship Id="rId2" Type="http://schemas.openxmlformats.org/officeDocument/2006/relationships/hyperlink" Target="https://doi.org/10.3390/rs1416385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SAR Exploitation</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fontScale="70000" lnSpcReduction="20000"/>
          </a:bodyPr>
          <a:lstStyle/>
          <a:p>
            <a:r>
              <a:rPr lang="en-US" dirty="0">
                <a:solidFill>
                  <a:srgbClr val="7CEBFF"/>
                </a:solidFill>
              </a:rPr>
              <a:t>A Short, State-of-the-art Presentation to the IEEE SPS SAR Exploitation Sub-Group on Thursday, 30 March 2023</a:t>
            </a:r>
          </a:p>
          <a:p>
            <a:r>
              <a:rPr lang="en-US" dirty="0">
                <a:solidFill>
                  <a:srgbClr val="7CEBFF"/>
                </a:solidFill>
              </a:rPr>
              <a:t>Bradley Evans (</a:t>
            </a:r>
            <a:r>
              <a:rPr lang="en-US" dirty="0">
                <a:solidFill>
                  <a:srgbClr val="7CEBFF"/>
                </a:solidFill>
                <a:hlinkClick r:id="rId4"/>
              </a:rPr>
              <a:t>bradleyevans@unm.edu</a:t>
            </a:r>
            <a:r>
              <a:rPr lang="en-US" dirty="0">
                <a:solidFill>
                  <a:srgbClr val="7CEBFF"/>
                </a:solidFill>
              </a:rPr>
              <a:t>)</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A935-7471-7616-CE01-DB0A578E06B2}"/>
              </a:ext>
            </a:extLst>
          </p:cNvPr>
          <p:cNvSpPr>
            <a:spLocks noGrp="1"/>
          </p:cNvSpPr>
          <p:nvPr>
            <p:ph type="title"/>
          </p:nvPr>
        </p:nvSpPr>
        <p:spPr/>
        <p:txBody>
          <a:bodyPr/>
          <a:lstStyle/>
          <a:p>
            <a:r>
              <a:rPr lang="en-US" dirty="0"/>
              <a:t>SAR Capabilities - Past Contributions</a:t>
            </a:r>
          </a:p>
        </p:txBody>
      </p:sp>
      <p:sp>
        <p:nvSpPr>
          <p:cNvPr id="3" name="Content Placeholder 2">
            <a:extLst>
              <a:ext uri="{FF2B5EF4-FFF2-40B4-BE49-F238E27FC236}">
                <a16:creationId xmlns:a16="http://schemas.microsoft.com/office/drawing/2014/main" id="{5A51A0FE-BFBA-AF9A-4221-FE4E2FA5D6D1}"/>
              </a:ext>
            </a:extLst>
          </p:cNvPr>
          <p:cNvSpPr>
            <a:spLocks noGrp="1"/>
          </p:cNvSpPr>
          <p:nvPr>
            <p:ph idx="1"/>
          </p:nvPr>
        </p:nvSpPr>
        <p:spPr>
          <a:xfrm>
            <a:off x="417095" y="1812758"/>
            <a:ext cx="11341767" cy="5045242"/>
          </a:xfrm>
        </p:spPr>
        <p:txBody>
          <a:bodyPr>
            <a:normAutofit lnSpcReduction="10000"/>
          </a:bodyPr>
          <a:lstStyle/>
          <a:p>
            <a:r>
              <a:rPr lang="en-US" dirty="0"/>
              <a:t>In order to solidify these claims, </a:t>
            </a:r>
            <a:r>
              <a:rPr lang="en-US" b="1" dirty="0"/>
              <a:t>two different schemes</a:t>
            </a:r>
            <a:r>
              <a:rPr lang="en-US" dirty="0"/>
              <a:t> have developed for both the </a:t>
            </a:r>
            <a:r>
              <a:rPr lang="en-US" b="1" dirty="0"/>
              <a:t>detection and M-</a:t>
            </a:r>
            <a:r>
              <a:rPr lang="en-US" b="1" dirty="0" err="1"/>
              <a:t>ary</a:t>
            </a:r>
            <a:r>
              <a:rPr lang="en-US" b="1" dirty="0"/>
              <a:t> classification</a:t>
            </a:r>
            <a:r>
              <a:rPr lang="en-US" dirty="0"/>
              <a:t> of vibrating objects in SAR images.</a:t>
            </a:r>
          </a:p>
          <a:p>
            <a:r>
              <a:rPr lang="en-US" dirty="0"/>
              <a:t>The </a:t>
            </a:r>
            <a:r>
              <a:rPr lang="en-US" b="1" dirty="0"/>
              <a:t>first scheme </a:t>
            </a:r>
            <a:r>
              <a:rPr lang="en-US" dirty="0"/>
              <a:t>is </a:t>
            </a:r>
            <a:r>
              <a:rPr lang="en-US" b="1" dirty="0"/>
              <a:t>data-driven</a:t>
            </a:r>
            <a:r>
              <a:rPr lang="en-US" dirty="0"/>
              <a:t> and utilizes features extracted with the help of the </a:t>
            </a:r>
            <a:r>
              <a:rPr lang="en-US" b="1" i="1" dirty="0"/>
              <a:t>discrete fractional Fourier transform</a:t>
            </a:r>
            <a:r>
              <a:rPr lang="en-US" b="1" dirty="0"/>
              <a:t> </a:t>
            </a:r>
            <a:r>
              <a:rPr lang="en-US" dirty="0"/>
              <a:t>(</a:t>
            </a:r>
            <a:r>
              <a:rPr lang="en-US" dirty="0" err="1"/>
              <a:t>DFrFT</a:t>
            </a:r>
            <a:r>
              <a:rPr lang="en-US" dirty="0"/>
              <a:t>) to feed </a:t>
            </a:r>
            <a:r>
              <a:rPr lang="en-US" b="1" i="1" dirty="0"/>
              <a:t>machine-learning algorithms </a:t>
            </a:r>
            <a:r>
              <a:rPr lang="en-US" dirty="0"/>
              <a:t>(MLAs).</a:t>
            </a:r>
          </a:p>
          <a:p>
            <a:r>
              <a:rPr lang="en-US" dirty="0"/>
              <a:t>Specifically, the </a:t>
            </a:r>
            <a:r>
              <a:rPr lang="en-US" dirty="0" err="1"/>
              <a:t>DFrFT</a:t>
            </a:r>
            <a:r>
              <a:rPr lang="en-US" dirty="0"/>
              <a:t> is applied to the </a:t>
            </a:r>
            <a:r>
              <a:rPr lang="en-US" b="1" dirty="0"/>
              <a:t>IF</a:t>
            </a:r>
            <a:r>
              <a:rPr lang="en-US" dirty="0"/>
              <a:t> of the </a:t>
            </a:r>
            <a:r>
              <a:rPr lang="en-US" b="1" dirty="0"/>
              <a:t>slow-time SAR data</a:t>
            </a:r>
            <a:r>
              <a:rPr lang="en-US" dirty="0"/>
              <a:t>, which is reconstructed using enhanced spectrograms based on the </a:t>
            </a:r>
            <a:r>
              <a:rPr lang="en-US" b="1" i="1" dirty="0"/>
              <a:t>smoothed pseudo Wigner-Ville time-frequency distribution </a:t>
            </a:r>
            <a:r>
              <a:rPr lang="en-US" dirty="0"/>
              <a:t>(SPWVTFD) and the </a:t>
            </a:r>
            <a:r>
              <a:rPr lang="en-US" b="1" dirty="0" err="1"/>
              <a:t>DFrFT</a:t>
            </a:r>
            <a:r>
              <a:rPr lang="en-US" dirty="0"/>
              <a:t>.</a:t>
            </a:r>
          </a:p>
          <a:p>
            <a:r>
              <a:rPr lang="en-US" dirty="0"/>
              <a:t>The </a:t>
            </a:r>
            <a:r>
              <a:rPr lang="en-US" b="1" dirty="0"/>
              <a:t>MLAs</a:t>
            </a:r>
            <a:r>
              <a:rPr lang="en-US" dirty="0"/>
              <a:t> which have been studied and utilized in the past are:</a:t>
            </a:r>
          </a:p>
          <a:p>
            <a:pPr lvl="1"/>
            <a:r>
              <a:rPr lang="en-US" dirty="0"/>
              <a:t>A linear </a:t>
            </a:r>
            <a:r>
              <a:rPr lang="en-US" b="1" i="1" dirty="0"/>
              <a:t>support-vector machine </a:t>
            </a:r>
            <a:r>
              <a:rPr lang="en-US" dirty="0"/>
              <a:t>(SVM),</a:t>
            </a:r>
          </a:p>
          <a:p>
            <a:pPr lvl="1"/>
            <a:r>
              <a:rPr lang="en-US" dirty="0"/>
              <a:t>A three-layer, fully-connected </a:t>
            </a:r>
            <a:r>
              <a:rPr lang="en-US" b="1" i="1" dirty="0"/>
              <a:t>neural network </a:t>
            </a:r>
            <a:r>
              <a:rPr lang="en-US" dirty="0"/>
              <a:t>(NN), and</a:t>
            </a:r>
          </a:p>
          <a:p>
            <a:pPr lvl="1"/>
            <a:r>
              <a:rPr lang="en-US" dirty="0"/>
              <a:t>A </a:t>
            </a:r>
            <a:r>
              <a:rPr lang="en-US" b="1" i="1" dirty="0"/>
              <a:t>random-forest classifier </a:t>
            </a:r>
            <a:r>
              <a:rPr lang="en-US" dirty="0"/>
              <a:t>(RFC).</a:t>
            </a:r>
          </a:p>
          <a:p>
            <a:r>
              <a:rPr lang="en-US" dirty="0"/>
              <a:t>The </a:t>
            </a:r>
            <a:r>
              <a:rPr lang="en-US" b="1" dirty="0"/>
              <a:t>second scheme </a:t>
            </a:r>
            <a:r>
              <a:rPr lang="en-US" dirty="0"/>
              <a:t>is </a:t>
            </a:r>
            <a:r>
              <a:rPr lang="en-US" b="1" dirty="0"/>
              <a:t>model-based</a:t>
            </a:r>
            <a:r>
              <a:rPr lang="en-US" dirty="0"/>
              <a:t> and employs a </a:t>
            </a:r>
            <a:r>
              <a:rPr lang="en-US" b="1" dirty="0"/>
              <a:t>probabilistic model </a:t>
            </a:r>
            <a:r>
              <a:rPr lang="en-US" dirty="0"/>
              <a:t>of the SAR slow-time signal, the </a:t>
            </a:r>
            <a:r>
              <a:rPr lang="en-US" b="1" i="1" dirty="0" err="1"/>
              <a:t>Karhunen-Loève</a:t>
            </a:r>
            <a:r>
              <a:rPr lang="en-US" b="1" i="1" dirty="0"/>
              <a:t> transform </a:t>
            </a:r>
            <a:r>
              <a:rPr lang="en-US" dirty="0"/>
              <a:t>(KLT), and a </a:t>
            </a:r>
            <a:r>
              <a:rPr lang="en-US" b="1" dirty="0"/>
              <a:t>likelihood-based decision function</a:t>
            </a:r>
            <a:r>
              <a:rPr lang="en-US" dirty="0"/>
              <a:t>.</a:t>
            </a:r>
          </a:p>
          <a:p>
            <a:r>
              <a:rPr lang="en-US" dirty="0"/>
              <a:t>Particularly, the KLT is used to </a:t>
            </a:r>
            <a:r>
              <a:rPr lang="en-US" b="1" dirty="0"/>
              <a:t>decorrelate</a:t>
            </a:r>
            <a:r>
              <a:rPr lang="en-US" dirty="0"/>
              <a:t> the samples of the SAR slow-time signal via </a:t>
            </a:r>
            <a:r>
              <a:rPr lang="en-US" b="1" i="1" dirty="0"/>
              <a:t>singular-value decomposition</a:t>
            </a:r>
            <a:r>
              <a:rPr lang="en-US" b="1" dirty="0"/>
              <a:t> </a:t>
            </a:r>
            <a:r>
              <a:rPr lang="en-US" dirty="0"/>
              <a:t>(SVD).</a:t>
            </a:r>
          </a:p>
        </p:txBody>
      </p:sp>
    </p:spTree>
    <p:extLst>
      <p:ext uri="{BB962C8B-B14F-4D97-AF65-F5344CB8AC3E}">
        <p14:creationId xmlns:p14="http://schemas.microsoft.com/office/powerpoint/2010/main" val="325263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D80F6D-C083-AB77-37F0-352FF080802B}"/>
              </a:ext>
            </a:extLst>
          </p:cNvPr>
          <p:cNvSpPr>
            <a:spLocks noGrp="1"/>
          </p:cNvSpPr>
          <p:nvPr>
            <p:ph type="title"/>
          </p:nvPr>
        </p:nvSpPr>
        <p:spPr>
          <a:xfrm>
            <a:off x="581193" y="729658"/>
            <a:ext cx="11029616" cy="988332"/>
          </a:xfrm>
        </p:spPr>
        <p:txBody>
          <a:bodyPr/>
          <a:lstStyle/>
          <a:p>
            <a:r>
              <a:rPr lang="en-US" dirty="0"/>
              <a:t>SAR Capabilities - Past contributions</a:t>
            </a:r>
          </a:p>
        </p:txBody>
      </p:sp>
      <p:pic>
        <p:nvPicPr>
          <p:cNvPr id="6" name="Picture Placeholder 5" descr="Diagram&#10;&#10;Description automatically generated">
            <a:extLst>
              <a:ext uri="{FF2B5EF4-FFF2-40B4-BE49-F238E27FC236}">
                <a16:creationId xmlns:a16="http://schemas.microsoft.com/office/drawing/2014/main" id="{AEE7E9E1-6922-B3CD-4D78-CF2A9AC2766D}"/>
              </a:ext>
            </a:extLst>
          </p:cNvPr>
          <p:cNvPicPr>
            <a:picLocks noGrp="1" noChangeAspect="1"/>
          </p:cNvPicPr>
          <p:nvPr>
            <p:ph sz="half" idx="1"/>
          </p:nvPr>
        </p:nvPicPr>
        <p:blipFill>
          <a:blip r:embed="rId2"/>
          <a:stretch>
            <a:fillRect/>
          </a:stretch>
        </p:blipFill>
        <p:spPr>
          <a:xfrm>
            <a:off x="438150" y="2228003"/>
            <a:ext cx="5565434" cy="4629997"/>
          </a:xfrm>
          <a:noFill/>
        </p:spPr>
      </p:pic>
      <p:sp>
        <p:nvSpPr>
          <p:cNvPr id="20" name="Content Placeholder 3">
            <a:extLst>
              <a:ext uri="{FF2B5EF4-FFF2-40B4-BE49-F238E27FC236}">
                <a16:creationId xmlns:a16="http://schemas.microsoft.com/office/drawing/2014/main" id="{89F2603E-B3D8-7C89-111B-F4499300C508}"/>
              </a:ext>
            </a:extLst>
          </p:cNvPr>
          <p:cNvSpPr>
            <a:spLocks noGrp="1"/>
          </p:cNvSpPr>
          <p:nvPr>
            <p:ph sz="half" idx="2"/>
          </p:nvPr>
        </p:nvSpPr>
        <p:spPr>
          <a:xfrm>
            <a:off x="6096000" y="1866900"/>
            <a:ext cx="5657850" cy="4991099"/>
          </a:xfrm>
        </p:spPr>
        <p:txBody>
          <a:bodyPr/>
          <a:lstStyle/>
          <a:p>
            <a:r>
              <a:rPr lang="en-US" dirty="0"/>
              <a:t>Figure 1.4 to the left summarizes the </a:t>
            </a:r>
            <a:r>
              <a:rPr lang="en-US" b="1" dirty="0"/>
              <a:t>past detection methodologies</a:t>
            </a:r>
            <a:r>
              <a:rPr lang="en-US" dirty="0"/>
              <a:t> in block diagrams.</a:t>
            </a:r>
          </a:p>
          <a:p>
            <a:r>
              <a:rPr lang="en-US" dirty="0"/>
              <a:t>The performance of the </a:t>
            </a:r>
            <a:r>
              <a:rPr lang="en-US" b="1" dirty="0"/>
              <a:t>two past detection schemes </a:t>
            </a:r>
            <a:r>
              <a:rPr lang="en-US" dirty="0"/>
              <a:t>were characterized using </a:t>
            </a:r>
            <a:r>
              <a:rPr lang="en-US" b="1" dirty="0"/>
              <a:t>simulated data </a:t>
            </a:r>
            <a:r>
              <a:rPr lang="en-US" dirty="0"/>
              <a:t>as well as </a:t>
            </a:r>
            <a:r>
              <a:rPr lang="en-US" b="1" dirty="0"/>
              <a:t>real SAR data collected with a General Atomics Lynx SAR system</a:t>
            </a:r>
            <a:r>
              <a:rPr lang="en-US" dirty="0"/>
              <a:t>.</a:t>
            </a:r>
          </a:p>
          <a:p>
            <a:r>
              <a:rPr lang="en-US" dirty="0"/>
              <a:t>The results have been shown that the </a:t>
            </a:r>
            <a:r>
              <a:rPr lang="en-US" b="1" dirty="0"/>
              <a:t>two past schemes</a:t>
            </a:r>
            <a:r>
              <a:rPr lang="en-US" dirty="0"/>
              <a:t> can be used to achieve </a:t>
            </a:r>
            <a:r>
              <a:rPr lang="en-US" b="1" dirty="0"/>
              <a:t>high-performance vibrating-object detectors and classifiers</a:t>
            </a:r>
            <a:r>
              <a:rPr lang="en-US" dirty="0"/>
              <a:t>.</a:t>
            </a:r>
          </a:p>
        </p:txBody>
      </p:sp>
    </p:spTree>
    <p:extLst>
      <p:ext uri="{BB962C8B-B14F-4D97-AF65-F5344CB8AC3E}">
        <p14:creationId xmlns:p14="http://schemas.microsoft.com/office/powerpoint/2010/main" val="291077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52DD-33D7-9442-4FA0-4B7243E98F03}"/>
              </a:ext>
            </a:extLst>
          </p:cNvPr>
          <p:cNvSpPr>
            <a:spLocks noGrp="1"/>
          </p:cNvSpPr>
          <p:nvPr>
            <p:ph type="title"/>
          </p:nvPr>
        </p:nvSpPr>
        <p:spPr/>
        <p:txBody>
          <a:bodyPr/>
          <a:lstStyle/>
          <a:p>
            <a:r>
              <a:rPr lang="en-US" dirty="0"/>
              <a:t>SAR Capabilities - Past Contributions</a:t>
            </a:r>
          </a:p>
        </p:txBody>
      </p:sp>
      <p:sp>
        <p:nvSpPr>
          <p:cNvPr id="3" name="Content Placeholder 2">
            <a:extLst>
              <a:ext uri="{FF2B5EF4-FFF2-40B4-BE49-F238E27FC236}">
                <a16:creationId xmlns:a16="http://schemas.microsoft.com/office/drawing/2014/main" id="{ACBA1744-7D29-0E05-E734-C588E12DFD57}"/>
              </a:ext>
            </a:extLst>
          </p:cNvPr>
          <p:cNvSpPr>
            <a:spLocks noGrp="1"/>
          </p:cNvSpPr>
          <p:nvPr>
            <p:ph idx="1"/>
          </p:nvPr>
        </p:nvSpPr>
        <p:spPr>
          <a:xfrm>
            <a:off x="419100" y="1800225"/>
            <a:ext cx="11353800" cy="5057775"/>
          </a:xfrm>
        </p:spPr>
        <p:txBody>
          <a:bodyPr/>
          <a:lstStyle/>
          <a:p>
            <a:r>
              <a:rPr lang="en-US" dirty="0"/>
              <a:t>The suitability of SAR for sensing surface vibrations was demonstrated by showing that the </a:t>
            </a:r>
            <a:r>
              <a:rPr lang="en-US" b="1" dirty="0"/>
              <a:t>separability of different classes of vibrating objects is preserved even after non-linear SAR processing</a:t>
            </a:r>
            <a:r>
              <a:rPr lang="en-US" dirty="0"/>
              <a:t>.</a:t>
            </a:r>
          </a:p>
          <a:p>
            <a:r>
              <a:rPr lang="en-US" dirty="0"/>
              <a:t>For this purpose, an empirical experiment was performed using MLAs, a </a:t>
            </a:r>
            <a:r>
              <a:rPr lang="en-US" b="1" dirty="0"/>
              <a:t>library of vibration data from real machines</a:t>
            </a:r>
            <a:r>
              <a:rPr lang="en-US" dirty="0"/>
              <a:t> (instantaneous position data) and </a:t>
            </a:r>
            <a:r>
              <a:rPr lang="en-US" b="1" dirty="0"/>
              <a:t>simulated SAR data</a:t>
            </a:r>
            <a:r>
              <a:rPr lang="en-US" dirty="0"/>
              <a:t>.</a:t>
            </a:r>
          </a:p>
          <a:p>
            <a:r>
              <a:rPr lang="en-US" dirty="0"/>
              <a:t>Specifically, the </a:t>
            </a:r>
            <a:r>
              <a:rPr lang="en-US" b="1" dirty="0"/>
              <a:t>simulated SAR data </a:t>
            </a:r>
            <a:r>
              <a:rPr lang="en-US" dirty="0"/>
              <a:t>was generated using the </a:t>
            </a:r>
            <a:r>
              <a:rPr lang="en-US" b="1" dirty="0"/>
              <a:t>machine-vibration data as input </a:t>
            </a:r>
            <a:r>
              <a:rPr lang="en-US" dirty="0"/>
              <a:t>for the micro-Doppler return of a vibrating object (point-object).</a:t>
            </a:r>
          </a:p>
          <a:p>
            <a:r>
              <a:rPr lang="en-US" dirty="0"/>
              <a:t>The classification results of a set of two MLAs, </a:t>
            </a:r>
            <a:r>
              <a:rPr lang="en-US" b="1" dirty="0"/>
              <a:t>one trained with the real vibration data </a:t>
            </a:r>
            <a:r>
              <a:rPr lang="en-US" dirty="0"/>
              <a:t>and the </a:t>
            </a:r>
            <a:r>
              <a:rPr lang="en-US" b="1" dirty="0"/>
              <a:t>other with the simulated SAR data</a:t>
            </a:r>
            <a:r>
              <a:rPr lang="en-US" dirty="0"/>
              <a:t>, show that the </a:t>
            </a:r>
            <a:r>
              <a:rPr lang="en-US" b="1" dirty="0"/>
              <a:t>separation of classes </a:t>
            </a:r>
            <a:r>
              <a:rPr lang="en-US" dirty="0"/>
              <a:t>produced by the </a:t>
            </a:r>
            <a:r>
              <a:rPr lang="en-US" b="1" dirty="0"/>
              <a:t>MLA trained with simulated SAR data</a:t>
            </a:r>
            <a:r>
              <a:rPr lang="en-US" dirty="0"/>
              <a:t> </a:t>
            </a:r>
            <a:r>
              <a:rPr lang="en-US" b="1" dirty="0"/>
              <a:t>is the same </a:t>
            </a:r>
            <a:r>
              <a:rPr lang="en-US" dirty="0"/>
              <a:t>as the </a:t>
            </a:r>
            <a:r>
              <a:rPr lang="en-US" b="1" dirty="0"/>
              <a:t>one provided by the MLA trained with the machine-vibration data</a:t>
            </a:r>
            <a:r>
              <a:rPr lang="en-US" dirty="0"/>
              <a:t>.</a:t>
            </a:r>
          </a:p>
        </p:txBody>
      </p:sp>
    </p:spTree>
    <p:extLst>
      <p:ext uri="{BB962C8B-B14F-4D97-AF65-F5344CB8AC3E}">
        <p14:creationId xmlns:p14="http://schemas.microsoft.com/office/powerpoint/2010/main" val="282525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6EB0-5D6A-0967-B474-6ACF2305EE62}"/>
              </a:ext>
            </a:extLst>
          </p:cNvPr>
          <p:cNvSpPr>
            <a:spLocks noGrp="1"/>
          </p:cNvSpPr>
          <p:nvPr>
            <p:ph type="title"/>
          </p:nvPr>
        </p:nvSpPr>
        <p:spPr/>
        <p:txBody>
          <a:bodyPr/>
          <a:lstStyle/>
          <a:p>
            <a:r>
              <a:rPr lang="en-US" dirty="0"/>
              <a:t>SAR Capabilities - Past Contributions</a:t>
            </a:r>
          </a:p>
        </p:txBody>
      </p:sp>
      <p:sp>
        <p:nvSpPr>
          <p:cNvPr id="3" name="Content Placeholder 2">
            <a:extLst>
              <a:ext uri="{FF2B5EF4-FFF2-40B4-BE49-F238E27FC236}">
                <a16:creationId xmlns:a16="http://schemas.microsoft.com/office/drawing/2014/main" id="{2B36D19D-7E23-848C-63C8-126F317C1F07}"/>
              </a:ext>
            </a:extLst>
          </p:cNvPr>
          <p:cNvSpPr>
            <a:spLocks noGrp="1"/>
          </p:cNvSpPr>
          <p:nvPr>
            <p:ph idx="1"/>
          </p:nvPr>
        </p:nvSpPr>
        <p:spPr>
          <a:xfrm>
            <a:off x="419100" y="1800225"/>
            <a:ext cx="11353800" cy="5057775"/>
          </a:xfrm>
        </p:spPr>
        <p:txBody>
          <a:bodyPr/>
          <a:lstStyle/>
          <a:p>
            <a:r>
              <a:rPr lang="en-US" dirty="0"/>
              <a:t>Finally, the past algorithms were studied when the </a:t>
            </a:r>
            <a:r>
              <a:rPr lang="en-US" b="1" dirty="0"/>
              <a:t>SAR slow-time signals were contaminated with noise and clutter</a:t>
            </a:r>
            <a:r>
              <a:rPr lang="en-US" dirty="0"/>
              <a:t>.</a:t>
            </a:r>
          </a:p>
          <a:p>
            <a:r>
              <a:rPr lang="en-US" dirty="0"/>
              <a:t>The results show that the past detection and classification schemes </a:t>
            </a:r>
            <a:r>
              <a:rPr lang="en-US" b="1" dirty="0"/>
              <a:t>yield reliable results for SNRs </a:t>
            </a:r>
            <a:r>
              <a:rPr lang="en-US" dirty="0"/>
              <a:t>(</a:t>
            </a:r>
            <a:r>
              <a:rPr lang="en-US" i="1" dirty="0"/>
              <a:t>signal-to-noise ratio</a:t>
            </a:r>
            <a:r>
              <a:rPr lang="en-US" dirty="0"/>
              <a:t>) </a:t>
            </a:r>
            <a:r>
              <a:rPr lang="en-US" b="1" dirty="0"/>
              <a:t>and SCRs </a:t>
            </a:r>
            <a:r>
              <a:rPr lang="en-US" dirty="0"/>
              <a:t>(</a:t>
            </a:r>
            <a:r>
              <a:rPr lang="en-US" i="1" dirty="0"/>
              <a:t>signal-to-clutter ratio</a:t>
            </a:r>
            <a:r>
              <a:rPr lang="en-US" dirty="0"/>
              <a:t>) </a:t>
            </a:r>
            <a:r>
              <a:rPr lang="en-US" b="1" dirty="0"/>
              <a:t>greater than -5 </a:t>
            </a:r>
            <a:r>
              <a:rPr lang="en-US" b="1" dirty="0" err="1"/>
              <a:t>dB</a:t>
            </a:r>
            <a:r>
              <a:rPr lang="en-US" dirty="0" err="1"/>
              <a:t>.</a:t>
            </a:r>
            <a:endParaRPr lang="en-US" dirty="0"/>
          </a:p>
          <a:p>
            <a:r>
              <a:rPr lang="en-US" dirty="0"/>
              <a:t>To loosen these requirements, the </a:t>
            </a:r>
            <a:r>
              <a:rPr lang="en-US" b="1" i="1" dirty="0"/>
              <a:t>Hankel rank reduction </a:t>
            </a:r>
            <a:r>
              <a:rPr lang="en-US" b="1" dirty="0"/>
              <a:t>(HRR) technique</a:t>
            </a:r>
            <a:r>
              <a:rPr lang="en-US" dirty="0"/>
              <a:t>, previously used for suppressing ocean clutter in ground-wave radar, was adapted to </a:t>
            </a:r>
            <a:r>
              <a:rPr lang="en-US" b="1" dirty="0"/>
              <a:t>suppress clutter-noise in SAR images</a:t>
            </a:r>
            <a:r>
              <a:rPr lang="en-US" dirty="0"/>
              <a:t>.</a:t>
            </a:r>
          </a:p>
          <a:p>
            <a:r>
              <a:rPr lang="en-US" dirty="0"/>
              <a:t>The result showed that the </a:t>
            </a:r>
            <a:r>
              <a:rPr lang="en-US" b="1" dirty="0"/>
              <a:t>past detection schemes yield reliable results for SNRs and SCRs greater than -10 dB </a:t>
            </a:r>
            <a:r>
              <a:rPr lang="en-US" dirty="0"/>
              <a:t>when the SAR images are </a:t>
            </a:r>
            <a:r>
              <a:rPr lang="en-US" b="1" dirty="0"/>
              <a:t>pre-processed with the HRR method</a:t>
            </a:r>
            <a:r>
              <a:rPr lang="en-US" dirty="0"/>
              <a:t>.</a:t>
            </a:r>
          </a:p>
          <a:p>
            <a:r>
              <a:rPr lang="en-US" dirty="0"/>
              <a:t>This </a:t>
            </a:r>
            <a:r>
              <a:rPr lang="en-US" b="1" dirty="0"/>
              <a:t>extends the capabilities of the past detection algorithms in presence of noise and clutter</a:t>
            </a:r>
            <a:r>
              <a:rPr lang="en-US" dirty="0"/>
              <a:t>, and also </a:t>
            </a:r>
            <a:r>
              <a:rPr lang="en-US" b="1" dirty="0"/>
              <a:t>corroborates the fitness of the HRR technique for performing noise and clutter suppression in SAR imaging</a:t>
            </a:r>
            <a:r>
              <a:rPr lang="en-US" dirty="0"/>
              <a:t>.</a:t>
            </a:r>
          </a:p>
        </p:txBody>
      </p:sp>
    </p:spTree>
    <p:extLst>
      <p:ext uri="{BB962C8B-B14F-4D97-AF65-F5344CB8AC3E}">
        <p14:creationId xmlns:p14="http://schemas.microsoft.com/office/powerpoint/2010/main" val="382485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E12E-E815-22A0-9D12-791F6A1ECA07}"/>
              </a:ext>
            </a:extLst>
          </p:cNvPr>
          <p:cNvSpPr>
            <a:spLocks noGrp="1"/>
          </p:cNvSpPr>
          <p:nvPr>
            <p:ph type="ctrTitle"/>
          </p:nvPr>
        </p:nvSpPr>
        <p:spPr/>
        <p:txBody>
          <a:bodyPr/>
          <a:lstStyle/>
          <a:p>
            <a:r>
              <a:rPr lang="en-US" dirty="0" err="1"/>
              <a:t>Vibrometry</a:t>
            </a:r>
            <a:r>
              <a:rPr lang="en-US" dirty="0"/>
              <a:t> Data</a:t>
            </a:r>
          </a:p>
        </p:txBody>
      </p:sp>
      <p:sp>
        <p:nvSpPr>
          <p:cNvPr id="3" name="Subtitle 2">
            <a:extLst>
              <a:ext uri="{FF2B5EF4-FFF2-40B4-BE49-F238E27FC236}">
                <a16:creationId xmlns:a16="http://schemas.microsoft.com/office/drawing/2014/main" id="{9A295D46-F74F-A17E-79C5-E2A195E277BA}"/>
              </a:ext>
            </a:extLst>
          </p:cNvPr>
          <p:cNvSpPr>
            <a:spLocks noGrp="1"/>
          </p:cNvSpPr>
          <p:nvPr>
            <p:ph type="subTitle" idx="1"/>
          </p:nvPr>
        </p:nvSpPr>
        <p:spPr/>
        <p:txBody>
          <a:bodyPr/>
          <a:lstStyle/>
          <a:p>
            <a:r>
              <a:rPr lang="en-US" dirty="0"/>
              <a:t>Slides 14 - 18</a:t>
            </a:r>
          </a:p>
        </p:txBody>
      </p:sp>
    </p:spTree>
    <p:extLst>
      <p:ext uri="{BB962C8B-B14F-4D97-AF65-F5344CB8AC3E}">
        <p14:creationId xmlns:p14="http://schemas.microsoft.com/office/powerpoint/2010/main" val="380626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B56D54-4D11-D0B9-02E1-3C89C653AE5C}"/>
              </a:ext>
            </a:extLst>
          </p:cNvPr>
          <p:cNvSpPr>
            <a:spLocks noGrp="1"/>
          </p:cNvSpPr>
          <p:nvPr>
            <p:ph type="title"/>
          </p:nvPr>
        </p:nvSpPr>
        <p:spPr>
          <a:xfrm>
            <a:off x="581193" y="729658"/>
            <a:ext cx="11029616" cy="988332"/>
          </a:xfrm>
        </p:spPr>
        <p:txBody>
          <a:bodyPr/>
          <a:lstStyle/>
          <a:p>
            <a:r>
              <a:rPr lang="en-US" dirty="0" err="1"/>
              <a:t>Vibrometry</a:t>
            </a:r>
            <a:r>
              <a:rPr lang="en-US" dirty="0"/>
              <a:t> Data – Acceleration Data for a single-source Signal in three directions</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CF859B76-9A14-A253-FD13-A93E2054D07B}"/>
              </a:ext>
            </a:extLst>
          </p:cNvPr>
          <p:cNvPicPr>
            <a:picLocks noGrp="1" noChangeAspect="1"/>
          </p:cNvPicPr>
          <p:nvPr>
            <p:ph sz="half" idx="1"/>
          </p:nvPr>
        </p:nvPicPr>
        <p:blipFill>
          <a:blip r:embed="rId2"/>
          <a:stretch>
            <a:fillRect/>
          </a:stretch>
        </p:blipFill>
        <p:spPr>
          <a:xfrm>
            <a:off x="0" y="1875571"/>
            <a:ext cx="6003583" cy="4802866"/>
          </a:xfrm>
          <a:noFill/>
        </p:spPr>
      </p:pic>
      <p:sp>
        <p:nvSpPr>
          <p:cNvPr id="12" name="Content Placeholder 3">
            <a:extLst>
              <a:ext uri="{FF2B5EF4-FFF2-40B4-BE49-F238E27FC236}">
                <a16:creationId xmlns:a16="http://schemas.microsoft.com/office/drawing/2014/main" id="{4BAE56B1-F07E-7D42-AB98-98574B504D9E}"/>
              </a:ext>
            </a:extLst>
          </p:cNvPr>
          <p:cNvSpPr>
            <a:spLocks noGrp="1"/>
          </p:cNvSpPr>
          <p:nvPr>
            <p:ph sz="half" idx="2"/>
          </p:nvPr>
        </p:nvSpPr>
        <p:spPr>
          <a:xfrm>
            <a:off x="6188417" y="2028825"/>
            <a:ext cx="5422392" cy="4649612"/>
          </a:xfrm>
        </p:spPr>
        <p:txBody>
          <a:bodyPr/>
          <a:lstStyle/>
          <a:p>
            <a:r>
              <a:rPr lang="en-US" dirty="0"/>
              <a:t>Here, we have some </a:t>
            </a:r>
            <a:r>
              <a:rPr lang="en-US" dirty="0" err="1"/>
              <a:t>vibrometry</a:t>
            </a:r>
            <a:r>
              <a:rPr lang="en-US" dirty="0"/>
              <a:t> data for a single source, vibrating device for four seconds.</a:t>
            </a:r>
          </a:p>
          <a:p>
            <a:r>
              <a:rPr lang="en-US" dirty="0"/>
              <a:t>The top graph represents the x-direction signal, the middle graph represents the y-direction of the signal, and the lower graph represents the z-direction of the signal.</a:t>
            </a:r>
          </a:p>
          <a:p>
            <a:r>
              <a:rPr lang="en-US" dirty="0"/>
              <a:t>We can see that the middle graph represents a continuous vibration, and the other two graphs represent a noisy signal.</a:t>
            </a:r>
          </a:p>
          <a:p>
            <a:r>
              <a:rPr lang="en-US" dirty="0"/>
              <a:t>Thus, we will focus on the middle graph for further analysis and description of the device.</a:t>
            </a:r>
          </a:p>
        </p:txBody>
      </p:sp>
    </p:spTree>
    <p:extLst>
      <p:ext uri="{BB962C8B-B14F-4D97-AF65-F5344CB8AC3E}">
        <p14:creationId xmlns:p14="http://schemas.microsoft.com/office/powerpoint/2010/main" val="319640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4B57A49-3165-8A49-5A49-723508EFEEBD}"/>
              </a:ext>
            </a:extLst>
          </p:cNvPr>
          <p:cNvSpPr>
            <a:spLocks noGrp="1"/>
          </p:cNvSpPr>
          <p:nvPr>
            <p:ph type="title"/>
          </p:nvPr>
        </p:nvSpPr>
        <p:spPr>
          <a:xfrm>
            <a:off x="581193" y="729658"/>
            <a:ext cx="11029616" cy="988332"/>
          </a:xfrm>
        </p:spPr>
        <p:txBody>
          <a:bodyPr/>
          <a:lstStyle/>
          <a:p>
            <a:r>
              <a:rPr lang="en-US" dirty="0" err="1"/>
              <a:t>Vibrometry</a:t>
            </a:r>
            <a:r>
              <a:rPr lang="en-US" dirty="0"/>
              <a:t> DATA – Use the FFT function to Obtain a Distance and hence a magnitude</a:t>
            </a:r>
          </a:p>
        </p:txBody>
      </p:sp>
      <p:sp>
        <p:nvSpPr>
          <p:cNvPr id="12" name="Content Placeholder 2">
            <a:extLst>
              <a:ext uri="{FF2B5EF4-FFF2-40B4-BE49-F238E27FC236}">
                <a16:creationId xmlns:a16="http://schemas.microsoft.com/office/drawing/2014/main" id="{5A7A00E0-20BF-CDFB-3A3B-55194564207E}"/>
              </a:ext>
            </a:extLst>
          </p:cNvPr>
          <p:cNvSpPr>
            <a:spLocks noGrp="1"/>
          </p:cNvSpPr>
          <p:nvPr>
            <p:ph sz="half" idx="1"/>
          </p:nvPr>
        </p:nvSpPr>
        <p:spPr>
          <a:xfrm>
            <a:off x="447675" y="2228003"/>
            <a:ext cx="5555908" cy="4306147"/>
          </a:xfrm>
        </p:spPr>
        <p:txBody>
          <a:bodyPr/>
          <a:lstStyle/>
          <a:p>
            <a:r>
              <a:rPr lang="en-US" dirty="0"/>
              <a:t>If we integrate the acceleration data from the previous page twice by using an FFT, we will obtain a distance, or a magnitude as shown on the following page.</a:t>
            </a:r>
          </a:p>
          <a:p>
            <a:r>
              <a:rPr lang="en-US" dirty="0"/>
              <a:t>The programming code in MATLAB is shown to the right in order to describe the integration process.</a:t>
            </a:r>
          </a:p>
          <a:p>
            <a:r>
              <a:rPr lang="en-US" dirty="0"/>
              <a:t>The commands are an </a:t>
            </a:r>
            <a:r>
              <a:rPr lang="en-US" dirty="0" err="1"/>
              <a:t>fft</a:t>
            </a:r>
            <a:r>
              <a:rPr lang="en-US" dirty="0"/>
              <a:t> of the signal, followed by an </a:t>
            </a:r>
            <a:r>
              <a:rPr lang="en-US" dirty="0" err="1"/>
              <a:t>fftshift</a:t>
            </a:r>
            <a:r>
              <a:rPr lang="en-US" dirty="0"/>
              <a:t> of that signal to give us a twice integrated distance (magnitude) of the signal.</a:t>
            </a:r>
          </a:p>
        </p:txBody>
      </p:sp>
      <p:pic>
        <p:nvPicPr>
          <p:cNvPr id="5" name="Content Placeholder 4" descr="Text&#10;&#10;Description automatically generated">
            <a:extLst>
              <a:ext uri="{FF2B5EF4-FFF2-40B4-BE49-F238E27FC236}">
                <a16:creationId xmlns:a16="http://schemas.microsoft.com/office/drawing/2014/main" id="{CAF8820E-8BA5-A9D0-D991-17663123B4BC}"/>
              </a:ext>
            </a:extLst>
          </p:cNvPr>
          <p:cNvPicPr>
            <a:picLocks noGrp="1" noChangeAspect="1"/>
          </p:cNvPicPr>
          <p:nvPr>
            <p:ph sz="half" idx="2"/>
          </p:nvPr>
        </p:nvPicPr>
        <p:blipFill>
          <a:blip r:embed="rId2"/>
          <a:stretch>
            <a:fillRect/>
          </a:stretch>
        </p:blipFill>
        <p:spPr>
          <a:xfrm>
            <a:off x="6188417" y="2228003"/>
            <a:ext cx="5555908" cy="4306147"/>
          </a:xfrm>
          <a:noFill/>
        </p:spPr>
      </p:pic>
    </p:spTree>
    <p:extLst>
      <p:ext uri="{BB962C8B-B14F-4D97-AF65-F5344CB8AC3E}">
        <p14:creationId xmlns:p14="http://schemas.microsoft.com/office/powerpoint/2010/main" val="320261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18EE9E-74DA-B0F1-3F2E-A64B7A2F54E4}"/>
              </a:ext>
            </a:extLst>
          </p:cNvPr>
          <p:cNvSpPr>
            <a:spLocks noGrp="1"/>
          </p:cNvSpPr>
          <p:nvPr>
            <p:ph type="title"/>
          </p:nvPr>
        </p:nvSpPr>
        <p:spPr>
          <a:xfrm>
            <a:off x="581193" y="729658"/>
            <a:ext cx="11029616" cy="988332"/>
          </a:xfrm>
        </p:spPr>
        <p:txBody>
          <a:bodyPr/>
          <a:lstStyle/>
          <a:p>
            <a:r>
              <a:rPr lang="en-US" dirty="0" err="1"/>
              <a:t>Vibrometry</a:t>
            </a:r>
            <a:r>
              <a:rPr lang="en-US" dirty="0"/>
              <a:t> Data – Magnitude Spectrums obtained in the Frequency Domain</a:t>
            </a:r>
          </a:p>
        </p:txBody>
      </p:sp>
      <p:pic>
        <p:nvPicPr>
          <p:cNvPr id="5" name="Content Placeholder 4" descr="Chart&#10;&#10;Description automatically generated">
            <a:extLst>
              <a:ext uri="{FF2B5EF4-FFF2-40B4-BE49-F238E27FC236}">
                <a16:creationId xmlns:a16="http://schemas.microsoft.com/office/drawing/2014/main" id="{FD44C755-81E1-3F79-705A-3E3C065F00AF}"/>
              </a:ext>
            </a:extLst>
          </p:cNvPr>
          <p:cNvPicPr>
            <a:picLocks noGrp="1" noChangeAspect="1"/>
          </p:cNvPicPr>
          <p:nvPr>
            <p:ph sz="half" idx="1"/>
          </p:nvPr>
        </p:nvPicPr>
        <p:blipFill>
          <a:blip r:embed="rId2"/>
          <a:stretch>
            <a:fillRect/>
          </a:stretch>
        </p:blipFill>
        <p:spPr>
          <a:xfrm>
            <a:off x="442389" y="2228002"/>
            <a:ext cx="5653609" cy="4325197"/>
          </a:xfrm>
          <a:noFill/>
        </p:spPr>
      </p:pic>
      <p:sp>
        <p:nvSpPr>
          <p:cNvPr id="12" name="Content Placeholder 3">
            <a:extLst>
              <a:ext uri="{FF2B5EF4-FFF2-40B4-BE49-F238E27FC236}">
                <a16:creationId xmlns:a16="http://schemas.microsoft.com/office/drawing/2014/main" id="{954BD470-3892-000D-2FB8-BE3D69A2EFC8}"/>
              </a:ext>
            </a:extLst>
          </p:cNvPr>
          <p:cNvSpPr>
            <a:spLocks noGrp="1"/>
          </p:cNvSpPr>
          <p:nvPr>
            <p:ph sz="half" idx="2"/>
          </p:nvPr>
        </p:nvSpPr>
        <p:spPr>
          <a:xfrm>
            <a:off x="6096000" y="2228002"/>
            <a:ext cx="5653609" cy="4325197"/>
          </a:xfrm>
        </p:spPr>
        <p:txBody>
          <a:bodyPr/>
          <a:lstStyle/>
          <a:p>
            <a:r>
              <a:rPr lang="en-US" dirty="0"/>
              <a:t>The three graphs on the left representing magnitude are the result of the previous twice integration steps.</a:t>
            </a:r>
          </a:p>
          <a:p>
            <a:r>
              <a:rPr lang="en-US" dirty="0"/>
              <a:t>As can be seen in the top and lower graphs, an integration of a noisy signal results in a further noisy signal.</a:t>
            </a:r>
          </a:p>
          <a:p>
            <a:r>
              <a:rPr lang="en-US" dirty="0"/>
              <a:t>However, the double integration of a sinusoidal signal that was given in the y-direction two slides back results in a peak of magnitude at approximately 3 Hertz graphed in the frequency domain.</a:t>
            </a:r>
          </a:p>
          <a:p>
            <a:r>
              <a:rPr lang="en-US" dirty="0"/>
              <a:t>This is the middle signal to the left.</a:t>
            </a:r>
          </a:p>
          <a:p>
            <a:r>
              <a:rPr lang="en-US" dirty="0"/>
              <a:t>This clear signal at approximately 3 Hertz in the middle graph will thus be the focus of our interest.</a:t>
            </a:r>
          </a:p>
        </p:txBody>
      </p:sp>
    </p:spTree>
    <p:extLst>
      <p:ext uri="{BB962C8B-B14F-4D97-AF65-F5344CB8AC3E}">
        <p14:creationId xmlns:p14="http://schemas.microsoft.com/office/powerpoint/2010/main" val="226768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3A70820-47A7-711B-5EFE-701593F176BE}"/>
              </a:ext>
            </a:extLst>
          </p:cNvPr>
          <p:cNvSpPr>
            <a:spLocks noGrp="1"/>
          </p:cNvSpPr>
          <p:nvPr>
            <p:ph type="title"/>
          </p:nvPr>
        </p:nvSpPr>
        <p:spPr>
          <a:xfrm>
            <a:off x="581193" y="729658"/>
            <a:ext cx="11029616" cy="988332"/>
          </a:xfrm>
        </p:spPr>
        <p:txBody>
          <a:bodyPr/>
          <a:lstStyle/>
          <a:p>
            <a:r>
              <a:rPr lang="en-US" dirty="0" err="1"/>
              <a:t>Vibrometry</a:t>
            </a:r>
            <a:r>
              <a:rPr lang="en-US" dirty="0"/>
              <a:t> Data – Establish the y-Direction as a Ground Truth</a:t>
            </a:r>
          </a:p>
        </p:txBody>
      </p:sp>
      <p:sp>
        <p:nvSpPr>
          <p:cNvPr id="12" name="Content Placeholder 2">
            <a:extLst>
              <a:ext uri="{FF2B5EF4-FFF2-40B4-BE49-F238E27FC236}">
                <a16:creationId xmlns:a16="http://schemas.microsoft.com/office/drawing/2014/main" id="{3C1B7969-D962-CD18-97EE-B8506455A2F9}"/>
              </a:ext>
            </a:extLst>
          </p:cNvPr>
          <p:cNvSpPr>
            <a:spLocks noGrp="1"/>
          </p:cNvSpPr>
          <p:nvPr>
            <p:ph sz="half" idx="1"/>
          </p:nvPr>
        </p:nvSpPr>
        <p:spPr>
          <a:xfrm>
            <a:off x="466725" y="2228003"/>
            <a:ext cx="5536858" cy="4401397"/>
          </a:xfrm>
        </p:spPr>
        <p:txBody>
          <a:bodyPr>
            <a:normAutofit/>
          </a:bodyPr>
          <a:lstStyle/>
          <a:p>
            <a:r>
              <a:rPr lang="en-US" dirty="0"/>
              <a:t>Thus, we can establish the middle graph, the y-direction of our signal, as a “ground truth.”</a:t>
            </a:r>
          </a:p>
          <a:p>
            <a:r>
              <a:rPr lang="en-US" dirty="0"/>
              <a:t>The upper graph to the right is a two-second slice of our original signal on Slide 14. It shows, as seen in Slide 14, almost regular and consistent sinusoidal behavior.</a:t>
            </a:r>
          </a:p>
          <a:p>
            <a:r>
              <a:rPr lang="en-US" dirty="0"/>
              <a:t>The lower graph to the right is a summary and repetition of the double integration performed by the FFT function. We have a peak value in frequency space of approximately 3.5 Hertz.</a:t>
            </a:r>
          </a:p>
          <a:p>
            <a:r>
              <a:rPr lang="en-US" dirty="0"/>
              <a:t>Thus, this is the signal of interest we need for further evaluation of what the origin of this signal may be.</a:t>
            </a:r>
          </a:p>
          <a:p>
            <a:endParaRPr lang="en-US" dirty="0"/>
          </a:p>
        </p:txBody>
      </p:sp>
      <p:pic>
        <p:nvPicPr>
          <p:cNvPr id="5" name="Content Placeholder 4" descr="Chart&#10;&#10;Description automatically generated">
            <a:extLst>
              <a:ext uri="{FF2B5EF4-FFF2-40B4-BE49-F238E27FC236}">
                <a16:creationId xmlns:a16="http://schemas.microsoft.com/office/drawing/2014/main" id="{A3A47A63-9434-4E1B-7D74-A7FCF6C78B85}"/>
              </a:ext>
            </a:extLst>
          </p:cNvPr>
          <p:cNvPicPr>
            <a:picLocks noGrp="1" noChangeAspect="1"/>
          </p:cNvPicPr>
          <p:nvPr>
            <p:ph sz="half" idx="2"/>
          </p:nvPr>
        </p:nvPicPr>
        <p:blipFill>
          <a:blip r:embed="rId2"/>
          <a:stretch>
            <a:fillRect/>
          </a:stretch>
        </p:blipFill>
        <p:spPr>
          <a:xfrm>
            <a:off x="6188418" y="2228003"/>
            <a:ext cx="5536858" cy="4401397"/>
          </a:xfrm>
          <a:noFill/>
        </p:spPr>
      </p:pic>
    </p:spTree>
    <p:extLst>
      <p:ext uri="{BB962C8B-B14F-4D97-AF65-F5344CB8AC3E}">
        <p14:creationId xmlns:p14="http://schemas.microsoft.com/office/powerpoint/2010/main" val="210788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805F-7E9D-6E15-1C2B-596FE2232CA0}"/>
              </a:ext>
            </a:extLst>
          </p:cNvPr>
          <p:cNvSpPr>
            <a:spLocks noGrp="1"/>
          </p:cNvSpPr>
          <p:nvPr>
            <p:ph type="ctrTitle"/>
          </p:nvPr>
        </p:nvSpPr>
        <p:spPr/>
        <p:txBody>
          <a:bodyPr/>
          <a:lstStyle/>
          <a:p>
            <a:r>
              <a:rPr lang="en-US" dirty="0"/>
              <a:t>Signal Processing Capabilities</a:t>
            </a:r>
          </a:p>
        </p:txBody>
      </p:sp>
      <p:sp>
        <p:nvSpPr>
          <p:cNvPr id="3" name="Subtitle 2">
            <a:extLst>
              <a:ext uri="{FF2B5EF4-FFF2-40B4-BE49-F238E27FC236}">
                <a16:creationId xmlns:a16="http://schemas.microsoft.com/office/drawing/2014/main" id="{D9570380-C653-47AD-DA65-929C5A60BDE6}"/>
              </a:ext>
            </a:extLst>
          </p:cNvPr>
          <p:cNvSpPr>
            <a:spLocks noGrp="1"/>
          </p:cNvSpPr>
          <p:nvPr>
            <p:ph type="subTitle" idx="1"/>
          </p:nvPr>
        </p:nvSpPr>
        <p:spPr/>
        <p:txBody>
          <a:bodyPr/>
          <a:lstStyle/>
          <a:p>
            <a:r>
              <a:rPr lang="en-US" dirty="0"/>
              <a:t>Slides 19 - 26</a:t>
            </a:r>
          </a:p>
        </p:txBody>
      </p:sp>
    </p:spTree>
    <p:extLst>
      <p:ext uri="{BB962C8B-B14F-4D97-AF65-F5344CB8AC3E}">
        <p14:creationId xmlns:p14="http://schemas.microsoft.com/office/powerpoint/2010/main" val="181848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fontScale="90000"/>
          </a:bodyPr>
          <a:lstStyle/>
          <a:p>
            <a:pPr algn="ctr"/>
            <a:r>
              <a:rPr lang="en-US" dirty="0"/>
              <a:t>THE SAR, </a:t>
            </a:r>
            <a:r>
              <a:rPr lang="en-US" dirty="0" err="1"/>
              <a:t>Vibrometry</a:t>
            </a:r>
            <a:r>
              <a:rPr lang="en-US" dirty="0"/>
              <a:t>, Signal Processing,</a:t>
            </a:r>
            <a:br>
              <a:rPr lang="en-US" dirty="0"/>
            </a:br>
            <a:r>
              <a:rPr lang="en-US" dirty="0"/>
              <a:t>and Deep Learning Landscape –</a:t>
            </a:r>
            <a:br>
              <a:rPr lang="en-US" dirty="0"/>
            </a:br>
            <a:r>
              <a:rPr lang="en-US" dirty="0"/>
              <a:t>Table of Contents</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683490788"/>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9828-B996-14CA-7B7A-4522D66E70C7}"/>
              </a:ext>
            </a:extLst>
          </p:cNvPr>
          <p:cNvSpPr>
            <a:spLocks noGrp="1"/>
          </p:cNvSpPr>
          <p:nvPr>
            <p:ph type="title"/>
          </p:nvPr>
        </p:nvSpPr>
        <p:spPr/>
        <p:txBody>
          <a:bodyPr>
            <a:normAutofit/>
          </a:bodyPr>
          <a:lstStyle/>
          <a:p>
            <a:r>
              <a:rPr lang="en-US" dirty="0"/>
              <a:t>Signal Processing Capabilities - Learned </a:t>
            </a:r>
            <a:r>
              <a:rPr lang="en-US" dirty="0" err="1"/>
              <a:t>ista</a:t>
            </a:r>
            <a:r>
              <a:rPr lang="en-US" dirty="0"/>
              <a:t> (iterative shrinkage-Thresholding algorithm) IN Radar processing</a:t>
            </a:r>
          </a:p>
        </p:txBody>
      </p:sp>
      <p:pic>
        <p:nvPicPr>
          <p:cNvPr id="12" name="Content Placeholder 11" descr="Chart&#10;&#10;Description automatically generated">
            <a:extLst>
              <a:ext uri="{FF2B5EF4-FFF2-40B4-BE49-F238E27FC236}">
                <a16:creationId xmlns:a16="http://schemas.microsoft.com/office/drawing/2014/main" id="{A48BE044-A407-17F7-F662-39AC04E706E8}"/>
              </a:ext>
            </a:extLst>
          </p:cNvPr>
          <p:cNvPicPr>
            <a:picLocks noGrp="1" noChangeAspect="1"/>
          </p:cNvPicPr>
          <p:nvPr>
            <p:ph sz="half" idx="2"/>
          </p:nvPr>
        </p:nvPicPr>
        <p:blipFill>
          <a:blip r:embed="rId2"/>
          <a:stretch>
            <a:fillRect/>
          </a:stretch>
        </p:blipFill>
        <p:spPr>
          <a:xfrm>
            <a:off x="7060943" y="3777419"/>
            <a:ext cx="3677163" cy="533474"/>
          </a:xfrm>
        </p:spPr>
      </p:pic>
      <p:sp>
        <p:nvSpPr>
          <p:cNvPr id="14" name="Content Placeholder 13">
            <a:extLst>
              <a:ext uri="{FF2B5EF4-FFF2-40B4-BE49-F238E27FC236}">
                <a16:creationId xmlns:a16="http://schemas.microsoft.com/office/drawing/2014/main" id="{A64C5864-31A2-51AD-B0D8-2C645C0AF57C}"/>
              </a:ext>
            </a:extLst>
          </p:cNvPr>
          <p:cNvSpPr>
            <a:spLocks noGrp="1"/>
          </p:cNvSpPr>
          <p:nvPr>
            <p:ph sz="half" idx="1"/>
          </p:nvPr>
        </p:nvSpPr>
        <p:spPr>
          <a:xfrm>
            <a:off x="457200" y="1847851"/>
            <a:ext cx="5638800" cy="5010150"/>
          </a:xfrm>
        </p:spPr>
        <p:txBody>
          <a:bodyPr>
            <a:normAutofit/>
          </a:bodyPr>
          <a:lstStyle/>
          <a:p>
            <a:r>
              <a:rPr lang="en-US" dirty="0"/>
              <a:t>In radar signal processing, </a:t>
            </a:r>
            <a:r>
              <a:rPr lang="en-US" b="1" dirty="0"/>
              <a:t>iterative gradient-based methods</a:t>
            </a:r>
            <a:r>
              <a:rPr lang="en-US" dirty="0"/>
              <a:t> can be used to accurately estimate various parameters such as </a:t>
            </a:r>
            <a:r>
              <a:rPr lang="en-US" b="1" dirty="0"/>
              <a:t>range, angle, or velocity of a target</a:t>
            </a:r>
            <a:r>
              <a:rPr lang="en-US" dirty="0"/>
              <a:t>.</a:t>
            </a:r>
          </a:p>
          <a:p>
            <a:r>
              <a:rPr lang="en-US" dirty="0"/>
              <a:t>Specifically, those methods, like the </a:t>
            </a:r>
            <a:r>
              <a:rPr lang="en-US" b="1" dirty="0"/>
              <a:t>iterative shrinkage-thresholding algorithm (ISTA)</a:t>
            </a:r>
            <a:r>
              <a:rPr lang="en-US" dirty="0"/>
              <a:t>, may be used for </a:t>
            </a:r>
            <a:r>
              <a:rPr lang="en-US" b="1" dirty="0"/>
              <a:t>frequency estimation tasks </a:t>
            </a:r>
            <a:r>
              <a:rPr lang="en-US" dirty="0"/>
              <a:t>when the received signal is somewhat </a:t>
            </a:r>
            <a:r>
              <a:rPr lang="en-US" b="1" dirty="0"/>
              <a:t>sparse in its frequency representation</a:t>
            </a:r>
            <a:r>
              <a:rPr lang="en-US" dirty="0"/>
              <a:t>.</a:t>
            </a:r>
          </a:p>
          <a:p>
            <a:r>
              <a:rPr lang="en-US" dirty="0"/>
              <a:t>The </a:t>
            </a:r>
            <a:r>
              <a:rPr lang="en-US" b="1" dirty="0"/>
              <a:t>overcomplete dictionary</a:t>
            </a:r>
            <a:r>
              <a:rPr lang="en-US" dirty="0"/>
              <a:t> then consists of some </a:t>
            </a:r>
            <a:r>
              <a:rPr lang="en-US" b="1" i="1" dirty="0"/>
              <a:t>M</a:t>
            </a:r>
            <a:r>
              <a:rPr lang="en-US" b="1" dirty="0"/>
              <a:t> complex exponential monotones</a:t>
            </a:r>
            <a:r>
              <a:rPr lang="en-US" dirty="0"/>
              <a:t>, as seen in the equation to the right. </a:t>
            </a:r>
          </a:p>
        </p:txBody>
      </p:sp>
    </p:spTree>
    <p:extLst>
      <p:ext uri="{BB962C8B-B14F-4D97-AF65-F5344CB8AC3E}">
        <p14:creationId xmlns:p14="http://schemas.microsoft.com/office/powerpoint/2010/main" val="3098575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1BB8-3317-6D8D-5EE7-6ACFA1A5490E}"/>
              </a:ext>
            </a:extLst>
          </p:cNvPr>
          <p:cNvSpPr>
            <a:spLocks noGrp="1"/>
          </p:cNvSpPr>
          <p:nvPr>
            <p:ph type="title"/>
          </p:nvPr>
        </p:nvSpPr>
        <p:spPr/>
        <p:txBody>
          <a:bodyPr>
            <a:normAutofit/>
          </a:bodyPr>
          <a:lstStyle/>
          <a:p>
            <a:r>
              <a:rPr lang="en-US" dirty="0"/>
              <a:t>Signal Processing Capabilities - Learned </a:t>
            </a:r>
            <a:r>
              <a:rPr lang="en-US" dirty="0" err="1"/>
              <a:t>ista</a:t>
            </a:r>
            <a:r>
              <a:rPr lang="en-US" dirty="0"/>
              <a:t> (iterative shrinkage-Thresholding algorithm) IN Radar processing</a:t>
            </a:r>
          </a:p>
        </p:txBody>
      </p:sp>
      <p:pic>
        <p:nvPicPr>
          <p:cNvPr id="6" name="Content Placeholder 5" descr="A picture containing diagram&#10;&#10;Description automatically generated">
            <a:extLst>
              <a:ext uri="{FF2B5EF4-FFF2-40B4-BE49-F238E27FC236}">
                <a16:creationId xmlns:a16="http://schemas.microsoft.com/office/drawing/2014/main" id="{569E0C65-B2C1-E334-8DB8-AC768D551A1C}"/>
              </a:ext>
            </a:extLst>
          </p:cNvPr>
          <p:cNvPicPr>
            <a:picLocks noGrp="1" noChangeAspect="1"/>
          </p:cNvPicPr>
          <p:nvPr>
            <p:ph sz="half" idx="1"/>
          </p:nvPr>
        </p:nvPicPr>
        <p:blipFill>
          <a:blip r:embed="rId2"/>
          <a:stretch>
            <a:fillRect/>
          </a:stretch>
        </p:blipFill>
        <p:spPr>
          <a:xfrm>
            <a:off x="1425314" y="3777419"/>
            <a:ext cx="3734321" cy="533474"/>
          </a:xfrm>
        </p:spPr>
      </p:pic>
      <p:sp>
        <p:nvSpPr>
          <p:cNvPr id="4" name="Content Placeholder 3">
            <a:extLst>
              <a:ext uri="{FF2B5EF4-FFF2-40B4-BE49-F238E27FC236}">
                <a16:creationId xmlns:a16="http://schemas.microsoft.com/office/drawing/2014/main" id="{EF156453-112C-01E1-D5E6-7C817369DB0F}"/>
              </a:ext>
            </a:extLst>
          </p:cNvPr>
          <p:cNvSpPr>
            <a:spLocks noGrp="1"/>
          </p:cNvSpPr>
          <p:nvPr>
            <p:ph sz="half" idx="2"/>
          </p:nvPr>
        </p:nvSpPr>
        <p:spPr>
          <a:xfrm>
            <a:off x="6096000" y="1866901"/>
            <a:ext cx="5638799" cy="4991100"/>
          </a:xfrm>
        </p:spPr>
        <p:txBody>
          <a:bodyPr>
            <a:normAutofit/>
          </a:bodyPr>
          <a:lstStyle/>
          <a:p>
            <a:r>
              <a:rPr lang="en-US" dirty="0"/>
              <a:t>In Fu, Huang, Liu, and Eldar</a:t>
            </a:r>
            <a:r>
              <a:rPr lang="en-US" baseline="30000" dirty="0"/>
              <a:t>2</a:t>
            </a:r>
            <a:r>
              <a:rPr lang="en-US" dirty="0"/>
              <a:t>, they investigate the usage of </a:t>
            </a:r>
            <a:r>
              <a:rPr lang="en-US" b="1" dirty="0"/>
              <a:t>learned ISAT </a:t>
            </a:r>
            <a:r>
              <a:rPr lang="en-US" dirty="0"/>
              <a:t>for </a:t>
            </a:r>
            <a:r>
              <a:rPr lang="en-US" b="1" dirty="0"/>
              <a:t>direction of arrival (</a:t>
            </a:r>
            <a:r>
              <a:rPr lang="en-US" b="1" dirty="0" err="1"/>
              <a:t>DoA</a:t>
            </a:r>
            <a:r>
              <a:rPr lang="en-US" b="1" dirty="0"/>
              <a:t>) estimation</a:t>
            </a:r>
            <a:r>
              <a:rPr lang="en-US" dirty="0"/>
              <a:t> with radar antenna arrays while leveraging the special </a:t>
            </a:r>
            <a:r>
              <a:rPr lang="en-US" b="1" dirty="0"/>
              <a:t>Toeplitz structure of the Gram matrix D</a:t>
            </a:r>
            <a:r>
              <a:rPr lang="en-US" b="1" i="1" baseline="30000" dirty="0"/>
              <a:t>H</a:t>
            </a:r>
            <a:r>
              <a:rPr lang="en-US" b="1" dirty="0"/>
              <a:t>D</a:t>
            </a:r>
            <a:r>
              <a:rPr lang="en-US" dirty="0"/>
              <a:t> in this specific case to </a:t>
            </a:r>
            <a:r>
              <a:rPr lang="en-US" b="1" dirty="0"/>
              <a:t>reduce the computational complexity</a:t>
            </a:r>
            <a:r>
              <a:rPr lang="en-US" dirty="0"/>
              <a:t>.</a:t>
            </a:r>
          </a:p>
          <a:p>
            <a:r>
              <a:rPr lang="en-US" b="1" dirty="0"/>
              <a:t>Estimating the </a:t>
            </a:r>
            <a:r>
              <a:rPr lang="en-US" b="1" dirty="0" err="1"/>
              <a:t>DoA</a:t>
            </a:r>
            <a:r>
              <a:rPr lang="en-US" b="1" dirty="0"/>
              <a:t> </a:t>
            </a:r>
            <a:r>
              <a:rPr lang="en-US" dirty="0"/>
              <a:t>with radar antenna arrays is a </a:t>
            </a:r>
            <a:r>
              <a:rPr lang="en-US" b="1" dirty="0"/>
              <a:t>frequency estimation problem</a:t>
            </a:r>
            <a:r>
              <a:rPr lang="en-US" dirty="0"/>
              <a:t>.</a:t>
            </a:r>
          </a:p>
          <a:p>
            <a:r>
              <a:rPr lang="en-US" dirty="0"/>
              <a:t>With a </a:t>
            </a:r>
            <a:r>
              <a:rPr lang="en-US" b="1" dirty="0"/>
              <a:t>point-target</a:t>
            </a:r>
            <a:r>
              <a:rPr lang="en-US" dirty="0"/>
              <a:t> reflecting the radar signal, under the far-field assumption, </a:t>
            </a:r>
            <a:r>
              <a:rPr lang="en-US" b="1" dirty="0"/>
              <a:t>the angle information is encoded in the phase difference </a:t>
            </a:r>
            <a:r>
              <a:rPr lang="en-US" dirty="0"/>
              <a:t>of the received target signal among the Rx antennas.</a:t>
            </a:r>
          </a:p>
          <a:p>
            <a:r>
              <a:rPr lang="en-US" dirty="0"/>
              <a:t>The equation to the left shows the </a:t>
            </a:r>
            <a:r>
              <a:rPr lang="en-US" b="1" dirty="0"/>
              <a:t>steering vector </a:t>
            </a:r>
            <a:r>
              <a:rPr lang="en-US" dirty="0"/>
              <a:t>for a uniform linear array with </a:t>
            </a:r>
            <a:r>
              <a:rPr lang="en-US" i="1" dirty="0"/>
              <a:t>N</a:t>
            </a:r>
            <a:r>
              <a:rPr lang="en-US" dirty="0"/>
              <a:t> antenna elements.</a:t>
            </a:r>
          </a:p>
        </p:txBody>
      </p:sp>
      <p:sp>
        <p:nvSpPr>
          <p:cNvPr id="7" name="Footer Placeholder 6">
            <a:extLst>
              <a:ext uri="{FF2B5EF4-FFF2-40B4-BE49-F238E27FC236}">
                <a16:creationId xmlns:a16="http://schemas.microsoft.com/office/drawing/2014/main" id="{67DEFD95-38A8-FFF2-5814-096125A6F59C}"/>
              </a:ext>
            </a:extLst>
          </p:cNvPr>
          <p:cNvSpPr>
            <a:spLocks noGrp="1"/>
          </p:cNvSpPr>
          <p:nvPr>
            <p:ph type="ftr" sz="quarter" idx="11"/>
          </p:nvPr>
        </p:nvSpPr>
        <p:spPr>
          <a:xfrm>
            <a:off x="581192" y="5951811"/>
            <a:ext cx="5514808" cy="365125"/>
          </a:xfrm>
        </p:spPr>
        <p:txBody>
          <a:bodyPr/>
          <a:lstStyle/>
          <a:p>
            <a:r>
              <a:rPr lang="en-US" dirty="0"/>
              <a:t>2 Fu, R., Huang, T., Liu, Y., and </a:t>
            </a:r>
            <a:r>
              <a:rPr lang="en-US" dirty="0" err="1"/>
              <a:t>Eldar</a:t>
            </a:r>
            <a:r>
              <a:rPr lang="en-US" dirty="0"/>
              <a:t>, Y.C. (2019). Compressed LISTA exploiting Toeplitz structure, </a:t>
            </a:r>
            <a:r>
              <a:rPr lang="en-US" i="1" dirty="0"/>
              <a:t>2019 IEEE Radar Conference (</a:t>
            </a:r>
            <a:r>
              <a:rPr lang="en-US" i="1" dirty="0" err="1"/>
              <a:t>RadarConf</a:t>
            </a:r>
            <a:r>
              <a:rPr lang="en-US" i="1" dirty="0"/>
              <a:t>)</a:t>
            </a:r>
            <a:r>
              <a:rPr lang="en-US" dirty="0"/>
              <a:t>, IEEE.</a:t>
            </a:r>
          </a:p>
        </p:txBody>
      </p:sp>
    </p:spTree>
    <p:extLst>
      <p:ext uri="{BB962C8B-B14F-4D97-AF65-F5344CB8AC3E}">
        <p14:creationId xmlns:p14="http://schemas.microsoft.com/office/powerpoint/2010/main" val="428255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3C30-C722-0AD5-45B5-3F43A4E0F6EB}"/>
              </a:ext>
            </a:extLst>
          </p:cNvPr>
          <p:cNvSpPr>
            <a:spLocks noGrp="1"/>
          </p:cNvSpPr>
          <p:nvPr>
            <p:ph type="title"/>
          </p:nvPr>
        </p:nvSpPr>
        <p:spPr/>
        <p:txBody>
          <a:bodyPr>
            <a:normAutofit/>
          </a:bodyPr>
          <a:lstStyle/>
          <a:p>
            <a:r>
              <a:rPr lang="en-US" dirty="0"/>
              <a:t>Signal Processing Capabilities - Learned </a:t>
            </a:r>
            <a:r>
              <a:rPr lang="en-US" dirty="0" err="1"/>
              <a:t>ista</a:t>
            </a:r>
            <a:r>
              <a:rPr lang="en-US" dirty="0"/>
              <a:t> (iterative shrinkage-Thresholding algorithm) IN Radar processing</a:t>
            </a:r>
          </a:p>
        </p:txBody>
      </p:sp>
      <p:sp>
        <p:nvSpPr>
          <p:cNvPr id="3" name="Content Placeholder 2">
            <a:extLst>
              <a:ext uri="{FF2B5EF4-FFF2-40B4-BE49-F238E27FC236}">
                <a16:creationId xmlns:a16="http://schemas.microsoft.com/office/drawing/2014/main" id="{BDE4D1E3-7062-7B5D-9A03-67D5C18B3596}"/>
              </a:ext>
            </a:extLst>
          </p:cNvPr>
          <p:cNvSpPr>
            <a:spLocks noGrp="1"/>
          </p:cNvSpPr>
          <p:nvPr>
            <p:ph sz="half" idx="1"/>
          </p:nvPr>
        </p:nvSpPr>
        <p:spPr/>
        <p:txBody>
          <a:bodyPr/>
          <a:lstStyle/>
          <a:p>
            <a:r>
              <a:rPr lang="en-US" dirty="0"/>
              <a:t>Here, </a:t>
            </a:r>
            <a:r>
              <a:rPr lang="en-US" i="1" dirty="0"/>
              <a:t>f</a:t>
            </a:r>
            <a:r>
              <a:rPr lang="en-US" i="1" baseline="-25000" dirty="0"/>
              <a:t>c</a:t>
            </a:r>
            <a:r>
              <a:rPr lang="en-US" dirty="0"/>
              <a:t> is the </a:t>
            </a:r>
            <a:r>
              <a:rPr lang="en-US" b="1" dirty="0"/>
              <a:t>carrier frequency</a:t>
            </a:r>
            <a:r>
              <a:rPr lang="en-US" dirty="0"/>
              <a:t>, </a:t>
            </a:r>
            <a:r>
              <a:rPr lang="en-US" i="1" dirty="0"/>
              <a:t>ø</a:t>
            </a:r>
            <a:r>
              <a:rPr lang="en-US" dirty="0"/>
              <a:t> is the </a:t>
            </a:r>
            <a:r>
              <a:rPr lang="en-US" b="1" dirty="0" err="1"/>
              <a:t>DoA</a:t>
            </a:r>
            <a:r>
              <a:rPr lang="en-US" b="1" dirty="0"/>
              <a:t> of the signal,</a:t>
            </a:r>
            <a:r>
              <a:rPr lang="en-US" dirty="0"/>
              <a:t> and </a:t>
            </a:r>
            <a:r>
              <a:rPr lang="en-US" i="1" dirty="0"/>
              <a:t>d</a:t>
            </a:r>
            <a:r>
              <a:rPr lang="en-US" dirty="0"/>
              <a:t> is the </a:t>
            </a:r>
            <a:r>
              <a:rPr lang="en-US" b="1" dirty="0"/>
              <a:t>distance between the receiving antenna elements</a:t>
            </a:r>
            <a:r>
              <a:rPr lang="en-US" dirty="0"/>
              <a:t>.</a:t>
            </a:r>
          </a:p>
          <a:p>
            <a:r>
              <a:rPr lang="en-US" dirty="0"/>
              <a:t>The </a:t>
            </a:r>
            <a:r>
              <a:rPr lang="en-US" b="1" dirty="0"/>
              <a:t>phase difference </a:t>
            </a:r>
            <a:r>
              <a:rPr lang="en-US" dirty="0"/>
              <a:t>is given by (</a:t>
            </a:r>
            <a:r>
              <a:rPr lang="en-US" i="1" dirty="0" err="1"/>
              <a:t>f</a:t>
            </a:r>
            <a:r>
              <a:rPr lang="en-US" i="1" baseline="-25000" dirty="0" err="1"/>
              <a:t>c</a:t>
            </a:r>
            <a:r>
              <a:rPr lang="en-US" i="1" dirty="0" err="1"/>
              <a:t>dn</a:t>
            </a:r>
            <a:r>
              <a:rPr lang="en-US" dirty="0"/>
              <a:t>/</a:t>
            </a:r>
            <a:r>
              <a:rPr lang="en-US" i="1" dirty="0"/>
              <a:t>c</a:t>
            </a:r>
            <a:r>
              <a:rPr lang="en-US" dirty="0"/>
              <a:t>)sin(</a:t>
            </a:r>
            <a:r>
              <a:rPr lang="en-US" i="1" dirty="0"/>
              <a:t>ø</a:t>
            </a:r>
            <a:r>
              <a:rPr lang="en-US" dirty="0"/>
              <a:t>) and caused by the different </a:t>
            </a:r>
            <a:r>
              <a:rPr lang="en-US" b="1" dirty="0"/>
              <a:t>propagation distance</a:t>
            </a:r>
            <a:r>
              <a:rPr lang="en-US" dirty="0"/>
              <a:t>, ∆</a:t>
            </a:r>
            <a:r>
              <a:rPr lang="en-US" i="1" dirty="0"/>
              <a:t>d</a:t>
            </a:r>
            <a:r>
              <a:rPr lang="en-US" dirty="0"/>
              <a:t>, among the antennas, as visualized in the figure to the right below.</a:t>
            </a:r>
          </a:p>
        </p:txBody>
      </p:sp>
      <p:pic>
        <p:nvPicPr>
          <p:cNvPr id="6" name="Content Placeholder 5" descr="A picture containing diagram&#10;&#10;Description automatically generated">
            <a:extLst>
              <a:ext uri="{FF2B5EF4-FFF2-40B4-BE49-F238E27FC236}">
                <a16:creationId xmlns:a16="http://schemas.microsoft.com/office/drawing/2014/main" id="{E0E6AF9C-F97F-40DD-3CAE-D223EF3592A5}"/>
              </a:ext>
            </a:extLst>
          </p:cNvPr>
          <p:cNvPicPr>
            <a:picLocks noGrp="1" noChangeAspect="1"/>
          </p:cNvPicPr>
          <p:nvPr>
            <p:ph sz="half" idx="2"/>
          </p:nvPr>
        </p:nvPicPr>
        <p:blipFill>
          <a:blip r:embed="rId2"/>
          <a:stretch>
            <a:fillRect/>
          </a:stretch>
        </p:blipFill>
        <p:spPr>
          <a:xfrm>
            <a:off x="7032361" y="2399257"/>
            <a:ext cx="3734321" cy="533474"/>
          </a:xfrm>
        </p:spPr>
      </p:pic>
      <p:pic>
        <p:nvPicPr>
          <p:cNvPr id="10" name="Picture 9">
            <a:extLst>
              <a:ext uri="{FF2B5EF4-FFF2-40B4-BE49-F238E27FC236}">
                <a16:creationId xmlns:a16="http://schemas.microsoft.com/office/drawing/2014/main" id="{356D8FE0-C8E0-A69B-24A6-63063184728D}"/>
              </a:ext>
            </a:extLst>
          </p:cNvPr>
          <p:cNvPicPr>
            <a:picLocks noChangeAspect="1"/>
          </p:cNvPicPr>
          <p:nvPr/>
        </p:nvPicPr>
        <p:blipFill>
          <a:blip r:embed="rId3"/>
          <a:stretch>
            <a:fillRect/>
          </a:stretch>
        </p:blipFill>
        <p:spPr>
          <a:xfrm>
            <a:off x="6846598" y="3264489"/>
            <a:ext cx="4105848" cy="428685"/>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812E5FD0-3B3A-4290-97DB-ED4DF928B431}"/>
              </a:ext>
            </a:extLst>
          </p:cNvPr>
          <p:cNvPicPr>
            <a:picLocks noChangeAspect="1"/>
          </p:cNvPicPr>
          <p:nvPr/>
        </p:nvPicPr>
        <p:blipFill>
          <a:blip r:embed="rId4"/>
          <a:stretch>
            <a:fillRect/>
          </a:stretch>
        </p:blipFill>
        <p:spPr>
          <a:xfrm>
            <a:off x="6212973" y="4147473"/>
            <a:ext cx="5373098" cy="2490120"/>
          </a:xfrm>
          <a:prstGeom prst="rect">
            <a:avLst/>
          </a:prstGeom>
        </p:spPr>
      </p:pic>
    </p:spTree>
    <p:extLst>
      <p:ext uri="{BB962C8B-B14F-4D97-AF65-F5344CB8AC3E}">
        <p14:creationId xmlns:p14="http://schemas.microsoft.com/office/powerpoint/2010/main" val="218201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0F3F-CF05-D0B1-BE80-5B46F1CFA263}"/>
              </a:ext>
            </a:extLst>
          </p:cNvPr>
          <p:cNvSpPr>
            <a:spLocks noGrp="1"/>
          </p:cNvSpPr>
          <p:nvPr>
            <p:ph type="title"/>
          </p:nvPr>
        </p:nvSpPr>
        <p:spPr/>
        <p:txBody>
          <a:bodyPr>
            <a:normAutofit/>
          </a:bodyPr>
          <a:lstStyle/>
          <a:p>
            <a:r>
              <a:rPr lang="en-US" dirty="0"/>
              <a:t>Signal Processing Capabilities - Learned </a:t>
            </a:r>
            <a:r>
              <a:rPr lang="en-US" dirty="0" err="1"/>
              <a:t>ista</a:t>
            </a:r>
            <a:r>
              <a:rPr lang="en-US" dirty="0"/>
              <a:t> (iterative shrinkage-Thresholding algorithm) IN Radar processing</a:t>
            </a:r>
          </a:p>
        </p:txBody>
      </p:sp>
      <p:pic>
        <p:nvPicPr>
          <p:cNvPr id="6" name="Content Placeholder 5">
            <a:extLst>
              <a:ext uri="{FF2B5EF4-FFF2-40B4-BE49-F238E27FC236}">
                <a16:creationId xmlns:a16="http://schemas.microsoft.com/office/drawing/2014/main" id="{C6331262-55F8-E3CB-5CFD-D15A631582A4}"/>
              </a:ext>
            </a:extLst>
          </p:cNvPr>
          <p:cNvPicPr>
            <a:picLocks noGrp="1" noChangeAspect="1"/>
          </p:cNvPicPr>
          <p:nvPr>
            <p:ph sz="half" idx="1"/>
          </p:nvPr>
        </p:nvPicPr>
        <p:blipFill>
          <a:blip r:embed="rId2"/>
          <a:stretch>
            <a:fillRect/>
          </a:stretch>
        </p:blipFill>
        <p:spPr>
          <a:xfrm>
            <a:off x="2009026" y="2306215"/>
            <a:ext cx="2095792" cy="466790"/>
          </a:xfrm>
        </p:spPr>
      </p:pic>
      <p:sp>
        <p:nvSpPr>
          <p:cNvPr id="4" name="Content Placeholder 3">
            <a:extLst>
              <a:ext uri="{FF2B5EF4-FFF2-40B4-BE49-F238E27FC236}">
                <a16:creationId xmlns:a16="http://schemas.microsoft.com/office/drawing/2014/main" id="{9BC7CFB3-F916-FA2E-ED2D-F682B395D1F9}"/>
              </a:ext>
            </a:extLst>
          </p:cNvPr>
          <p:cNvSpPr>
            <a:spLocks noGrp="1"/>
          </p:cNvSpPr>
          <p:nvPr>
            <p:ph sz="half" idx="2"/>
          </p:nvPr>
        </p:nvSpPr>
        <p:spPr>
          <a:xfrm>
            <a:off x="6188416" y="1884947"/>
            <a:ext cx="5546383" cy="4973053"/>
          </a:xfrm>
        </p:spPr>
        <p:txBody>
          <a:bodyPr>
            <a:normAutofit fontScale="92500"/>
          </a:bodyPr>
          <a:lstStyle/>
          <a:p>
            <a:r>
              <a:rPr lang="en-US" dirty="0"/>
              <a:t>The received radar signal can then be described as the first equation to the above right.</a:t>
            </a:r>
          </a:p>
          <a:p>
            <a:r>
              <a:rPr lang="en-US" dirty="0"/>
              <a:t>Here, </a:t>
            </a:r>
            <a:r>
              <a:rPr lang="en-US" b="1" dirty="0"/>
              <a:t>s</a:t>
            </a:r>
            <a:r>
              <a:rPr lang="en-US" dirty="0"/>
              <a:t>(</a:t>
            </a:r>
            <a:r>
              <a:rPr lang="en-US" i="1" dirty="0"/>
              <a:t>t</a:t>
            </a:r>
            <a:r>
              <a:rPr lang="en-US" dirty="0"/>
              <a:t>) = [</a:t>
            </a:r>
            <a:r>
              <a:rPr lang="en-US" i="1" dirty="0"/>
              <a:t>s</a:t>
            </a:r>
            <a:r>
              <a:rPr lang="en-US" baseline="-25000" dirty="0"/>
              <a:t>1</a:t>
            </a:r>
            <a:r>
              <a:rPr lang="en-US" dirty="0"/>
              <a:t>(</a:t>
            </a:r>
            <a:r>
              <a:rPr lang="en-US" i="1" dirty="0"/>
              <a:t>t</a:t>
            </a:r>
            <a:r>
              <a:rPr lang="en-US" dirty="0"/>
              <a:t>), </a:t>
            </a:r>
            <a:r>
              <a:rPr lang="en-US" i="1" dirty="0"/>
              <a:t>s</a:t>
            </a:r>
            <a:r>
              <a:rPr lang="en-US" baseline="-25000" dirty="0"/>
              <a:t>2</a:t>
            </a:r>
            <a:r>
              <a:rPr lang="en-US" dirty="0"/>
              <a:t>(</a:t>
            </a:r>
            <a:r>
              <a:rPr lang="en-US" i="1" dirty="0"/>
              <a:t>t</a:t>
            </a:r>
            <a:r>
              <a:rPr lang="en-US" dirty="0"/>
              <a:t>), …, </a:t>
            </a:r>
            <a:r>
              <a:rPr lang="en-US" i="1" dirty="0" err="1"/>
              <a:t>s</a:t>
            </a:r>
            <a:r>
              <a:rPr lang="en-US" i="1" baseline="-25000" dirty="0" err="1"/>
              <a:t>N</a:t>
            </a:r>
            <a:r>
              <a:rPr lang="en-US" dirty="0"/>
              <a:t>(</a:t>
            </a:r>
            <a:r>
              <a:rPr lang="en-US" i="1" dirty="0"/>
              <a:t>t</a:t>
            </a:r>
            <a:r>
              <a:rPr lang="en-US" dirty="0"/>
              <a:t>)]</a:t>
            </a:r>
            <a:r>
              <a:rPr lang="en-US" i="1" dirty="0"/>
              <a:t>T</a:t>
            </a:r>
            <a:r>
              <a:rPr lang="en-US" dirty="0"/>
              <a:t> is the </a:t>
            </a:r>
            <a:r>
              <a:rPr lang="en-US" b="1" dirty="0"/>
              <a:t>reflected signal </a:t>
            </a:r>
            <a:r>
              <a:rPr lang="en-US" dirty="0"/>
              <a:t>originating from </a:t>
            </a:r>
            <a:r>
              <a:rPr lang="en-US" i="1" dirty="0"/>
              <a:t>N</a:t>
            </a:r>
            <a:r>
              <a:rPr lang="en-US" dirty="0"/>
              <a:t> targets at timestep </a:t>
            </a:r>
            <a:r>
              <a:rPr lang="en-US" i="1" dirty="0"/>
              <a:t>t</a:t>
            </a:r>
            <a:r>
              <a:rPr lang="en-US" dirty="0"/>
              <a:t>, </a:t>
            </a:r>
            <a:r>
              <a:rPr lang="en-US" b="1" dirty="0"/>
              <a:t>A</a:t>
            </a:r>
            <a:r>
              <a:rPr lang="en-US" dirty="0"/>
              <a:t> = [</a:t>
            </a:r>
            <a:r>
              <a:rPr lang="en-US" b="1" dirty="0"/>
              <a:t>a</a:t>
            </a:r>
            <a:r>
              <a:rPr lang="en-US" baseline="-25000" dirty="0"/>
              <a:t>1</a:t>
            </a:r>
            <a:r>
              <a:rPr lang="en-US" dirty="0"/>
              <a:t>(</a:t>
            </a:r>
            <a:r>
              <a:rPr lang="en-US" i="1" dirty="0"/>
              <a:t>ø</a:t>
            </a:r>
            <a:r>
              <a:rPr lang="en-US" baseline="-25000" dirty="0"/>
              <a:t>1</a:t>
            </a:r>
            <a:r>
              <a:rPr lang="en-US" dirty="0"/>
              <a:t>), </a:t>
            </a:r>
            <a:r>
              <a:rPr lang="en-US" b="1" dirty="0"/>
              <a:t>a</a:t>
            </a:r>
            <a:r>
              <a:rPr lang="en-US" baseline="-25000" dirty="0"/>
              <a:t>2</a:t>
            </a:r>
            <a:r>
              <a:rPr lang="en-US" dirty="0"/>
              <a:t>(</a:t>
            </a:r>
            <a:r>
              <a:rPr lang="en-US" i="1" dirty="0"/>
              <a:t>ø</a:t>
            </a:r>
            <a:r>
              <a:rPr lang="en-US" baseline="-25000" dirty="0"/>
              <a:t>2</a:t>
            </a:r>
            <a:r>
              <a:rPr lang="en-US" dirty="0"/>
              <a:t>), …, </a:t>
            </a:r>
            <a:r>
              <a:rPr lang="en-US" b="1" dirty="0" err="1"/>
              <a:t>a</a:t>
            </a:r>
            <a:r>
              <a:rPr lang="en-US" i="1" baseline="-25000" dirty="0" err="1"/>
              <a:t>N</a:t>
            </a:r>
            <a:r>
              <a:rPr lang="en-US" dirty="0"/>
              <a:t>(</a:t>
            </a:r>
            <a:r>
              <a:rPr lang="en-US" i="1" dirty="0" err="1"/>
              <a:t>ø</a:t>
            </a:r>
            <a:r>
              <a:rPr lang="en-US" i="1" baseline="-25000" dirty="0" err="1"/>
              <a:t>N</a:t>
            </a:r>
            <a:r>
              <a:rPr lang="en-US" dirty="0"/>
              <a:t>)] is a matrix of </a:t>
            </a:r>
            <a:r>
              <a:rPr lang="en-US" b="1" dirty="0"/>
              <a:t>steering vectors</a:t>
            </a:r>
            <a:r>
              <a:rPr lang="en-US" dirty="0"/>
              <a:t> for each reflected signal, and </a:t>
            </a:r>
            <a:r>
              <a:rPr lang="en-US" i="1" dirty="0"/>
              <a:t>w</a:t>
            </a:r>
            <a:r>
              <a:rPr lang="en-US" dirty="0"/>
              <a:t>(</a:t>
            </a:r>
            <a:r>
              <a:rPr lang="en-US" i="1" dirty="0"/>
              <a:t>t</a:t>
            </a:r>
            <a:r>
              <a:rPr lang="en-US" dirty="0"/>
              <a:t>) is some </a:t>
            </a:r>
            <a:r>
              <a:rPr lang="en-US" b="1" dirty="0"/>
              <a:t>additive noise</a:t>
            </a:r>
            <a:r>
              <a:rPr lang="en-US" dirty="0"/>
              <a:t>.</a:t>
            </a:r>
          </a:p>
          <a:p>
            <a:r>
              <a:rPr lang="en-US" dirty="0"/>
              <a:t>The task of the </a:t>
            </a:r>
            <a:r>
              <a:rPr lang="en-US" b="1" dirty="0" err="1"/>
              <a:t>DoA</a:t>
            </a:r>
            <a:r>
              <a:rPr lang="en-US" b="1" dirty="0"/>
              <a:t> estimation </a:t>
            </a:r>
            <a:r>
              <a:rPr lang="en-US" dirty="0"/>
              <a:t>may now be formulated as an </a:t>
            </a:r>
            <a:r>
              <a:rPr lang="en-US" b="1" dirty="0"/>
              <a:t>optimization problem </a:t>
            </a:r>
            <a:r>
              <a:rPr lang="en-US" dirty="0"/>
              <a:t>according to the </a:t>
            </a:r>
            <a:r>
              <a:rPr lang="en-US" b="1" dirty="0" err="1"/>
              <a:t>argmin</a:t>
            </a:r>
            <a:r>
              <a:rPr lang="en-US" b="1" dirty="0"/>
              <a:t> equation </a:t>
            </a:r>
            <a:r>
              <a:rPr lang="en-US" dirty="0"/>
              <a:t>to the left, where the </a:t>
            </a:r>
            <a:r>
              <a:rPr lang="en-US" b="1" dirty="0"/>
              <a:t>codebook D</a:t>
            </a:r>
            <a:r>
              <a:rPr lang="en-US" dirty="0"/>
              <a:t> consists of </a:t>
            </a:r>
            <a:r>
              <a:rPr lang="en-US" b="1" dirty="0"/>
              <a:t>steering vectors</a:t>
            </a:r>
            <a:r>
              <a:rPr lang="en-US" dirty="0"/>
              <a:t>, sampled over a discretized angle space, as seen in the equation to the lower left, and the </a:t>
            </a:r>
            <a:r>
              <a:rPr lang="en-US" b="1" dirty="0"/>
              <a:t>objective is to find a combination of elements a</a:t>
            </a:r>
            <a:r>
              <a:rPr lang="en-US" b="1" i="1" baseline="-25000" dirty="0"/>
              <a:t>n</a:t>
            </a:r>
            <a:r>
              <a:rPr lang="en-US" b="1" dirty="0"/>
              <a:t>(</a:t>
            </a:r>
            <a:r>
              <a:rPr lang="en-US" b="1" i="1" dirty="0" err="1"/>
              <a:t>ø</a:t>
            </a:r>
            <a:r>
              <a:rPr lang="en-US" b="1" i="1" baseline="-25000" dirty="0" err="1"/>
              <a:t>n</a:t>
            </a:r>
            <a:r>
              <a:rPr lang="en-US" b="1" dirty="0"/>
              <a:t>) within the codebook</a:t>
            </a:r>
            <a:r>
              <a:rPr lang="en-US" dirty="0"/>
              <a:t>, </a:t>
            </a:r>
            <a:r>
              <a:rPr lang="en-US" b="1" dirty="0"/>
              <a:t>that best describes the received signal</a:t>
            </a:r>
            <a:r>
              <a:rPr lang="en-US" dirty="0"/>
              <a:t>.</a:t>
            </a:r>
          </a:p>
          <a:p>
            <a:r>
              <a:rPr lang="en-US" dirty="0"/>
              <a:t>Therefore, the </a:t>
            </a:r>
            <a:r>
              <a:rPr lang="en-US" b="1" dirty="0" err="1"/>
              <a:t>DoA</a:t>
            </a:r>
            <a:r>
              <a:rPr lang="en-US" b="1" dirty="0"/>
              <a:t> estimation problem </a:t>
            </a:r>
            <a:r>
              <a:rPr lang="en-US" dirty="0"/>
              <a:t>may be tackled with </a:t>
            </a:r>
            <a:r>
              <a:rPr lang="en-US" b="1" dirty="0"/>
              <a:t>sparse recovery methods</a:t>
            </a:r>
            <a:r>
              <a:rPr lang="en-US" dirty="0"/>
              <a:t>, like </a:t>
            </a:r>
            <a:r>
              <a:rPr lang="en-US" b="1" dirty="0"/>
              <a:t>ISTA</a:t>
            </a:r>
            <a:r>
              <a:rPr lang="en-US" dirty="0"/>
              <a:t>, or </a:t>
            </a:r>
            <a:r>
              <a:rPr lang="en-US" b="1" dirty="0"/>
              <a:t>learned ISTA</a:t>
            </a:r>
            <a:r>
              <a:rPr lang="en-US" dirty="0"/>
              <a:t>.</a:t>
            </a:r>
          </a:p>
        </p:txBody>
      </p:sp>
      <p:pic>
        <p:nvPicPr>
          <p:cNvPr id="8" name="Picture 7">
            <a:extLst>
              <a:ext uri="{FF2B5EF4-FFF2-40B4-BE49-F238E27FC236}">
                <a16:creationId xmlns:a16="http://schemas.microsoft.com/office/drawing/2014/main" id="{FC3C172F-3829-99D1-DA8C-FF9F0A4CCD59}"/>
              </a:ext>
            </a:extLst>
          </p:cNvPr>
          <p:cNvPicPr>
            <a:picLocks noChangeAspect="1"/>
          </p:cNvPicPr>
          <p:nvPr/>
        </p:nvPicPr>
        <p:blipFill>
          <a:blip r:embed="rId3"/>
          <a:stretch>
            <a:fillRect/>
          </a:stretch>
        </p:blipFill>
        <p:spPr>
          <a:xfrm>
            <a:off x="974085" y="2920097"/>
            <a:ext cx="2781688" cy="323895"/>
          </a:xfrm>
          <a:prstGeom prst="rect">
            <a:avLst/>
          </a:prstGeom>
        </p:spPr>
      </p:pic>
      <p:pic>
        <p:nvPicPr>
          <p:cNvPr id="10" name="Picture 9">
            <a:extLst>
              <a:ext uri="{FF2B5EF4-FFF2-40B4-BE49-F238E27FC236}">
                <a16:creationId xmlns:a16="http://schemas.microsoft.com/office/drawing/2014/main" id="{88B1CF46-2E9F-BE5A-DECE-5B30BA6F9C29}"/>
              </a:ext>
            </a:extLst>
          </p:cNvPr>
          <p:cNvPicPr>
            <a:picLocks noChangeAspect="1"/>
          </p:cNvPicPr>
          <p:nvPr/>
        </p:nvPicPr>
        <p:blipFill>
          <a:blip r:embed="rId4"/>
          <a:stretch>
            <a:fillRect/>
          </a:stretch>
        </p:blipFill>
        <p:spPr>
          <a:xfrm>
            <a:off x="2523447" y="3486915"/>
            <a:ext cx="3162741" cy="342948"/>
          </a:xfrm>
          <a:prstGeom prst="rect">
            <a:avLst/>
          </a:prstGeom>
        </p:spPr>
      </p:pic>
      <p:pic>
        <p:nvPicPr>
          <p:cNvPr id="12" name="Picture 11" descr="Schematic&#10;&#10;Description automatically generated with medium confidence">
            <a:extLst>
              <a:ext uri="{FF2B5EF4-FFF2-40B4-BE49-F238E27FC236}">
                <a16:creationId xmlns:a16="http://schemas.microsoft.com/office/drawing/2014/main" id="{925D1EE4-2CA6-9F98-924C-69ED141DB65C}"/>
              </a:ext>
            </a:extLst>
          </p:cNvPr>
          <p:cNvPicPr>
            <a:picLocks noChangeAspect="1"/>
          </p:cNvPicPr>
          <p:nvPr/>
        </p:nvPicPr>
        <p:blipFill>
          <a:blip r:embed="rId5"/>
          <a:stretch>
            <a:fillRect/>
          </a:stretch>
        </p:blipFill>
        <p:spPr>
          <a:xfrm>
            <a:off x="1737324" y="4345181"/>
            <a:ext cx="2829320" cy="790685"/>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036EA78A-F4BC-3E4F-9898-027E380DC2F5}"/>
              </a:ext>
            </a:extLst>
          </p:cNvPr>
          <p:cNvPicPr>
            <a:picLocks noChangeAspect="1"/>
          </p:cNvPicPr>
          <p:nvPr/>
        </p:nvPicPr>
        <p:blipFill>
          <a:blip r:embed="rId6"/>
          <a:stretch>
            <a:fillRect/>
          </a:stretch>
        </p:blipFill>
        <p:spPr>
          <a:xfrm>
            <a:off x="1284824" y="5651185"/>
            <a:ext cx="3734321" cy="533474"/>
          </a:xfrm>
          <a:prstGeom prst="rect">
            <a:avLst/>
          </a:prstGeom>
        </p:spPr>
      </p:pic>
    </p:spTree>
    <p:extLst>
      <p:ext uri="{BB962C8B-B14F-4D97-AF65-F5344CB8AC3E}">
        <p14:creationId xmlns:p14="http://schemas.microsoft.com/office/powerpoint/2010/main" val="314015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F0D2-647A-EEDD-7C41-A5E52FD3F779}"/>
              </a:ext>
            </a:extLst>
          </p:cNvPr>
          <p:cNvSpPr>
            <a:spLocks noGrp="1"/>
          </p:cNvSpPr>
          <p:nvPr>
            <p:ph type="title"/>
          </p:nvPr>
        </p:nvSpPr>
        <p:spPr/>
        <p:txBody>
          <a:bodyPr>
            <a:normAutofit/>
          </a:bodyPr>
          <a:lstStyle/>
          <a:p>
            <a:r>
              <a:rPr lang="en-US" dirty="0"/>
              <a:t>Signal Processing Capabilities - Learned </a:t>
            </a:r>
            <a:r>
              <a:rPr lang="en-US" dirty="0" err="1"/>
              <a:t>ista</a:t>
            </a:r>
            <a:r>
              <a:rPr lang="en-US" dirty="0"/>
              <a:t> (iterative shrinkage-Thresholding algorithm) IN Radar processing</a:t>
            </a:r>
          </a:p>
        </p:txBody>
      </p:sp>
      <p:sp>
        <p:nvSpPr>
          <p:cNvPr id="3" name="Content Placeholder 2">
            <a:extLst>
              <a:ext uri="{FF2B5EF4-FFF2-40B4-BE49-F238E27FC236}">
                <a16:creationId xmlns:a16="http://schemas.microsoft.com/office/drawing/2014/main" id="{B626AF54-6483-FD31-E4AE-EF4C7A9463E7}"/>
              </a:ext>
            </a:extLst>
          </p:cNvPr>
          <p:cNvSpPr>
            <a:spLocks noGrp="1"/>
          </p:cNvSpPr>
          <p:nvPr>
            <p:ph sz="half" idx="1"/>
          </p:nvPr>
        </p:nvSpPr>
        <p:spPr>
          <a:xfrm>
            <a:off x="433136" y="1876927"/>
            <a:ext cx="5662863" cy="4981074"/>
          </a:xfrm>
        </p:spPr>
        <p:txBody>
          <a:bodyPr>
            <a:normAutofit/>
          </a:bodyPr>
          <a:lstStyle/>
          <a:p>
            <a:r>
              <a:rPr lang="en-US" dirty="0"/>
              <a:t>To </a:t>
            </a:r>
            <a:r>
              <a:rPr lang="en-US" b="1" dirty="0"/>
              <a:t>reduce the computational complexity</a:t>
            </a:r>
            <a:r>
              <a:rPr lang="en-US" dirty="0"/>
              <a:t>, the authors Fu, Huang, Liu, and Eldar</a:t>
            </a:r>
            <a:r>
              <a:rPr lang="en-US" baseline="30000" dirty="0"/>
              <a:t>3</a:t>
            </a:r>
            <a:r>
              <a:rPr lang="en-US" dirty="0"/>
              <a:t> use the </a:t>
            </a:r>
            <a:r>
              <a:rPr lang="en-US" b="1" dirty="0"/>
              <a:t>special Toeplitz structure</a:t>
            </a:r>
            <a:r>
              <a:rPr lang="en-US" dirty="0"/>
              <a:t> of the </a:t>
            </a:r>
            <a:r>
              <a:rPr lang="en-US" b="1" dirty="0"/>
              <a:t>Gram-matrix D</a:t>
            </a:r>
            <a:r>
              <a:rPr lang="en-US" b="1" i="1" baseline="30000" dirty="0"/>
              <a:t>T</a:t>
            </a:r>
            <a:r>
              <a:rPr lang="en-US" b="1" dirty="0"/>
              <a:t>D </a:t>
            </a:r>
            <a:r>
              <a:rPr lang="en-US" dirty="0"/>
              <a:t>and the </a:t>
            </a:r>
            <a:r>
              <a:rPr lang="en-US" b="1" dirty="0"/>
              <a:t>mutual inhibition matrix I – D</a:t>
            </a:r>
            <a:r>
              <a:rPr lang="en-US" b="1" i="1" baseline="30000" dirty="0"/>
              <a:t>T</a:t>
            </a:r>
            <a:r>
              <a:rPr lang="en-US" b="1" dirty="0"/>
              <a:t>D</a:t>
            </a:r>
            <a:r>
              <a:rPr lang="en-US" dirty="0"/>
              <a:t>, built from the </a:t>
            </a:r>
            <a:r>
              <a:rPr lang="en-US" b="1" dirty="0"/>
              <a:t>steering vectors</a:t>
            </a:r>
            <a:r>
              <a:rPr lang="en-US" dirty="0"/>
              <a:t>.</a:t>
            </a:r>
          </a:p>
          <a:p>
            <a:r>
              <a:rPr lang="en-US" dirty="0"/>
              <a:t>A </a:t>
            </a:r>
            <a:r>
              <a:rPr lang="en-US" b="1" dirty="0"/>
              <a:t>complex Toeplitz matrix </a:t>
            </a:r>
            <a:r>
              <a:rPr lang="en-US" dirty="0"/>
              <a:t>with a real diagonal has only </a:t>
            </a:r>
            <a:r>
              <a:rPr lang="en-US" b="1" dirty="0"/>
              <a:t>2</a:t>
            </a:r>
            <a:r>
              <a:rPr lang="en-US" b="1" i="1" dirty="0"/>
              <a:t>M</a:t>
            </a:r>
            <a:r>
              <a:rPr lang="en-US" b="1" dirty="0"/>
              <a:t> -1 degrees of freedom</a:t>
            </a:r>
            <a:r>
              <a:rPr lang="en-US" dirty="0"/>
              <a:t>, as is visible in the Toeplitz matrix to the right, compared to a </a:t>
            </a:r>
            <a:r>
              <a:rPr lang="en-US" b="1" dirty="0"/>
              <a:t>normal square matrix</a:t>
            </a:r>
            <a:r>
              <a:rPr lang="en-US" dirty="0"/>
              <a:t> with </a:t>
            </a:r>
            <a:r>
              <a:rPr lang="en-US" b="1" i="1" dirty="0"/>
              <a:t>M</a:t>
            </a:r>
            <a:r>
              <a:rPr lang="en-US" b="1" dirty="0"/>
              <a:t> x </a:t>
            </a:r>
            <a:r>
              <a:rPr lang="en-US" b="1" i="1" dirty="0"/>
              <a:t>M</a:t>
            </a:r>
            <a:r>
              <a:rPr lang="en-US" b="1" dirty="0"/>
              <a:t> degrees of freedom</a:t>
            </a:r>
            <a:r>
              <a:rPr lang="en-US" dirty="0"/>
              <a:t>.</a:t>
            </a:r>
          </a:p>
          <a:p>
            <a:r>
              <a:rPr lang="en-US" dirty="0"/>
              <a:t>Therefore, the </a:t>
            </a:r>
            <a:r>
              <a:rPr lang="en-US" b="1" dirty="0"/>
              <a:t>number of parameters </a:t>
            </a:r>
            <a:r>
              <a:rPr lang="en-US" dirty="0"/>
              <a:t>for the </a:t>
            </a:r>
            <a:r>
              <a:rPr lang="en-US" b="1" dirty="0"/>
              <a:t>layer representing the mutual inhibition matrix</a:t>
            </a:r>
            <a:r>
              <a:rPr lang="en-US" dirty="0"/>
              <a:t> may be </a:t>
            </a:r>
            <a:r>
              <a:rPr lang="en-US" b="1" dirty="0"/>
              <a:t>drastically reduced</a:t>
            </a:r>
            <a:r>
              <a:rPr lang="en-US" dirty="0"/>
              <a:t>.</a:t>
            </a:r>
          </a:p>
          <a:p>
            <a:endParaRPr lang="en-US" dirty="0"/>
          </a:p>
        </p:txBody>
      </p:sp>
      <p:pic>
        <p:nvPicPr>
          <p:cNvPr id="7" name="Content Placeholder 6" descr="A picture containing diagram&#10;&#10;Description automatically generated">
            <a:extLst>
              <a:ext uri="{FF2B5EF4-FFF2-40B4-BE49-F238E27FC236}">
                <a16:creationId xmlns:a16="http://schemas.microsoft.com/office/drawing/2014/main" id="{54630A7F-23BF-E97D-8670-0E189FC08EE5}"/>
              </a:ext>
            </a:extLst>
          </p:cNvPr>
          <p:cNvPicPr>
            <a:picLocks noGrp="1" noChangeAspect="1"/>
          </p:cNvPicPr>
          <p:nvPr>
            <p:ph sz="half" idx="2"/>
          </p:nvPr>
        </p:nvPicPr>
        <p:blipFill>
          <a:blip r:embed="rId2"/>
          <a:stretch>
            <a:fillRect/>
          </a:stretch>
        </p:blipFill>
        <p:spPr>
          <a:xfrm>
            <a:off x="7101091" y="3267760"/>
            <a:ext cx="3698556" cy="1872251"/>
          </a:xfrm>
        </p:spPr>
      </p:pic>
      <p:sp>
        <p:nvSpPr>
          <p:cNvPr id="5" name="Footer Placeholder 4">
            <a:extLst>
              <a:ext uri="{FF2B5EF4-FFF2-40B4-BE49-F238E27FC236}">
                <a16:creationId xmlns:a16="http://schemas.microsoft.com/office/drawing/2014/main" id="{255DE41F-12CC-C38B-0128-EAA0C751D2E4}"/>
              </a:ext>
            </a:extLst>
          </p:cNvPr>
          <p:cNvSpPr>
            <a:spLocks noGrp="1"/>
          </p:cNvSpPr>
          <p:nvPr>
            <p:ph type="ftr" sz="quarter" idx="11"/>
          </p:nvPr>
        </p:nvSpPr>
        <p:spPr>
          <a:xfrm>
            <a:off x="581192" y="6192253"/>
            <a:ext cx="6917210" cy="585536"/>
          </a:xfrm>
        </p:spPr>
        <p:txBody>
          <a:bodyPr/>
          <a:lstStyle/>
          <a:p>
            <a:r>
              <a:rPr lang="en-US" dirty="0"/>
              <a:t>3 ibid.</a:t>
            </a:r>
          </a:p>
        </p:txBody>
      </p:sp>
    </p:spTree>
    <p:extLst>
      <p:ext uri="{BB962C8B-B14F-4D97-AF65-F5344CB8AC3E}">
        <p14:creationId xmlns:p14="http://schemas.microsoft.com/office/powerpoint/2010/main" val="4252543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439E-97EB-3566-00D0-5D53B70EF12B}"/>
              </a:ext>
            </a:extLst>
          </p:cNvPr>
          <p:cNvSpPr>
            <a:spLocks noGrp="1"/>
          </p:cNvSpPr>
          <p:nvPr>
            <p:ph type="title"/>
          </p:nvPr>
        </p:nvSpPr>
        <p:spPr/>
        <p:txBody>
          <a:bodyPr>
            <a:normAutofit/>
          </a:bodyPr>
          <a:lstStyle/>
          <a:p>
            <a:r>
              <a:rPr lang="en-US" dirty="0"/>
              <a:t>Signal Processing Capabilities - Learned </a:t>
            </a:r>
            <a:r>
              <a:rPr lang="en-US" dirty="0" err="1"/>
              <a:t>ista</a:t>
            </a:r>
            <a:r>
              <a:rPr lang="en-US" dirty="0"/>
              <a:t> (iterative shrinkage-Thresholding algorithm) IN Radar processing</a:t>
            </a:r>
          </a:p>
        </p:txBody>
      </p:sp>
      <p:pic>
        <p:nvPicPr>
          <p:cNvPr id="6" name="Content Placeholder 5" descr="Text&#10;&#10;Description automatically generated">
            <a:extLst>
              <a:ext uri="{FF2B5EF4-FFF2-40B4-BE49-F238E27FC236}">
                <a16:creationId xmlns:a16="http://schemas.microsoft.com/office/drawing/2014/main" id="{BFE8B82A-5753-67A3-CAE4-0B02EEB5D9FD}"/>
              </a:ext>
            </a:extLst>
          </p:cNvPr>
          <p:cNvPicPr>
            <a:picLocks noGrp="1" noChangeAspect="1"/>
          </p:cNvPicPr>
          <p:nvPr>
            <p:ph sz="half" idx="1"/>
          </p:nvPr>
        </p:nvPicPr>
        <p:blipFill>
          <a:blip r:embed="rId2"/>
          <a:stretch>
            <a:fillRect/>
          </a:stretch>
        </p:blipFill>
        <p:spPr>
          <a:xfrm>
            <a:off x="991866" y="3801235"/>
            <a:ext cx="4601217" cy="485843"/>
          </a:xfrm>
        </p:spPr>
      </p:pic>
      <p:sp>
        <p:nvSpPr>
          <p:cNvPr id="4" name="Content Placeholder 3">
            <a:extLst>
              <a:ext uri="{FF2B5EF4-FFF2-40B4-BE49-F238E27FC236}">
                <a16:creationId xmlns:a16="http://schemas.microsoft.com/office/drawing/2014/main" id="{ED20E0E7-9606-EA49-561B-15294B76E107}"/>
              </a:ext>
            </a:extLst>
          </p:cNvPr>
          <p:cNvSpPr>
            <a:spLocks noGrp="1"/>
          </p:cNvSpPr>
          <p:nvPr>
            <p:ph sz="half" idx="2"/>
          </p:nvPr>
        </p:nvSpPr>
        <p:spPr/>
        <p:txBody>
          <a:bodyPr/>
          <a:lstStyle/>
          <a:p>
            <a:r>
              <a:rPr lang="en-US" dirty="0"/>
              <a:t>Also, by making use of the </a:t>
            </a:r>
            <a:r>
              <a:rPr lang="en-US" b="1" dirty="0"/>
              <a:t>assumed Toeplitz structure</a:t>
            </a:r>
            <a:r>
              <a:rPr lang="en-US" dirty="0"/>
              <a:t>, they can </a:t>
            </a:r>
            <a:r>
              <a:rPr lang="en-US" b="1" dirty="0"/>
              <a:t>replace the matrix multiplication implemented by a fully connected layer representing the mutual inhibition matrix</a:t>
            </a:r>
            <a:r>
              <a:rPr lang="en-US" dirty="0"/>
              <a:t> by a </a:t>
            </a:r>
            <a:r>
              <a:rPr lang="en-US" b="1" dirty="0"/>
              <a:t>convolutional layer </a:t>
            </a:r>
            <a:r>
              <a:rPr lang="en-US" dirty="0"/>
              <a:t>according to the relation shown in the equation to the left and </a:t>
            </a:r>
            <a:r>
              <a:rPr lang="en-US" b="1" dirty="0"/>
              <a:t>claim that this increases the learning efficiency</a:t>
            </a:r>
            <a:r>
              <a:rPr lang="en-US" dirty="0"/>
              <a:t> and also the </a:t>
            </a:r>
            <a:r>
              <a:rPr lang="en-US" b="1" dirty="0"/>
              <a:t>performance</a:t>
            </a:r>
            <a:r>
              <a:rPr lang="en-US" dirty="0"/>
              <a:t>.</a:t>
            </a:r>
          </a:p>
        </p:txBody>
      </p:sp>
    </p:spTree>
    <p:extLst>
      <p:ext uri="{BB962C8B-B14F-4D97-AF65-F5344CB8AC3E}">
        <p14:creationId xmlns:p14="http://schemas.microsoft.com/office/powerpoint/2010/main" val="42276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A652-9BCA-9678-01DF-FBBB89DBA7C5}"/>
              </a:ext>
            </a:extLst>
          </p:cNvPr>
          <p:cNvSpPr>
            <a:spLocks noGrp="1"/>
          </p:cNvSpPr>
          <p:nvPr>
            <p:ph type="title"/>
          </p:nvPr>
        </p:nvSpPr>
        <p:spPr/>
        <p:txBody>
          <a:bodyPr>
            <a:normAutofit/>
          </a:bodyPr>
          <a:lstStyle/>
          <a:p>
            <a:r>
              <a:rPr lang="en-US" dirty="0"/>
              <a:t>Signal Processing Capabilities - Learned </a:t>
            </a:r>
            <a:r>
              <a:rPr lang="en-US" dirty="0" err="1"/>
              <a:t>ista</a:t>
            </a:r>
            <a:r>
              <a:rPr lang="en-US" dirty="0"/>
              <a:t> (iterative shrinkage-Thresholding algorithm) IN Radar processing</a:t>
            </a:r>
          </a:p>
        </p:txBody>
      </p:sp>
      <p:sp>
        <p:nvSpPr>
          <p:cNvPr id="3" name="Content Placeholder 2">
            <a:extLst>
              <a:ext uri="{FF2B5EF4-FFF2-40B4-BE49-F238E27FC236}">
                <a16:creationId xmlns:a16="http://schemas.microsoft.com/office/drawing/2014/main" id="{44F4F5DE-A18F-E9C2-BF43-58C4B24E6C06}"/>
              </a:ext>
            </a:extLst>
          </p:cNvPr>
          <p:cNvSpPr>
            <a:spLocks noGrp="1"/>
          </p:cNvSpPr>
          <p:nvPr>
            <p:ph idx="1"/>
          </p:nvPr>
        </p:nvSpPr>
        <p:spPr>
          <a:xfrm>
            <a:off x="417095" y="1796716"/>
            <a:ext cx="11341767" cy="5061284"/>
          </a:xfrm>
        </p:spPr>
        <p:txBody>
          <a:bodyPr/>
          <a:lstStyle/>
          <a:p>
            <a:r>
              <a:rPr lang="en-US" dirty="0"/>
              <a:t>Additionally, since their </a:t>
            </a:r>
            <a:r>
              <a:rPr lang="en-US" b="1" dirty="0"/>
              <a:t>input radar data is complex-valued</a:t>
            </a:r>
            <a:r>
              <a:rPr lang="en-US" dirty="0"/>
              <a:t>, and the </a:t>
            </a:r>
            <a:r>
              <a:rPr lang="en-US" b="1" dirty="0" err="1"/>
              <a:t>DoA</a:t>
            </a:r>
            <a:r>
              <a:rPr lang="en-US" b="1" dirty="0"/>
              <a:t> information </a:t>
            </a:r>
            <a:r>
              <a:rPr lang="en-US" dirty="0"/>
              <a:t>is encoded in the </a:t>
            </a:r>
            <a:r>
              <a:rPr lang="en-US" b="1" dirty="0"/>
              <a:t>phase of the input signal</a:t>
            </a:r>
            <a:r>
              <a:rPr lang="en-US" dirty="0"/>
              <a:t>, they use </a:t>
            </a:r>
            <a:r>
              <a:rPr lang="en-US" b="1" dirty="0"/>
              <a:t>network operations that preserve the link between the real and imaginary part of the input</a:t>
            </a:r>
            <a:r>
              <a:rPr lang="en-US" dirty="0"/>
              <a:t> and, therefore, the </a:t>
            </a:r>
            <a:r>
              <a:rPr lang="en-US" b="1" dirty="0"/>
              <a:t>phase information</a:t>
            </a:r>
            <a:r>
              <a:rPr lang="en-US" dirty="0"/>
              <a:t>.</a:t>
            </a:r>
          </a:p>
          <a:p>
            <a:r>
              <a:rPr lang="en-US" dirty="0"/>
              <a:t>They then evaluate their proposed method with </a:t>
            </a:r>
            <a:r>
              <a:rPr lang="en-US" b="1" dirty="0"/>
              <a:t>simulated data </a:t>
            </a:r>
            <a:r>
              <a:rPr lang="en-US" dirty="0"/>
              <a:t>by </a:t>
            </a:r>
            <a:r>
              <a:rPr lang="en-US" b="1" dirty="0"/>
              <a:t>training the learned ISTA-Toeplitz network </a:t>
            </a:r>
            <a:r>
              <a:rPr lang="en-US" dirty="0"/>
              <a:t>on data created from </a:t>
            </a:r>
            <a:r>
              <a:rPr lang="en-US" b="1" dirty="0"/>
              <a:t>five simulated, independent target sources </a:t>
            </a:r>
            <a:r>
              <a:rPr lang="en-US" dirty="0"/>
              <a:t>at different </a:t>
            </a:r>
            <a:r>
              <a:rPr lang="en-US" b="1" dirty="0"/>
              <a:t>angles</a:t>
            </a:r>
            <a:r>
              <a:rPr lang="en-US" dirty="0"/>
              <a:t>, different </a:t>
            </a:r>
            <a:r>
              <a:rPr lang="en-US" b="1" dirty="0"/>
              <a:t>noise</a:t>
            </a:r>
            <a:r>
              <a:rPr lang="en-US" dirty="0"/>
              <a:t> </a:t>
            </a:r>
            <a:r>
              <a:rPr lang="en-US" b="1" dirty="0"/>
              <a:t>levels</a:t>
            </a:r>
            <a:r>
              <a:rPr lang="en-US" dirty="0"/>
              <a:t>, and the corresponding </a:t>
            </a:r>
            <a:r>
              <a:rPr lang="en-US" b="1" dirty="0"/>
              <a:t>labeled angles</a:t>
            </a:r>
            <a:r>
              <a:rPr lang="en-US" dirty="0"/>
              <a:t>.</a:t>
            </a:r>
          </a:p>
          <a:p>
            <a:r>
              <a:rPr lang="en-US" dirty="0"/>
              <a:t>They show in their results that the </a:t>
            </a:r>
            <a:r>
              <a:rPr lang="en-US" b="1" dirty="0"/>
              <a:t>learned ISTA and their learned ISTA-Toeplitz both perform better </a:t>
            </a:r>
            <a:r>
              <a:rPr lang="en-US" dirty="0"/>
              <a:t>in terms of </a:t>
            </a:r>
            <a:r>
              <a:rPr lang="en-US" b="1" dirty="0"/>
              <a:t>normalized mean squared error in fewer iterations</a:t>
            </a:r>
            <a:r>
              <a:rPr lang="en-US" dirty="0"/>
              <a:t>.</a:t>
            </a:r>
          </a:p>
          <a:p>
            <a:r>
              <a:rPr lang="en-US" dirty="0"/>
              <a:t>Additionally, they show that the </a:t>
            </a:r>
            <a:r>
              <a:rPr lang="en-US" b="1" dirty="0"/>
              <a:t>complex learned ISTA-Toeplitz outperforms </a:t>
            </a:r>
            <a:r>
              <a:rPr lang="en-US" dirty="0"/>
              <a:t>the </a:t>
            </a:r>
            <a:r>
              <a:rPr lang="en-US" b="1" dirty="0"/>
              <a:t>complex learned ISTA </a:t>
            </a:r>
            <a:r>
              <a:rPr lang="en-US" dirty="0"/>
              <a:t>even though it has </a:t>
            </a:r>
            <a:r>
              <a:rPr lang="en-US" b="1" dirty="0"/>
              <a:t>fewer parameters</a:t>
            </a:r>
            <a:r>
              <a:rPr lang="en-US" dirty="0"/>
              <a:t>.</a:t>
            </a:r>
          </a:p>
        </p:txBody>
      </p:sp>
    </p:spTree>
    <p:extLst>
      <p:ext uri="{BB962C8B-B14F-4D97-AF65-F5344CB8AC3E}">
        <p14:creationId xmlns:p14="http://schemas.microsoft.com/office/powerpoint/2010/main" val="2337924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6836-D8E9-40F2-9915-A79F845AE844}"/>
              </a:ext>
            </a:extLst>
          </p:cNvPr>
          <p:cNvSpPr>
            <a:spLocks noGrp="1"/>
          </p:cNvSpPr>
          <p:nvPr>
            <p:ph type="ctrTitle"/>
          </p:nvPr>
        </p:nvSpPr>
        <p:spPr/>
        <p:txBody>
          <a:bodyPr/>
          <a:lstStyle/>
          <a:p>
            <a:r>
              <a:rPr lang="en-US" dirty="0"/>
              <a:t>Deep Learning Capabilities</a:t>
            </a:r>
          </a:p>
        </p:txBody>
      </p:sp>
      <p:sp>
        <p:nvSpPr>
          <p:cNvPr id="3" name="Subtitle 2">
            <a:extLst>
              <a:ext uri="{FF2B5EF4-FFF2-40B4-BE49-F238E27FC236}">
                <a16:creationId xmlns:a16="http://schemas.microsoft.com/office/drawing/2014/main" id="{014ED6C4-3A47-1A1E-6BBD-AC8BA7AFA687}"/>
              </a:ext>
            </a:extLst>
          </p:cNvPr>
          <p:cNvSpPr>
            <a:spLocks noGrp="1"/>
          </p:cNvSpPr>
          <p:nvPr>
            <p:ph type="subTitle" idx="1"/>
          </p:nvPr>
        </p:nvSpPr>
        <p:spPr/>
        <p:txBody>
          <a:bodyPr/>
          <a:lstStyle/>
          <a:p>
            <a:r>
              <a:rPr lang="en-US" dirty="0"/>
              <a:t>Slides 27 - 33</a:t>
            </a:r>
          </a:p>
        </p:txBody>
      </p:sp>
    </p:spTree>
    <p:extLst>
      <p:ext uri="{BB962C8B-B14F-4D97-AF65-F5344CB8AC3E}">
        <p14:creationId xmlns:p14="http://schemas.microsoft.com/office/powerpoint/2010/main" val="2205532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3A3C-CE25-21C6-1850-078B6342A829}"/>
              </a:ext>
            </a:extLst>
          </p:cNvPr>
          <p:cNvSpPr>
            <a:spLocks noGrp="1"/>
          </p:cNvSpPr>
          <p:nvPr>
            <p:ph type="title"/>
          </p:nvPr>
        </p:nvSpPr>
        <p:spPr/>
        <p:txBody>
          <a:bodyPr/>
          <a:lstStyle/>
          <a:p>
            <a:r>
              <a:rPr lang="en-US" dirty="0"/>
              <a:t>Deep Learning Capabilities - SAR Target Classification Using Deep learning</a:t>
            </a:r>
          </a:p>
        </p:txBody>
      </p:sp>
      <p:sp>
        <p:nvSpPr>
          <p:cNvPr id="3" name="Content Placeholder 2">
            <a:extLst>
              <a:ext uri="{FF2B5EF4-FFF2-40B4-BE49-F238E27FC236}">
                <a16:creationId xmlns:a16="http://schemas.microsoft.com/office/drawing/2014/main" id="{8F5D71B3-1353-109D-CD92-3241BA41D9BB}"/>
              </a:ext>
            </a:extLst>
          </p:cNvPr>
          <p:cNvSpPr>
            <a:spLocks noGrp="1"/>
          </p:cNvSpPr>
          <p:nvPr>
            <p:ph sz="half" idx="1"/>
          </p:nvPr>
        </p:nvSpPr>
        <p:spPr>
          <a:xfrm>
            <a:off x="447675" y="1876425"/>
            <a:ext cx="5555908" cy="4981575"/>
          </a:xfrm>
        </p:spPr>
        <p:txBody>
          <a:bodyPr>
            <a:normAutofit/>
          </a:bodyPr>
          <a:lstStyle/>
          <a:p>
            <a:r>
              <a:rPr lang="en-US" b="1" dirty="0"/>
              <a:t>Deep learning </a:t>
            </a:r>
            <a:r>
              <a:rPr lang="en-US" dirty="0"/>
              <a:t>is a </a:t>
            </a:r>
            <a:r>
              <a:rPr lang="en-US" b="1" dirty="0"/>
              <a:t>powerful technique </a:t>
            </a:r>
            <a:r>
              <a:rPr lang="en-US" dirty="0"/>
              <a:t>that can be used to </a:t>
            </a:r>
            <a:r>
              <a:rPr lang="en-US" b="1" dirty="0"/>
              <a:t>train a robust classifier</a:t>
            </a:r>
            <a:r>
              <a:rPr lang="en-US" dirty="0"/>
              <a:t>.</a:t>
            </a:r>
          </a:p>
          <a:p>
            <a:r>
              <a:rPr lang="en-US" dirty="0"/>
              <a:t>It has shown its </a:t>
            </a:r>
            <a:r>
              <a:rPr lang="en-US" b="1" dirty="0"/>
              <a:t>effectiveness</a:t>
            </a:r>
            <a:r>
              <a:rPr lang="en-US" dirty="0"/>
              <a:t> in diverse areas ranging from </a:t>
            </a:r>
            <a:r>
              <a:rPr lang="en-US" b="1" dirty="0"/>
              <a:t>image analysis </a:t>
            </a:r>
            <a:r>
              <a:rPr lang="en-US" dirty="0"/>
              <a:t>to </a:t>
            </a:r>
            <a:r>
              <a:rPr lang="en-US" b="1" dirty="0"/>
              <a:t>natural language processing</a:t>
            </a:r>
            <a:r>
              <a:rPr lang="en-US" dirty="0"/>
              <a:t>.</a:t>
            </a:r>
          </a:p>
          <a:p>
            <a:r>
              <a:rPr lang="en-US" dirty="0"/>
              <a:t> These developments have </a:t>
            </a:r>
            <a:r>
              <a:rPr lang="en-US" b="1" dirty="0"/>
              <a:t>huge potential for SAR data analysis</a:t>
            </a:r>
            <a:r>
              <a:rPr lang="en-US" dirty="0"/>
              <a:t> and </a:t>
            </a:r>
            <a:r>
              <a:rPr lang="en-US" b="1" dirty="0"/>
              <a:t>SAR technology in general</a:t>
            </a:r>
            <a:r>
              <a:rPr lang="en-US" dirty="0"/>
              <a:t>, </a:t>
            </a:r>
            <a:r>
              <a:rPr lang="en-US" b="1" dirty="0"/>
              <a:t>slowly being realized</a:t>
            </a:r>
            <a:r>
              <a:rPr lang="en-US" dirty="0"/>
              <a:t>.</a:t>
            </a:r>
          </a:p>
          <a:p>
            <a:r>
              <a:rPr lang="en-US" dirty="0"/>
              <a:t>A major task for </a:t>
            </a:r>
            <a:r>
              <a:rPr lang="en-US" b="1" dirty="0"/>
              <a:t>SAR-related algorithms </a:t>
            </a:r>
            <a:r>
              <a:rPr lang="en-US" dirty="0"/>
              <a:t>has long been </a:t>
            </a:r>
            <a:r>
              <a:rPr lang="en-US" b="1" dirty="0"/>
              <a:t>object detection and classification</a:t>
            </a:r>
            <a:r>
              <a:rPr lang="en-US" dirty="0"/>
              <a:t>, which is called </a:t>
            </a:r>
            <a:r>
              <a:rPr lang="en-US" b="1" dirty="0"/>
              <a:t>automatic target recognition (ATR)</a:t>
            </a:r>
            <a:r>
              <a:rPr lang="en-US" dirty="0"/>
              <a:t>.</a:t>
            </a:r>
          </a:p>
        </p:txBody>
      </p:sp>
      <p:pic>
        <p:nvPicPr>
          <p:cNvPr id="6" name="Content Placeholder 5" descr="A picture containing text, different&#10;&#10;Description automatically generated">
            <a:extLst>
              <a:ext uri="{FF2B5EF4-FFF2-40B4-BE49-F238E27FC236}">
                <a16:creationId xmlns:a16="http://schemas.microsoft.com/office/drawing/2014/main" id="{65F3E85D-D24F-6F10-1E53-1BC90F888AE0}"/>
              </a:ext>
            </a:extLst>
          </p:cNvPr>
          <p:cNvPicPr>
            <a:picLocks noGrp="1" noChangeAspect="1"/>
          </p:cNvPicPr>
          <p:nvPr>
            <p:ph sz="half" idx="2"/>
          </p:nvPr>
        </p:nvPicPr>
        <p:blipFill>
          <a:blip r:embed="rId2"/>
          <a:stretch>
            <a:fillRect/>
          </a:stretch>
        </p:blipFill>
        <p:spPr>
          <a:xfrm>
            <a:off x="6188419" y="2027978"/>
            <a:ext cx="5422900" cy="1653905"/>
          </a:xfrm>
        </p:spPr>
      </p:pic>
      <p:pic>
        <p:nvPicPr>
          <p:cNvPr id="8" name="Picture 7" descr="A picture containing text&#10;&#10;Description automatically generated">
            <a:extLst>
              <a:ext uri="{FF2B5EF4-FFF2-40B4-BE49-F238E27FC236}">
                <a16:creationId xmlns:a16="http://schemas.microsoft.com/office/drawing/2014/main" id="{21AFBCFC-E905-D99C-8AF0-009A2ECBDBC3}"/>
              </a:ext>
            </a:extLst>
          </p:cNvPr>
          <p:cNvPicPr>
            <a:picLocks noChangeAspect="1"/>
          </p:cNvPicPr>
          <p:nvPr/>
        </p:nvPicPr>
        <p:blipFill>
          <a:blip r:embed="rId3"/>
          <a:stretch>
            <a:fillRect/>
          </a:stretch>
        </p:blipFill>
        <p:spPr>
          <a:xfrm>
            <a:off x="7199785" y="3815233"/>
            <a:ext cx="3400167" cy="2976092"/>
          </a:xfrm>
          <a:prstGeom prst="rect">
            <a:avLst/>
          </a:prstGeom>
        </p:spPr>
      </p:pic>
    </p:spTree>
    <p:extLst>
      <p:ext uri="{BB962C8B-B14F-4D97-AF65-F5344CB8AC3E}">
        <p14:creationId xmlns:p14="http://schemas.microsoft.com/office/powerpoint/2010/main" val="19823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3234-DDB4-4FB5-9C7E-7C65258E66C5}"/>
              </a:ext>
            </a:extLst>
          </p:cNvPr>
          <p:cNvSpPr>
            <a:spLocks noGrp="1"/>
          </p:cNvSpPr>
          <p:nvPr>
            <p:ph type="title"/>
          </p:nvPr>
        </p:nvSpPr>
        <p:spPr/>
        <p:txBody>
          <a:bodyPr/>
          <a:lstStyle/>
          <a:p>
            <a:r>
              <a:rPr lang="en-US" dirty="0"/>
              <a:t>Deep Learning Capabilities - SAR Target Classification Using Deep learning</a:t>
            </a:r>
          </a:p>
        </p:txBody>
      </p:sp>
      <p:pic>
        <p:nvPicPr>
          <p:cNvPr id="6" name="Content Placeholder 5" descr="Graphical user interface, application&#10;&#10;Description automatically generated">
            <a:extLst>
              <a:ext uri="{FF2B5EF4-FFF2-40B4-BE49-F238E27FC236}">
                <a16:creationId xmlns:a16="http://schemas.microsoft.com/office/drawing/2014/main" id="{18E9E4F1-66F6-55D8-ECF1-0EF8BE6EE954}"/>
              </a:ext>
            </a:extLst>
          </p:cNvPr>
          <p:cNvPicPr>
            <a:picLocks noGrp="1" noChangeAspect="1"/>
          </p:cNvPicPr>
          <p:nvPr>
            <p:ph sz="half" idx="1"/>
          </p:nvPr>
        </p:nvPicPr>
        <p:blipFill>
          <a:blip r:embed="rId2"/>
          <a:stretch>
            <a:fillRect/>
          </a:stretch>
        </p:blipFill>
        <p:spPr>
          <a:xfrm>
            <a:off x="371475" y="2762264"/>
            <a:ext cx="5632109" cy="2663460"/>
          </a:xfrm>
        </p:spPr>
      </p:pic>
      <p:sp>
        <p:nvSpPr>
          <p:cNvPr id="10" name="Content Placeholder 9">
            <a:extLst>
              <a:ext uri="{FF2B5EF4-FFF2-40B4-BE49-F238E27FC236}">
                <a16:creationId xmlns:a16="http://schemas.microsoft.com/office/drawing/2014/main" id="{85EFA632-74E7-CAC4-962D-48A2D466FC3B}"/>
              </a:ext>
            </a:extLst>
          </p:cNvPr>
          <p:cNvSpPr>
            <a:spLocks noGrp="1"/>
          </p:cNvSpPr>
          <p:nvPr>
            <p:ph sz="half" idx="2"/>
          </p:nvPr>
        </p:nvSpPr>
        <p:spPr>
          <a:xfrm>
            <a:off x="6110711" y="1868905"/>
            <a:ext cx="5632110" cy="4989095"/>
          </a:xfrm>
        </p:spPr>
        <p:txBody>
          <a:bodyPr>
            <a:normAutofit fontScale="92500" lnSpcReduction="20000"/>
          </a:bodyPr>
          <a:lstStyle/>
          <a:p>
            <a:r>
              <a:rPr lang="en-US" dirty="0"/>
              <a:t>The </a:t>
            </a:r>
            <a:r>
              <a:rPr lang="en-US" b="1" dirty="0"/>
              <a:t>training progress plot </a:t>
            </a:r>
            <a:r>
              <a:rPr lang="en-US" dirty="0"/>
              <a:t>shows the </a:t>
            </a:r>
            <a:r>
              <a:rPr lang="en-US" b="1" dirty="0"/>
              <a:t>mini-batch</a:t>
            </a:r>
            <a:r>
              <a:rPr lang="en-US" dirty="0"/>
              <a:t> loss and accuracy and the </a:t>
            </a:r>
            <a:r>
              <a:rPr lang="en-US" b="1" dirty="0"/>
              <a:t>validation</a:t>
            </a:r>
            <a:r>
              <a:rPr lang="en-US" dirty="0"/>
              <a:t> loss and accuracy</a:t>
            </a:r>
          </a:p>
          <a:p>
            <a:r>
              <a:rPr lang="en-US" dirty="0"/>
              <a:t>The loss is the </a:t>
            </a:r>
            <a:r>
              <a:rPr lang="en-US" b="1" dirty="0"/>
              <a:t>cross-entropy loss</a:t>
            </a:r>
            <a:r>
              <a:rPr lang="en-US" dirty="0"/>
              <a:t>. </a:t>
            </a:r>
          </a:p>
          <a:p>
            <a:r>
              <a:rPr lang="en-US" dirty="0"/>
              <a:t>The </a:t>
            </a:r>
            <a:r>
              <a:rPr lang="en-US" b="1" dirty="0"/>
              <a:t>accuracy</a:t>
            </a:r>
            <a:r>
              <a:rPr lang="en-US" dirty="0"/>
              <a:t> is the </a:t>
            </a:r>
            <a:r>
              <a:rPr lang="en-US" b="1" dirty="0"/>
              <a:t>percentage of images that the network classifies correctly</a:t>
            </a:r>
            <a:r>
              <a:rPr lang="en-US" dirty="0"/>
              <a:t>.</a:t>
            </a:r>
          </a:p>
          <a:p>
            <a:r>
              <a:rPr lang="en-US" dirty="0"/>
              <a:t>The </a:t>
            </a:r>
            <a:r>
              <a:rPr lang="en-US" b="1" dirty="0"/>
              <a:t>training process </a:t>
            </a:r>
            <a:r>
              <a:rPr lang="en-US" dirty="0"/>
              <a:t>is displayed in the image to the left. </a:t>
            </a:r>
          </a:p>
          <a:p>
            <a:r>
              <a:rPr lang="en-US" dirty="0"/>
              <a:t>The </a:t>
            </a:r>
            <a:r>
              <a:rPr lang="en-US" b="1" dirty="0"/>
              <a:t>dark blue line </a:t>
            </a:r>
            <a:r>
              <a:rPr lang="en-US" dirty="0"/>
              <a:t>on the upper plot indicates the </a:t>
            </a:r>
            <a:r>
              <a:rPr lang="en-US" b="1" dirty="0"/>
              <a:t>model's accuracy on the training data</a:t>
            </a:r>
            <a:r>
              <a:rPr lang="en-US" dirty="0"/>
              <a:t>, while the </a:t>
            </a:r>
            <a:r>
              <a:rPr lang="en-US" b="1" dirty="0"/>
              <a:t>black dashed line </a:t>
            </a:r>
            <a:r>
              <a:rPr lang="en-US" dirty="0"/>
              <a:t>indicates the </a:t>
            </a:r>
            <a:r>
              <a:rPr lang="en-US" b="1" dirty="0"/>
              <a:t>model's accuracy on the validation data</a:t>
            </a:r>
            <a:r>
              <a:rPr lang="en-US" dirty="0"/>
              <a:t> (separate from training). </a:t>
            </a:r>
          </a:p>
          <a:p>
            <a:r>
              <a:rPr lang="en-US" dirty="0"/>
              <a:t>The </a:t>
            </a:r>
            <a:r>
              <a:rPr lang="en-US" b="1" dirty="0"/>
              <a:t>validation accuracy is more than 97%</a:t>
            </a:r>
            <a:r>
              <a:rPr lang="en-US" dirty="0"/>
              <a:t>,</a:t>
            </a:r>
            <a:r>
              <a:rPr lang="en-US" b="1" dirty="0"/>
              <a:t> </a:t>
            </a:r>
            <a:r>
              <a:rPr lang="en-US" dirty="0"/>
              <a:t>which is quite good for an eight-class classifier.</a:t>
            </a:r>
          </a:p>
          <a:p>
            <a:r>
              <a:rPr lang="en-US" dirty="0"/>
              <a:t>Furthermore, note that the </a:t>
            </a:r>
            <a:r>
              <a:rPr lang="en-US" b="1" dirty="0"/>
              <a:t>validation accuracy</a:t>
            </a:r>
            <a:r>
              <a:rPr lang="en-US" dirty="0"/>
              <a:t> and </a:t>
            </a:r>
            <a:r>
              <a:rPr lang="en-US" b="1" dirty="0"/>
              <a:t>training accuracy</a:t>
            </a:r>
            <a:r>
              <a:rPr lang="en-US" dirty="0"/>
              <a:t> are </a:t>
            </a:r>
            <a:r>
              <a:rPr lang="en-US" b="1" dirty="0"/>
              <a:t>similar</a:t>
            </a:r>
            <a:r>
              <a:rPr lang="en-US" dirty="0"/>
              <a:t>. </a:t>
            </a:r>
          </a:p>
          <a:p>
            <a:r>
              <a:rPr lang="en-US" dirty="0"/>
              <a:t>This indicates that we have a </a:t>
            </a:r>
            <a:r>
              <a:rPr lang="en-US" b="1" dirty="0"/>
              <a:t>robust classifier</a:t>
            </a:r>
            <a:r>
              <a:rPr lang="en-US" dirty="0"/>
              <a:t>. </a:t>
            </a:r>
          </a:p>
          <a:p>
            <a:r>
              <a:rPr lang="en-US" dirty="0"/>
              <a:t>When the </a:t>
            </a:r>
            <a:r>
              <a:rPr lang="en-US" b="1" dirty="0"/>
              <a:t>training accuracy</a:t>
            </a:r>
            <a:r>
              <a:rPr lang="en-US" dirty="0"/>
              <a:t> is </a:t>
            </a:r>
            <a:r>
              <a:rPr lang="en-US" b="1" dirty="0"/>
              <a:t>much higher </a:t>
            </a:r>
            <a:r>
              <a:rPr lang="en-US" dirty="0"/>
              <a:t>than the </a:t>
            </a:r>
            <a:r>
              <a:rPr lang="en-US" b="1" dirty="0"/>
              <a:t>validation accuracy</a:t>
            </a:r>
            <a:r>
              <a:rPr lang="en-US" dirty="0"/>
              <a:t>, the model is </a:t>
            </a:r>
            <a:r>
              <a:rPr lang="en-US" b="1" dirty="0"/>
              <a:t>overfitting</a:t>
            </a:r>
            <a:r>
              <a:rPr lang="en-US" dirty="0"/>
              <a:t> to (i.e., memorizing) the </a:t>
            </a:r>
            <a:r>
              <a:rPr lang="en-US" b="1" dirty="0"/>
              <a:t>training data</a:t>
            </a:r>
            <a:r>
              <a:rPr lang="en-US" dirty="0"/>
              <a:t>.</a:t>
            </a:r>
          </a:p>
        </p:txBody>
      </p:sp>
    </p:spTree>
    <p:extLst>
      <p:ext uri="{BB962C8B-B14F-4D97-AF65-F5344CB8AC3E}">
        <p14:creationId xmlns:p14="http://schemas.microsoft.com/office/powerpoint/2010/main" val="4214186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fontScale="90000"/>
          </a:bodyPr>
          <a:lstStyle/>
          <a:p>
            <a:pPr algn="ctr"/>
            <a:r>
              <a:rPr lang="en-US" dirty="0"/>
              <a:t>THE SAR, </a:t>
            </a:r>
            <a:r>
              <a:rPr lang="en-US" dirty="0" err="1"/>
              <a:t>Vibrometry</a:t>
            </a:r>
            <a:r>
              <a:rPr lang="en-US" dirty="0"/>
              <a:t>, Signal Processing,</a:t>
            </a:r>
            <a:br>
              <a:rPr lang="en-US" dirty="0"/>
            </a:br>
            <a:r>
              <a:rPr lang="en-US" dirty="0"/>
              <a:t>and Deep Learning Landscape –</a:t>
            </a:r>
            <a:br>
              <a:rPr lang="en-US" dirty="0"/>
            </a:br>
            <a:r>
              <a:rPr lang="en-US" dirty="0"/>
              <a:t>Table of Contents</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3261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4A6B-1C5F-7624-21B6-23FA437F2CB2}"/>
              </a:ext>
            </a:extLst>
          </p:cNvPr>
          <p:cNvSpPr>
            <a:spLocks noGrp="1"/>
          </p:cNvSpPr>
          <p:nvPr>
            <p:ph type="title"/>
          </p:nvPr>
        </p:nvSpPr>
        <p:spPr/>
        <p:txBody>
          <a:bodyPr/>
          <a:lstStyle/>
          <a:p>
            <a:r>
              <a:rPr lang="en-US" dirty="0"/>
              <a:t>Deep Learning Capabilities - SAR Target Classification Using Deep learning</a:t>
            </a:r>
          </a:p>
        </p:txBody>
      </p:sp>
      <p:sp>
        <p:nvSpPr>
          <p:cNvPr id="3" name="Content Placeholder 2">
            <a:extLst>
              <a:ext uri="{FF2B5EF4-FFF2-40B4-BE49-F238E27FC236}">
                <a16:creationId xmlns:a16="http://schemas.microsoft.com/office/drawing/2014/main" id="{80566148-B6A5-03D5-AF66-64D1AC1D024B}"/>
              </a:ext>
            </a:extLst>
          </p:cNvPr>
          <p:cNvSpPr>
            <a:spLocks noGrp="1"/>
          </p:cNvSpPr>
          <p:nvPr>
            <p:ph sz="half" idx="1"/>
          </p:nvPr>
        </p:nvSpPr>
        <p:spPr>
          <a:xfrm>
            <a:off x="441158" y="1884947"/>
            <a:ext cx="5654842" cy="4973053"/>
          </a:xfrm>
        </p:spPr>
        <p:txBody>
          <a:bodyPr>
            <a:normAutofit lnSpcReduction="10000"/>
          </a:bodyPr>
          <a:lstStyle/>
          <a:p>
            <a:r>
              <a:rPr lang="en-US" dirty="0"/>
              <a:t>We can use a </a:t>
            </a:r>
            <a:r>
              <a:rPr lang="en-US" b="1" dirty="0"/>
              <a:t>confusion matrix </a:t>
            </a:r>
            <a:r>
              <a:rPr lang="en-US" dirty="0"/>
              <a:t>to study the model's </a:t>
            </a:r>
            <a:r>
              <a:rPr lang="en-US" b="1" dirty="0"/>
              <a:t>classification behavior </a:t>
            </a:r>
            <a:r>
              <a:rPr lang="en-US" dirty="0"/>
              <a:t>in greater detail.</a:t>
            </a:r>
          </a:p>
          <a:p>
            <a:r>
              <a:rPr lang="en-US" dirty="0"/>
              <a:t>A </a:t>
            </a:r>
            <a:r>
              <a:rPr lang="en-US" b="1" dirty="0"/>
              <a:t>strong center diagonal </a:t>
            </a:r>
            <a:r>
              <a:rPr lang="en-US" dirty="0"/>
              <a:t>represents </a:t>
            </a:r>
            <a:r>
              <a:rPr lang="en-US" b="1" dirty="0"/>
              <a:t>accurate predictions</a:t>
            </a:r>
            <a:r>
              <a:rPr lang="en-US" dirty="0"/>
              <a:t>.</a:t>
            </a:r>
          </a:p>
          <a:p>
            <a:r>
              <a:rPr lang="en-US" dirty="0"/>
              <a:t>Ideally, we would like to see </a:t>
            </a:r>
            <a:r>
              <a:rPr lang="en-US" b="1" dirty="0"/>
              <a:t>small, randomly located values</a:t>
            </a:r>
            <a:r>
              <a:rPr lang="en-US" dirty="0"/>
              <a:t> off the diagonal.</a:t>
            </a:r>
          </a:p>
          <a:p>
            <a:r>
              <a:rPr lang="en-US" b="1" dirty="0"/>
              <a:t>Large values off the diagonal </a:t>
            </a:r>
            <a:r>
              <a:rPr lang="en-US" dirty="0"/>
              <a:t>could indicate specific scenarios where the </a:t>
            </a:r>
            <a:r>
              <a:rPr lang="en-US" b="1" dirty="0"/>
              <a:t>model struggles</a:t>
            </a:r>
            <a:r>
              <a:rPr lang="en-US" dirty="0"/>
              <a:t>.</a:t>
            </a:r>
          </a:p>
          <a:p>
            <a:r>
              <a:rPr lang="en-US" dirty="0"/>
              <a:t>Out of the eight classes, the model appears to </a:t>
            </a:r>
            <a:r>
              <a:rPr lang="en-US" b="1" dirty="0"/>
              <a:t>struggle the most</a:t>
            </a:r>
            <a:r>
              <a:rPr lang="en-US" dirty="0"/>
              <a:t> with </a:t>
            </a:r>
            <a:r>
              <a:rPr lang="en-US" b="1" dirty="0"/>
              <a:t>correctly classifying </a:t>
            </a:r>
            <a:r>
              <a:rPr lang="en-US" dirty="0"/>
              <a:t>the </a:t>
            </a:r>
            <a:r>
              <a:rPr lang="en-US" b="1" dirty="0"/>
              <a:t>ZSU-23/4</a:t>
            </a:r>
            <a:r>
              <a:rPr lang="en-US" dirty="0"/>
              <a:t>.</a:t>
            </a:r>
          </a:p>
          <a:p>
            <a:r>
              <a:rPr lang="en-US" dirty="0"/>
              <a:t>The </a:t>
            </a:r>
            <a:r>
              <a:rPr lang="en-US" b="1" dirty="0"/>
              <a:t>ZSU-23/4</a:t>
            </a:r>
            <a:r>
              <a:rPr lang="en-US" dirty="0"/>
              <a:t> and </a:t>
            </a:r>
            <a:r>
              <a:rPr lang="en-US" b="1" dirty="0"/>
              <a:t>2S1</a:t>
            </a:r>
            <a:r>
              <a:rPr lang="en-US" dirty="0"/>
              <a:t> have </a:t>
            </a:r>
            <a:r>
              <a:rPr lang="en-US" b="1" dirty="0"/>
              <a:t>very similar SAR images </a:t>
            </a:r>
            <a:r>
              <a:rPr lang="en-US" dirty="0"/>
              <a:t>and hence we observe some </a:t>
            </a:r>
            <a:r>
              <a:rPr lang="en-US" b="1" dirty="0"/>
              <a:t>misclassification by our trained model</a:t>
            </a:r>
            <a:r>
              <a:rPr lang="en-US" dirty="0"/>
              <a:t>. </a:t>
            </a:r>
          </a:p>
          <a:p>
            <a:r>
              <a:rPr lang="en-US" dirty="0"/>
              <a:t>However, it is still able to achieve </a:t>
            </a:r>
            <a:r>
              <a:rPr lang="en-US" b="1" dirty="0"/>
              <a:t>greater than 90% accuracy</a:t>
            </a:r>
            <a:r>
              <a:rPr lang="en-US" dirty="0"/>
              <a:t> for the class.</a:t>
            </a:r>
          </a:p>
        </p:txBody>
      </p:sp>
      <p:pic>
        <p:nvPicPr>
          <p:cNvPr id="6" name="Content Placeholder 5" descr="Chart&#10;&#10;Description automatically generated">
            <a:extLst>
              <a:ext uri="{FF2B5EF4-FFF2-40B4-BE49-F238E27FC236}">
                <a16:creationId xmlns:a16="http://schemas.microsoft.com/office/drawing/2014/main" id="{5911E3EC-BAA3-525D-0871-0CCA236F4147}"/>
              </a:ext>
            </a:extLst>
          </p:cNvPr>
          <p:cNvPicPr>
            <a:picLocks noGrp="1" noChangeAspect="1"/>
          </p:cNvPicPr>
          <p:nvPr>
            <p:ph sz="half" idx="2"/>
          </p:nvPr>
        </p:nvPicPr>
        <p:blipFill>
          <a:blip r:embed="rId2"/>
          <a:stretch>
            <a:fillRect/>
          </a:stretch>
        </p:blipFill>
        <p:spPr>
          <a:xfrm>
            <a:off x="6641263" y="2227263"/>
            <a:ext cx="4969543" cy="3998267"/>
          </a:xfrm>
        </p:spPr>
      </p:pic>
    </p:spTree>
    <p:extLst>
      <p:ext uri="{BB962C8B-B14F-4D97-AF65-F5344CB8AC3E}">
        <p14:creationId xmlns:p14="http://schemas.microsoft.com/office/powerpoint/2010/main" val="3632826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149869B-9986-FA05-4139-D71386237692}"/>
              </a:ext>
            </a:extLst>
          </p:cNvPr>
          <p:cNvSpPr>
            <a:spLocks noGrp="1"/>
          </p:cNvSpPr>
          <p:nvPr>
            <p:ph type="title"/>
          </p:nvPr>
        </p:nvSpPr>
        <p:spPr>
          <a:xfrm>
            <a:off x="581193" y="729658"/>
            <a:ext cx="11029616" cy="988332"/>
          </a:xfrm>
        </p:spPr>
        <p:txBody>
          <a:bodyPr/>
          <a:lstStyle/>
          <a:p>
            <a:r>
              <a:rPr lang="en-US" dirty="0"/>
              <a:t>Deep Learning Capabilities – What is Next with Our Research</a:t>
            </a:r>
          </a:p>
        </p:txBody>
      </p:sp>
      <p:pic>
        <p:nvPicPr>
          <p:cNvPr id="5" name="Content Placeholder 4" descr="Graphical user interface&#10;&#10;Description automatically generated with medium confidence">
            <a:extLst>
              <a:ext uri="{FF2B5EF4-FFF2-40B4-BE49-F238E27FC236}">
                <a16:creationId xmlns:a16="http://schemas.microsoft.com/office/drawing/2014/main" id="{7DFD3650-208C-EF74-B7DC-6CBCE092A2A8}"/>
              </a:ext>
            </a:extLst>
          </p:cNvPr>
          <p:cNvPicPr>
            <a:picLocks noGrp="1" noChangeAspect="1"/>
          </p:cNvPicPr>
          <p:nvPr>
            <p:ph sz="half" idx="1"/>
          </p:nvPr>
        </p:nvPicPr>
        <p:blipFill>
          <a:blip r:embed="rId2"/>
          <a:stretch>
            <a:fillRect/>
          </a:stretch>
        </p:blipFill>
        <p:spPr>
          <a:xfrm>
            <a:off x="440675" y="2228004"/>
            <a:ext cx="5562908" cy="4315672"/>
          </a:xfrm>
          <a:noFill/>
        </p:spPr>
      </p:pic>
      <p:sp>
        <p:nvSpPr>
          <p:cNvPr id="12" name="Content Placeholder 3">
            <a:extLst>
              <a:ext uri="{FF2B5EF4-FFF2-40B4-BE49-F238E27FC236}">
                <a16:creationId xmlns:a16="http://schemas.microsoft.com/office/drawing/2014/main" id="{63A05537-8BD5-E731-820F-0ED781628951}"/>
              </a:ext>
            </a:extLst>
          </p:cNvPr>
          <p:cNvSpPr>
            <a:spLocks noGrp="1"/>
          </p:cNvSpPr>
          <p:nvPr>
            <p:ph sz="half" idx="2"/>
          </p:nvPr>
        </p:nvSpPr>
        <p:spPr>
          <a:xfrm>
            <a:off x="6188419" y="2228003"/>
            <a:ext cx="5422390" cy="4315672"/>
          </a:xfrm>
        </p:spPr>
        <p:txBody>
          <a:bodyPr>
            <a:normAutofit/>
          </a:bodyPr>
          <a:lstStyle/>
          <a:p>
            <a:r>
              <a:rPr lang="en-US" dirty="0"/>
              <a:t>If we obtain a library of data, like the data we have seen in the “</a:t>
            </a:r>
            <a:r>
              <a:rPr lang="en-US" dirty="0" err="1"/>
              <a:t>Vibrometry</a:t>
            </a:r>
            <a:r>
              <a:rPr lang="en-US" dirty="0"/>
              <a:t> Data” section of this presentation, we can train a computer to recognize and identify a “vibrational signature” of an object, such as a tank or an armored personnel carrier, etc.</a:t>
            </a:r>
          </a:p>
          <a:p>
            <a:r>
              <a:rPr lang="en-US" dirty="0"/>
              <a:t>Thus, the code on the left is the code for the “training data” of our program. The output on the bottom half of the graph displays how well the computer has “learned” about this data and how it may identify to what this data belongs.</a:t>
            </a:r>
          </a:p>
          <a:p>
            <a:r>
              <a:rPr lang="en-US" dirty="0"/>
              <a:t>Thus, we must next build some sort of database with a lot of data to train our computer to recognize the vibrating objects in question.</a:t>
            </a:r>
          </a:p>
        </p:txBody>
      </p:sp>
    </p:spTree>
    <p:extLst>
      <p:ext uri="{BB962C8B-B14F-4D97-AF65-F5344CB8AC3E}">
        <p14:creationId xmlns:p14="http://schemas.microsoft.com/office/powerpoint/2010/main" val="928973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94770C-0188-7782-0773-CFF19A0F6FA1}"/>
              </a:ext>
            </a:extLst>
          </p:cNvPr>
          <p:cNvSpPr>
            <a:spLocks noGrp="1"/>
          </p:cNvSpPr>
          <p:nvPr>
            <p:ph type="title"/>
          </p:nvPr>
        </p:nvSpPr>
        <p:spPr>
          <a:xfrm>
            <a:off x="581193" y="729658"/>
            <a:ext cx="11029616" cy="988332"/>
          </a:xfrm>
        </p:spPr>
        <p:txBody>
          <a:bodyPr/>
          <a:lstStyle/>
          <a:p>
            <a:r>
              <a:rPr lang="en-US" dirty="0"/>
              <a:t>Deep Learning Capabilities – Growing a Confusion Matrix of your Own; Future Work.</a:t>
            </a:r>
          </a:p>
        </p:txBody>
      </p:sp>
      <p:sp>
        <p:nvSpPr>
          <p:cNvPr id="12" name="Content Placeholder 2">
            <a:extLst>
              <a:ext uri="{FF2B5EF4-FFF2-40B4-BE49-F238E27FC236}">
                <a16:creationId xmlns:a16="http://schemas.microsoft.com/office/drawing/2014/main" id="{94C7C282-E6FF-76AE-C53A-73D08D896141}"/>
              </a:ext>
            </a:extLst>
          </p:cNvPr>
          <p:cNvSpPr>
            <a:spLocks noGrp="1"/>
          </p:cNvSpPr>
          <p:nvPr>
            <p:ph sz="half" idx="1"/>
          </p:nvPr>
        </p:nvSpPr>
        <p:spPr>
          <a:xfrm>
            <a:off x="428625" y="2228003"/>
            <a:ext cx="5574958" cy="4306146"/>
          </a:xfrm>
        </p:spPr>
        <p:txBody>
          <a:bodyPr>
            <a:normAutofit/>
          </a:bodyPr>
          <a:lstStyle/>
          <a:p>
            <a:r>
              <a:rPr lang="en-US" dirty="0"/>
              <a:t>The screenshot of the code on the right is a brief summary of what must be done next, and that is to obtain a confusion matrix of the data that we do have.</a:t>
            </a:r>
          </a:p>
          <a:p>
            <a:r>
              <a:rPr lang="en-US" dirty="0"/>
              <a:t>Data differs. We have a multiclass object detection program that will identify from a video the difference between a man and a van. We must now focus this data on vibrating objects. This will take us some time in how to differentiate and code this data, which will be different from two distinct, moving objects.</a:t>
            </a:r>
          </a:p>
          <a:p>
            <a:r>
              <a:rPr lang="en-US" dirty="0"/>
              <a:t>But, nevertheless, that is what we are currently working on. It will take some time to do this correctly and accurately.</a:t>
            </a:r>
          </a:p>
        </p:txBody>
      </p:sp>
      <p:pic>
        <p:nvPicPr>
          <p:cNvPr id="5" name="Content Placeholder 4" descr="Graphical user interface, text, application&#10;&#10;Description automatically generated">
            <a:extLst>
              <a:ext uri="{FF2B5EF4-FFF2-40B4-BE49-F238E27FC236}">
                <a16:creationId xmlns:a16="http://schemas.microsoft.com/office/drawing/2014/main" id="{2E16C643-C249-5815-0735-9B63C491F394}"/>
              </a:ext>
            </a:extLst>
          </p:cNvPr>
          <p:cNvPicPr>
            <a:picLocks noGrp="1" noChangeAspect="1"/>
          </p:cNvPicPr>
          <p:nvPr>
            <p:ph sz="half" idx="2"/>
          </p:nvPr>
        </p:nvPicPr>
        <p:blipFill>
          <a:blip r:embed="rId2"/>
          <a:stretch>
            <a:fillRect/>
          </a:stretch>
        </p:blipFill>
        <p:spPr>
          <a:xfrm>
            <a:off x="6188417" y="2228003"/>
            <a:ext cx="5574958" cy="4306147"/>
          </a:xfrm>
          <a:noFill/>
        </p:spPr>
      </p:pic>
    </p:spTree>
    <p:extLst>
      <p:ext uri="{BB962C8B-B14F-4D97-AF65-F5344CB8AC3E}">
        <p14:creationId xmlns:p14="http://schemas.microsoft.com/office/powerpoint/2010/main" val="262393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33EB-7DCB-4DDC-80AF-C885A3EE1245}"/>
              </a:ext>
            </a:extLst>
          </p:cNvPr>
          <p:cNvSpPr>
            <a:spLocks noGrp="1"/>
          </p:cNvSpPr>
          <p:nvPr>
            <p:ph type="title"/>
          </p:nvPr>
        </p:nvSpPr>
        <p:spPr/>
        <p:txBody>
          <a:bodyPr/>
          <a:lstStyle/>
          <a:p>
            <a:r>
              <a:rPr lang="en-US" dirty="0"/>
              <a:t>Deep Learning Capabilities –</a:t>
            </a:r>
            <a:br>
              <a:rPr lang="en-US" dirty="0"/>
            </a:br>
            <a:r>
              <a:rPr lang="en-US" dirty="0"/>
              <a:t>The Evolution of Object Detection and Classification</a:t>
            </a:r>
          </a:p>
        </p:txBody>
      </p:sp>
      <p:pic>
        <p:nvPicPr>
          <p:cNvPr id="11" name="Content Placeholder 4" descr="Charts">
            <a:extLst>
              <a:ext uri="{FF2B5EF4-FFF2-40B4-BE49-F238E27FC236}">
                <a16:creationId xmlns:a16="http://schemas.microsoft.com/office/drawing/2014/main" id="{47D9BE16-119C-43B2-9AE6-18C4A150C0E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tretch/>
        </p:blipFill>
        <p:spPr>
          <a:xfrm>
            <a:off x="581025" y="2231480"/>
            <a:ext cx="5422900" cy="3625353"/>
          </a:xfrm>
        </p:spPr>
      </p:pic>
      <p:pic>
        <p:nvPicPr>
          <p:cNvPr id="18" name="Content Placeholder 17" descr="Chart placeholder">
            <a:extLst>
              <a:ext uri="{FF2B5EF4-FFF2-40B4-BE49-F238E27FC236}">
                <a16:creationId xmlns:a16="http://schemas.microsoft.com/office/drawing/2014/main" id="{BFEA8EC1-23A4-4843-A9C3-AE771D73392A}"/>
              </a:ext>
            </a:extLst>
          </p:cNvPr>
          <p:cNvPicPr>
            <a:picLocks noGrp="1" noChangeAspect="1"/>
          </p:cNvPicPr>
          <p:nvPr>
            <p:ph sz="half" idx="2"/>
          </p:nvPr>
        </p:nvPicPr>
        <p:blipFill>
          <a:blip r:embed="rId3"/>
          <a:stretch>
            <a:fillRect/>
          </a:stretch>
        </p:blipFill>
        <p:spPr>
          <a:xfrm>
            <a:off x="6201810" y="2231480"/>
            <a:ext cx="5565073" cy="3284989"/>
          </a:xfrm>
          <a:prstGeom prst="rect">
            <a:avLst/>
          </a:prstGeom>
        </p:spPr>
      </p:pic>
      <p:sp>
        <p:nvSpPr>
          <p:cNvPr id="3" name="TextBox 2">
            <a:extLst>
              <a:ext uri="{FF2B5EF4-FFF2-40B4-BE49-F238E27FC236}">
                <a16:creationId xmlns:a16="http://schemas.microsoft.com/office/drawing/2014/main" id="{3133C3C6-744A-055B-9356-8D0E0E90F31E}"/>
              </a:ext>
            </a:extLst>
          </p:cNvPr>
          <p:cNvSpPr txBox="1"/>
          <p:nvPr/>
        </p:nvSpPr>
        <p:spPr>
          <a:xfrm>
            <a:off x="6464968" y="5546681"/>
            <a:ext cx="6039336" cy="369332"/>
          </a:xfrm>
          <a:prstGeom prst="rect">
            <a:avLst/>
          </a:prstGeom>
          <a:noFill/>
        </p:spPr>
        <p:txBody>
          <a:bodyPr wrap="square" rtlCol="0">
            <a:spAutoFit/>
          </a:bodyPr>
          <a:lstStyle/>
          <a:p>
            <a:r>
              <a:rPr lang="en-US" dirty="0"/>
              <a:t>Long Ago - Category I is the probabilistic model classifier.</a:t>
            </a:r>
          </a:p>
        </p:txBody>
      </p:sp>
      <p:sp>
        <p:nvSpPr>
          <p:cNvPr id="4" name="TextBox 3">
            <a:extLst>
              <a:ext uri="{FF2B5EF4-FFF2-40B4-BE49-F238E27FC236}">
                <a16:creationId xmlns:a16="http://schemas.microsoft.com/office/drawing/2014/main" id="{3AE9CE0C-FF0C-BF18-1B0C-668C65385F34}"/>
              </a:ext>
            </a:extLst>
          </p:cNvPr>
          <p:cNvSpPr txBox="1"/>
          <p:nvPr/>
        </p:nvSpPr>
        <p:spPr>
          <a:xfrm>
            <a:off x="6384759" y="5916013"/>
            <a:ext cx="6393210" cy="369332"/>
          </a:xfrm>
          <a:prstGeom prst="rect">
            <a:avLst/>
          </a:prstGeom>
          <a:noFill/>
        </p:spPr>
        <p:txBody>
          <a:bodyPr wrap="square" rtlCol="0">
            <a:spAutoFit/>
          </a:bodyPr>
          <a:lstStyle/>
          <a:p>
            <a:r>
              <a:rPr lang="en-US" dirty="0"/>
              <a:t>More Recent - Category II is the machine learning classifier.</a:t>
            </a:r>
          </a:p>
        </p:txBody>
      </p:sp>
      <p:sp>
        <p:nvSpPr>
          <p:cNvPr id="5" name="TextBox 4">
            <a:extLst>
              <a:ext uri="{FF2B5EF4-FFF2-40B4-BE49-F238E27FC236}">
                <a16:creationId xmlns:a16="http://schemas.microsoft.com/office/drawing/2014/main" id="{7F395BFD-557E-751B-A6AD-60B9828EAC9E}"/>
              </a:ext>
            </a:extLst>
          </p:cNvPr>
          <p:cNvSpPr txBox="1"/>
          <p:nvPr/>
        </p:nvSpPr>
        <p:spPr>
          <a:xfrm>
            <a:off x="6633411" y="6285345"/>
            <a:ext cx="5838383" cy="369332"/>
          </a:xfrm>
          <a:prstGeom prst="rect">
            <a:avLst/>
          </a:prstGeom>
          <a:noFill/>
        </p:spPr>
        <p:txBody>
          <a:bodyPr wrap="square" rtlCol="0">
            <a:spAutoFit/>
          </a:bodyPr>
          <a:lstStyle/>
          <a:p>
            <a:r>
              <a:rPr lang="en-US" dirty="0"/>
              <a:t>The Future - Category III is the deep learning classifier.</a:t>
            </a:r>
          </a:p>
        </p:txBody>
      </p:sp>
    </p:spTree>
    <p:extLst>
      <p:ext uri="{BB962C8B-B14F-4D97-AF65-F5344CB8AC3E}">
        <p14:creationId xmlns:p14="http://schemas.microsoft.com/office/powerpoint/2010/main" val="497607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10A6-086D-5FAC-46BE-5D9F364E5E5E}"/>
              </a:ext>
            </a:extLst>
          </p:cNvPr>
          <p:cNvSpPr>
            <a:spLocks noGrp="1"/>
          </p:cNvSpPr>
          <p:nvPr>
            <p:ph type="ctrTitle"/>
          </p:nvPr>
        </p:nvSpPr>
        <p:spPr/>
        <p:txBody>
          <a:bodyPr/>
          <a:lstStyle/>
          <a:p>
            <a:r>
              <a:rPr lang="en-US" dirty="0"/>
              <a:t>Conclusion</a:t>
            </a:r>
          </a:p>
        </p:txBody>
      </p:sp>
      <p:sp>
        <p:nvSpPr>
          <p:cNvPr id="3" name="Subtitle 2">
            <a:extLst>
              <a:ext uri="{FF2B5EF4-FFF2-40B4-BE49-F238E27FC236}">
                <a16:creationId xmlns:a16="http://schemas.microsoft.com/office/drawing/2014/main" id="{B6320AF7-24BD-9ACE-2A8E-D003F41E7520}"/>
              </a:ext>
            </a:extLst>
          </p:cNvPr>
          <p:cNvSpPr>
            <a:spLocks noGrp="1"/>
          </p:cNvSpPr>
          <p:nvPr>
            <p:ph type="subTitle" idx="1"/>
          </p:nvPr>
        </p:nvSpPr>
        <p:spPr/>
        <p:txBody>
          <a:bodyPr/>
          <a:lstStyle/>
          <a:p>
            <a:r>
              <a:rPr lang="en-US" dirty="0"/>
              <a:t>Slides 34 - 35</a:t>
            </a:r>
          </a:p>
        </p:txBody>
      </p:sp>
    </p:spTree>
    <p:extLst>
      <p:ext uri="{BB962C8B-B14F-4D97-AF65-F5344CB8AC3E}">
        <p14:creationId xmlns:p14="http://schemas.microsoft.com/office/powerpoint/2010/main" val="1148778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a:normAutofit/>
          </a:bodyPr>
          <a:lstStyle/>
          <a:p>
            <a:r>
              <a:rPr lang="en-US" dirty="0">
                <a:solidFill>
                  <a:srgbClr val="FFFEFF"/>
                </a:solidFill>
              </a:rPr>
              <a:t>What Will the Future Hold?</a:t>
            </a:r>
          </a:p>
        </p:txBody>
      </p:sp>
      <p:graphicFrame>
        <p:nvGraphicFramePr>
          <p:cNvPr id="4" name="Content Placeholder 3" descr="icon SmartArt graphic">
            <a:extLst>
              <a:ext uri="{FF2B5EF4-FFF2-40B4-BE49-F238E27FC236}">
                <a16:creationId xmlns:a16="http://schemas.microsoft.com/office/drawing/2014/main" id="{81E592E1-99DF-4294-A2E9-EF46299BD3F4}"/>
              </a:ext>
            </a:extLst>
          </p:cNvPr>
          <p:cNvGraphicFramePr>
            <a:graphicFrameLocks noGrp="1"/>
          </p:cNvGraphicFramePr>
          <p:nvPr>
            <p:ph idx="1"/>
            <p:extLst>
              <p:ext uri="{D42A27DB-BD31-4B8C-83A1-F6EECF244321}">
                <p14:modId xmlns:p14="http://schemas.microsoft.com/office/powerpoint/2010/main" val="3175375229"/>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342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3408-179D-A6DD-42B9-AFAEEAEDBC21}"/>
              </a:ext>
            </a:extLst>
          </p:cNvPr>
          <p:cNvSpPr>
            <a:spLocks noGrp="1"/>
          </p:cNvSpPr>
          <p:nvPr>
            <p:ph type="ctrTitle"/>
          </p:nvPr>
        </p:nvSpPr>
        <p:spPr/>
        <p:txBody>
          <a:bodyPr/>
          <a:lstStyle/>
          <a:p>
            <a:r>
              <a:rPr lang="en-US" dirty="0"/>
              <a:t>Bibliography</a:t>
            </a:r>
          </a:p>
        </p:txBody>
      </p:sp>
      <p:sp>
        <p:nvSpPr>
          <p:cNvPr id="3" name="Subtitle 2">
            <a:extLst>
              <a:ext uri="{FF2B5EF4-FFF2-40B4-BE49-F238E27FC236}">
                <a16:creationId xmlns:a16="http://schemas.microsoft.com/office/drawing/2014/main" id="{B366E835-D5E1-8416-E2BC-1C539AB2CCFC}"/>
              </a:ext>
            </a:extLst>
          </p:cNvPr>
          <p:cNvSpPr>
            <a:spLocks noGrp="1"/>
          </p:cNvSpPr>
          <p:nvPr>
            <p:ph type="subTitle" idx="1"/>
          </p:nvPr>
        </p:nvSpPr>
        <p:spPr/>
        <p:txBody>
          <a:bodyPr/>
          <a:lstStyle/>
          <a:p>
            <a:r>
              <a:rPr lang="en-US" dirty="0"/>
              <a:t>Slides 36 - 38</a:t>
            </a:r>
          </a:p>
        </p:txBody>
      </p:sp>
    </p:spTree>
    <p:extLst>
      <p:ext uri="{BB962C8B-B14F-4D97-AF65-F5344CB8AC3E}">
        <p14:creationId xmlns:p14="http://schemas.microsoft.com/office/powerpoint/2010/main" val="3336200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220D-D757-C17D-9329-9FB25D0A4F04}"/>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4A22E654-9EEB-5FA1-4857-4DDB0F0E582B}"/>
              </a:ext>
            </a:extLst>
          </p:cNvPr>
          <p:cNvSpPr>
            <a:spLocks noGrp="1"/>
          </p:cNvSpPr>
          <p:nvPr>
            <p:ph idx="1"/>
          </p:nvPr>
        </p:nvSpPr>
        <p:spPr>
          <a:xfrm>
            <a:off x="581192" y="2180496"/>
            <a:ext cx="11029615" cy="4476978"/>
          </a:xfrm>
        </p:spPr>
        <p:txBody>
          <a:bodyPr>
            <a:normAutofit/>
          </a:bodyPr>
          <a:lstStyle/>
          <a:p>
            <a:r>
              <a:rPr lang="en-US" dirty="0"/>
              <a:t>Chen, V. C. (2011). The Micro-doppler Effect in Radar. United States: Artech House.</a:t>
            </a:r>
          </a:p>
          <a:p>
            <a:r>
              <a:rPr lang="en-US" dirty="0"/>
              <a:t>Dubey, A., Stephan, M., </a:t>
            </a:r>
            <a:r>
              <a:rPr lang="en-US" dirty="0" err="1"/>
              <a:t>Servadei</a:t>
            </a:r>
            <a:r>
              <a:rPr lang="en-US" dirty="0"/>
              <a:t>, L., </a:t>
            </a:r>
            <a:r>
              <a:rPr lang="en-US" dirty="0" err="1"/>
              <a:t>Santra</a:t>
            </a:r>
            <a:r>
              <a:rPr lang="en-US" dirty="0"/>
              <a:t>, A., </a:t>
            </a:r>
            <a:r>
              <a:rPr lang="en-US" dirty="0" err="1"/>
              <a:t>Stadelmayer</a:t>
            </a:r>
            <a:r>
              <a:rPr lang="en-US" dirty="0"/>
              <a:t>, T., </a:t>
            </a:r>
            <a:r>
              <a:rPr lang="en-US" dirty="0" err="1"/>
              <a:t>Hazra</a:t>
            </a:r>
            <a:r>
              <a:rPr lang="en-US" dirty="0"/>
              <a:t>, S. (2022). Methods and Techniques in Deep Learning: Advancements in </a:t>
            </a:r>
            <a:r>
              <a:rPr lang="en-US" dirty="0" err="1"/>
              <a:t>MmWave</a:t>
            </a:r>
            <a:r>
              <a:rPr lang="en-US" dirty="0"/>
              <a:t> Radar Solutions. United States: Wiley.</a:t>
            </a:r>
          </a:p>
          <a:p>
            <a:r>
              <a:rPr lang="en-US" dirty="0"/>
              <a:t>Fu, R., Huang, T., Liu, Y., and </a:t>
            </a:r>
            <a:r>
              <a:rPr lang="en-US" dirty="0" err="1"/>
              <a:t>Eldar</a:t>
            </a:r>
            <a:r>
              <a:rPr lang="en-US" dirty="0"/>
              <a:t>, Y.C. (2019). Compressed LISTA exploiting Toeplitz structure, </a:t>
            </a:r>
            <a:r>
              <a:rPr lang="en-US" i="1" dirty="0"/>
              <a:t>2019 IEEE Radar Conference (</a:t>
            </a:r>
            <a:r>
              <a:rPr lang="en-US" i="1" dirty="0" err="1"/>
              <a:t>RadarConf</a:t>
            </a:r>
            <a:r>
              <a:rPr lang="en-US" i="1" dirty="0"/>
              <a:t>)</a:t>
            </a:r>
            <a:r>
              <a:rPr lang="en-US" dirty="0"/>
              <a:t>, IEEE.</a:t>
            </a:r>
          </a:p>
          <a:p>
            <a:r>
              <a:rPr lang="en-US" dirty="0"/>
              <a:t>Perez Venegas, Francisco German, "Detection and classification of vibrating objects in SAR images." Dissertation, University of New Mexico, 2019.</a:t>
            </a:r>
          </a:p>
          <a:p>
            <a:r>
              <a:rPr lang="en-US" dirty="0"/>
              <a:t>Qin, X., Deng, B., &amp; Wang, H. (2022). Micro-Doppler Feature Extraction of Rotating Structures of Aircraft Targets with Terahertz Radar. </a:t>
            </a:r>
            <a:r>
              <a:rPr lang="en-US" i="1" dirty="0"/>
              <a:t>Remote Sensing</a:t>
            </a:r>
            <a:r>
              <a:rPr lang="en-US" dirty="0"/>
              <a:t>, </a:t>
            </a:r>
            <a:r>
              <a:rPr lang="en-US" i="1" dirty="0"/>
              <a:t>14</a:t>
            </a:r>
            <a:r>
              <a:rPr lang="en-US" dirty="0"/>
              <a:t>(16), 3856. </a:t>
            </a:r>
            <a:r>
              <a:rPr lang="en-US" dirty="0">
                <a:hlinkClick r:id="rId2"/>
              </a:rPr>
              <a:t>https://doi.org/10.3390/rs14163856</a:t>
            </a:r>
            <a:endParaRPr lang="en-US" dirty="0"/>
          </a:p>
          <a:p>
            <a:r>
              <a:rPr lang="en-US" dirty="0"/>
              <a:t>SAR Target Classification using Deep Learning – MathWorks web-site: </a:t>
            </a:r>
            <a:r>
              <a:rPr lang="en-US" dirty="0">
                <a:hlinkClick r:id="rId3"/>
              </a:rPr>
              <a:t>https://www.mathworks.com/help/radar/ug/sar-target-classification-using-deep-learning.html</a:t>
            </a:r>
            <a:r>
              <a:rPr lang="en-US" dirty="0"/>
              <a:t>. Accessed on 20 January 2023.</a:t>
            </a:r>
          </a:p>
          <a:p>
            <a:endParaRPr lang="en-US" dirty="0"/>
          </a:p>
        </p:txBody>
      </p:sp>
    </p:spTree>
    <p:extLst>
      <p:ext uri="{BB962C8B-B14F-4D97-AF65-F5344CB8AC3E}">
        <p14:creationId xmlns:p14="http://schemas.microsoft.com/office/powerpoint/2010/main" val="689607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r>
              <a:rPr lang="en-US" dirty="0">
                <a:solidFill>
                  <a:schemeClr val="bg2"/>
                </a:solidFill>
              </a:rPr>
              <a:t>bradleyevans@unm.edu</a:t>
            </a:r>
          </a:p>
          <a:p>
            <a:endParaRPr lang="en-US" dirty="0">
              <a:solidFill>
                <a:schemeClr val="bg2"/>
              </a:solidFill>
            </a:endParaRPr>
          </a:p>
          <a:p>
            <a:endParaRPr lang="en-US" dirty="0">
              <a:solidFill>
                <a:schemeClr val="bg2"/>
              </a:solidFill>
            </a:endParaRPr>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DE8C-3F6D-D2F4-70DB-6BE8205316F4}"/>
              </a:ext>
            </a:extLst>
          </p:cNvPr>
          <p:cNvSpPr>
            <a:spLocks noGrp="1"/>
          </p:cNvSpPr>
          <p:nvPr>
            <p:ph type="ctrTitle"/>
          </p:nvPr>
        </p:nvSpPr>
        <p:spPr/>
        <p:txBody>
          <a:bodyPr/>
          <a:lstStyle/>
          <a:p>
            <a:r>
              <a:rPr lang="en-US" dirty="0"/>
              <a:t>SAR Capabilities</a:t>
            </a:r>
          </a:p>
        </p:txBody>
      </p:sp>
      <p:sp>
        <p:nvSpPr>
          <p:cNvPr id="3" name="Subtitle 2">
            <a:extLst>
              <a:ext uri="{FF2B5EF4-FFF2-40B4-BE49-F238E27FC236}">
                <a16:creationId xmlns:a16="http://schemas.microsoft.com/office/drawing/2014/main" id="{3F588940-36F3-099B-C62B-115CD473DCD9}"/>
              </a:ext>
            </a:extLst>
          </p:cNvPr>
          <p:cNvSpPr>
            <a:spLocks noGrp="1"/>
          </p:cNvSpPr>
          <p:nvPr>
            <p:ph type="subTitle" idx="1"/>
          </p:nvPr>
        </p:nvSpPr>
        <p:spPr/>
        <p:txBody>
          <a:bodyPr/>
          <a:lstStyle/>
          <a:p>
            <a:r>
              <a:rPr lang="en-US" dirty="0"/>
              <a:t>Slides 4 - 13</a:t>
            </a:r>
          </a:p>
        </p:txBody>
      </p:sp>
    </p:spTree>
    <p:extLst>
      <p:ext uri="{BB962C8B-B14F-4D97-AF65-F5344CB8AC3E}">
        <p14:creationId xmlns:p14="http://schemas.microsoft.com/office/powerpoint/2010/main" val="95061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F7997C52-9ECB-9B2A-34A3-F1929187D139}"/>
              </a:ext>
            </a:extLst>
          </p:cNvPr>
          <p:cNvSpPr>
            <a:spLocks noGrp="1"/>
          </p:cNvSpPr>
          <p:nvPr>
            <p:ph type="title"/>
          </p:nvPr>
        </p:nvSpPr>
        <p:spPr>
          <a:xfrm>
            <a:off x="581193" y="729658"/>
            <a:ext cx="11029616" cy="988332"/>
          </a:xfrm>
        </p:spPr>
        <p:txBody>
          <a:bodyPr/>
          <a:lstStyle/>
          <a:p>
            <a:r>
              <a:rPr lang="en-US" dirty="0"/>
              <a:t>SAR Capabilities - Overview</a:t>
            </a:r>
          </a:p>
        </p:txBody>
      </p:sp>
      <p:pic>
        <p:nvPicPr>
          <p:cNvPr id="6" name="Picture Placeholder 5" descr="A picture containing text, antenna&#10;&#10;Description automatically generated">
            <a:extLst>
              <a:ext uri="{FF2B5EF4-FFF2-40B4-BE49-F238E27FC236}">
                <a16:creationId xmlns:a16="http://schemas.microsoft.com/office/drawing/2014/main" id="{4E1BC901-DBD7-ED3A-03E9-EB3B5BC39224}"/>
              </a:ext>
            </a:extLst>
          </p:cNvPr>
          <p:cNvPicPr>
            <a:picLocks noGrp="1" noChangeAspect="1"/>
          </p:cNvPicPr>
          <p:nvPr>
            <p:ph sz="half" idx="1"/>
          </p:nvPr>
        </p:nvPicPr>
        <p:blipFill>
          <a:blip r:embed="rId2"/>
          <a:stretch>
            <a:fillRect/>
          </a:stretch>
        </p:blipFill>
        <p:spPr>
          <a:xfrm>
            <a:off x="438151" y="1885951"/>
            <a:ext cx="5498591" cy="4972049"/>
          </a:xfrm>
          <a:noFill/>
        </p:spPr>
      </p:pic>
      <p:sp>
        <p:nvSpPr>
          <p:cNvPr id="24" name="Content Placeholder 3">
            <a:extLst>
              <a:ext uri="{FF2B5EF4-FFF2-40B4-BE49-F238E27FC236}">
                <a16:creationId xmlns:a16="http://schemas.microsoft.com/office/drawing/2014/main" id="{0BF9CA6D-0170-FDE8-BB10-AEF2773D2BB1}"/>
              </a:ext>
            </a:extLst>
          </p:cNvPr>
          <p:cNvSpPr>
            <a:spLocks noGrp="1"/>
          </p:cNvSpPr>
          <p:nvPr>
            <p:ph sz="half" idx="2"/>
          </p:nvPr>
        </p:nvSpPr>
        <p:spPr>
          <a:xfrm>
            <a:off x="6096000" y="1885951"/>
            <a:ext cx="5657849" cy="4972050"/>
          </a:xfrm>
        </p:spPr>
        <p:txBody>
          <a:bodyPr>
            <a:normAutofit lnSpcReduction="10000"/>
          </a:bodyPr>
          <a:lstStyle/>
          <a:p>
            <a:r>
              <a:rPr lang="en-US" dirty="0"/>
              <a:t>For common SAR imaging applications, a typical airborne SAR platform operating in </a:t>
            </a:r>
            <a:r>
              <a:rPr lang="en-US" b="1" dirty="0"/>
              <a:t>spotlight-mode</a:t>
            </a:r>
            <a:r>
              <a:rPr lang="en-US" dirty="0"/>
              <a:t> illuminates the ground scene for at least several seconds to create a single SAR image.</a:t>
            </a:r>
          </a:p>
          <a:p>
            <a:r>
              <a:rPr lang="en-US" dirty="0"/>
              <a:t>Figure 1.1 to the left shows the typical three-dimensional </a:t>
            </a:r>
            <a:r>
              <a:rPr lang="en-US" b="1" dirty="0"/>
              <a:t>data acquisition geometry </a:t>
            </a:r>
            <a:r>
              <a:rPr lang="en-US" dirty="0"/>
              <a:t>for the spotlight SAR.</a:t>
            </a:r>
          </a:p>
          <a:p>
            <a:r>
              <a:rPr lang="en-US" dirty="0"/>
              <a:t>During the </a:t>
            </a:r>
            <a:r>
              <a:rPr lang="en-US" b="1" dirty="0"/>
              <a:t>data-collection process</a:t>
            </a:r>
            <a:r>
              <a:rPr lang="en-US" dirty="0"/>
              <a:t>, the image formation technique, often called the </a:t>
            </a:r>
            <a:r>
              <a:rPr lang="en-US" i="1" dirty="0"/>
              <a:t>polar-format algorithm</a:t>
            </a:r>
            <a:r>
              <a:rPr lang="en-US" dirty="0"/>
              <a:t> (PFA), assumes all targets in the ground scene are </a:t>
            </a:r>
            <a:r>
              <a:rPr lang="en-US" b="1" dirty="0"/>
              <a:t>static</a:t>
            </a:r>
            <a:r>
              <a:rPr lang="en-US" dirty="0"/>
              <a:t>.</a:t>
            </a:r>
          </a:p>
          <a:p>
            <a:r>
              <a:rPr lang="en-US" dirty="0"/>
              <a:t>This assumption, makes </a:t>
            </a:r>
            <a:r>
              <a:rPr lang="en-US" b="1" dirty="0"/>
              <a:t>SAR particularly sensitive to low-level target vibrations</a:t>
            </a:r>
            <a:r>
              <a:rPr lang="en-US" dirty="0"/>
              <a:t>.</a:t>
            </a:r>
          </a:p>
          <a:p>
            <a:r>
              <a:rPr lang="en-US" dirty="0"/>
              <a:t>More specifically, ground target vibrations introduce a </a:t>
            </a:r>
            <a:r>
              <a:rPr lang="en-US" b="1" dirty="0"/>
              <a:t>phase modulation</a:t>
            </a:r>
            <a:r>
              <a:rPr lang="en-US" dirty="0"/>
              <a:t>, termed the </a:t>
            </a:r>
            <a:r>
              <a:rPr lang="en-US" b="1" dirty="0"/>
              <a:t>micro-Doppler effect</a:t>
            </a:r>
            <a:r>
              <a:rPr lang="en-US" dirty="0"/>
              <a:t>, into each returned SAR signal.</a:t>
            </a:r>
          </a:p>
        </p:txBody>
      </p:sp>
    </p:spTree>
    <p:extLst>
      <p:ext uri="{BB962C8B-B14F-4D97-AF65-F5344CB8AC3E}">
        <p14:creationId xmlns:p14="http://schemas.microsoft.com/office/powerpoint/2010/main" val="244373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FE81523-9B52-4123-F0B2-7C36015C0CCF}"/>
              </a:ext>
            </a:extLst>
          </p:cNvPr>
          <p:cNvSpPr>
            <a:spLocks noGrp="1"/>
          </p:cNvSpPr>
          <p:nvPr>
            <p:ph type="title"/>
          </p:nvPr>
        </p:nvSpPr>
        <p:spPr>
          <a:xfrm>
            <a:off x="581193" y="729658"/>
            <a:ext cx="11029616" cy="988332"/>
          </a:xfrm>
        </p:spPr>
        <p:txBody>
          <a:bodyPr/>
          <a:lstStyle/>
          <a:p>
            <a:r>
              <a:rPr lang="en-US" dirty="0"/>
              <a:t>SAR Capabilities - overview</a:t>
            </a:r>
          </a:p>
        </p:txBody>
      </p:sp>
      <p:sp>
        <p:nvSpPr>
          <p:cNvPr id="13" name="Content Placeholder 2">
            <a:extLst>
              <a:ext uri="{FF2B5EF4-FFF2-40B4-BE49-F238E27FC236}">
                <a16:creationId xmlns:a16="http://schemas.microsoft.com/office/drawing/2014/main" id="{76F58F56-04D1-FB9F-6D33-121DC76BAAF3}"/>
              </a:ext>
            </a:extLst>
          </p:cNvPr>
          <p:cNvSpPr>
            <a:spLocks noGrp="1"/>
          </p:cNvSpPr>
          <p:nvPr>
            <p:ph sz="half" idx="1"/>
          </p:nvPr>
        </p:nvSpPr>
        <p:spPr>
          <a:xfrm>
            <a:off x="466725" y="1885951"/>
            <a:ext cx="5536858" cy="4972050"/>
          </a:xfrm>
        </p:spPr>
        <p:txBody>
          <a:bodyPr>
            <a:normAutofit lnSpcReduction="10000"/>
          </a:bodyPr>
          <a:lstStyle/>
          <a:p>
            <a:r>
              <a:rPr lang="en-US" dirty="0"/>
              <a:t>Any target, with a strong </a:t>
            </a:r>
            <a:r>
              <a:rPr lang="en-US" i="1" dirty="0"/>
              <a:t>radar cross section </a:t>
            </a:r>
            <a:r>
              <a:rPr lang="en-US" dirty="0"/>
              <a:t>(RCS) relative to its surroundings, </a:t>
            </a:r>
            <a:r>
              <a:rPr lang="en-US" b="1" dirty="0"/>
              <a:t>vibrating in 90° with respect to the flight path</a:t>
            </a:r>
            <a:r>
              <a:rPr lang="en-US" dirty="0"/>
              <a:t> will produce </a:t>
            </a:r>
            <a:r>
              <a:rPr lang="en-US" b="1" dirty="0"/>
              <a:t>observable artifacts</a:t>
            </a:r>
            <a:r>
              <a:rPr lang="en-US" dirty="0"/>
              <a:t> in the image called </a:t>
            </a:r>
            <a:r>
              <a:rPr lang="en-US" b="1" dirty="0"/>
              <a:t>ghost targets</a:t>
            </a:r>
            <a:r>
              <a:rPr lang="en-US" dirty="0"/>
              <a:t>.</a:t>
            </a:r>
          </a:p>
          <a:p>
            <a:r>
              <a:rPr lang="en-US" dirty="0"/>
              <a:t>These ghost targets will </a:t>
            </a:r>
            <a:r>
              <a:rPr lang="en-US" b="1" dirty="0"/>
              <a:t>degrade the image quality</a:t>
            </a:r>
            <a:r>
              <a:rPr lang="en-US" dirty="0"/>
              <a:t>.</a:t>
            </a:r>
          </a:p>
          <a:p>
            <a:r>
              <a:rPr lang="en-US" dirty="0"/>
              <a:t>An </a:t>
            </a:r>
            <a:r>
              <a:rPr lang="en-US" b="1" dirty="0"/>
              <a:t>example</a:t>
            </a:r>
            <a:r>
              <a:rPr lang="en-US" dirty="0"/>
              <a:t> of these ghost targets is shown in the figure to the right as Fig. 1.2.</a:t>
            </a:r>
          </a:p>
          <a:p>
            <a:r>
              <a:rPr lang="en-US" dirty="0"/>
              <a:t>While ground target vibrations may introduce </a:t>
            </a:r>
            <a:r>
              <a:rPr lang="en-US" b="1" dirty="0"/>
              <a:t>distortion</a:t>
            </a:r>
            <a:r>
              <a:rPr lang="en-US" dirty="0"/>
              <a:t> in some regions of an SAR image, they contain </a:t>
            </a:r>
            <a:r>
              <a:rPr lang="en-US" b="1" dirty="0"/>
              <a:t>vital information</a:t>
            </a:r>
            <a:r>
              <a:rPr lang="en-US" dirty="0"/>
              <a:t> about the </a:t>
            </a:r>
            <a:r>
              <a:rPr lang="en-US" b="1" dirty="0"/>
              <a:t>frequency and amplitude of the vibration of a target</a:t>
            </a:r>
            <a:r>
              <a:rPr lang="en-US" dirty="0"/>
              <a:t>.</a:t>
            </a:r>
          </a:p>
          <a:p>
            <a:r>
              <a:rPr lang="en-US" dirty="0"/>
              <a:t>In turn, the </a:t>
            </a:r>
            <a:r>
              <a:rPr lang="en-US" b="1" dirty="0"/>
              <a:t>vibration history</a:t>
            </a:r>
            <a:r>
              <a:rPr lang="en-US" dirty="0"/>
              <a:t>, if reliably detected, can </a:t>
            </a:r>
            <a:r>
              <a:rPr lang="en-US" b="1" dirty="0"/>
              <a:t>aid in the identification of the targets</a:t>
            </a:r>
            <a:r>
              <a:rPr lang="en-US" dirty="0"/>
              <a:t> which are being imaged.</a:t>
            </a:r>
          </a:p>
        </p:txBody>
      </p:sp>
      <p:pic>
        <p:nvPicPr>
          <p:cNvPr id="6" name="Picture Placeholder 5" descr="Diagram&#10;&#10;Description automatically generated with medium confidence">
            <a:extLst>
              <a:ext uri="{FF2B5EF4-FFF2-40B4-BE49-F238E27FC236}">
                <a16:creationId xmlns:a16="http://schemas.microsoft.com/office/drawing/2014/main" id="{28EAE106-1DD3-5DC7-E272-78A58FE17C50}"/>
              </a:ext>
            </a:extLst>
          </p:cNvPr>
          <p:cNvPicPr>
            <a:picLocks noGrp="1" noChangeAspect="1"/>
          </p:cNvPicPr>
          <p:nvPr>
            <p:ph sz="half" idx="2"/>
          </p:nvPr>
        </p:nvPicPr>
        <p:blipFill>
          <a:blip r:embed="rId2"/>
          <a:stretch>
            <a:fillRect/>
          </a:stretch>
        </p:blipFill>
        <p:spPr>
          <a:xfrm>
            <a:off x="6391275" y="1885950"/>
            <a:ext cx="5334000" cy="4972049"/>
          </a:xfrm>
          <a:noFill/>
        </p:spPr>
      </p:pic>
    </p:spTree>
    <p:extLst>
      <p:ext uri="{BB962C8B-B14F-4D97-AF65-F5344CB8AC3E}">
        <p14:creationId xmlns:p14="http://schemas.microsoft.com/office/powerpoint/2010/main" val="354677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127C-91B3-E89F-9C1F-B48861F64693}"/>
              </a:ext>
            </a:extLst>
          </p:cNvPr>
          <p:cNvSpPr>
            <a:spLocks noGrp="1"/>
          </p:cNvSpPr>
          <p:nvPr>
            <p:ph type="title"/>
          </p:nvPr>
        </p:nvSpPr>
        <p:spPr/>
        <p:txBody>
          <a:bodyPr/>
          <a:lstStyle/>
          <a:p>
            <a:r>
              <a:rPr lang="en-US" dirty="0"/>
              <a:t>SAR Capabilities - motivation</a:t>
            </a:r>
          </a:p>
        </p:txBody>
      </p:sp>
      <p:sp>
        <p:nvSpPr>
          <p:cNvPr id="3" name="Content Placeholder 2">
            <a:extLst>
              <a:ext uri="{FF2B5EF4-FFF2-40B4-BE49-F238E27FC236}">
                <a16:creationId xmlns:a16="http://schemas.microsoft.com/office/drawing/2014/main" id="{F02A620C-EBDB-0EAA-A704-FABA3D819948}"/>
              </a:ext>
            </a:extLst>
          </p:cNvPr>
          <p:cNvSpPr>
            <a:spLocks noGrp="1"/>
          </p:cNvSpPr>
          <p:nvPr>
            <p:ph idx="1"/>
          </p:nvPr>
        </p:nvSpPr>
        <p:spPr>
          <a:xfrm>
            <a:off x="447675" y="1809750"/>
            <a:ext cx="11277599" cy="5048250"/>
          </a:xfrm>
        </p:spPr>
        <p:txBody>
          <a:bodyPr>
            <a:normAutofit fontScale="92500" lnSpcReduction="20000"/>
          </a:bodyPr>
          <a:lstStyle/>
          <a:p>
            <a:r>
              <a:rPr lang="en-US" dirty="0"/>
              <a:t>During the past several years, the analysis of </a:t>
            </a:r>
            <a:r>
              <a:rPr lang="en-US" b="1" dirty="0"/>
              <a:t>mechanical vibration</a:t>
            </a:r>
            <a:r>
              <a:rPr lang="en-US" dirty="0"/>
              <a:t> (i.e., </a:t>
            </a:r>
            <a:r>
              <a:rPr lang="en-US" b="1" dirty="0" err="1"/>
              <a:t>vibrometry</a:t>
            </a:r>
            <a:r>
              <a:rPr lang="en-US" dirty="0"/>
              <a:t>) has become a prominent field of study.</a:t>
            </a:r>
          </a:p>
          <a:p>
            <a:r>
              <a:rPr lang="en-US" dirty="0"/>
              <a:t>Particularly, the vibratory response of buildings and machines </a:t>
            </a:r>
            <a:r>
              <a:rPr lang="en-US" b="1" dirty="0"/>
              <a:t>carries key information</a:t>
            </a:r>
            <a:r>
              <a:rPr lang="en-US" dirty="0"/>
              <a:t> that can be </a:t>
            </a:r>
            <a:r>
              <a:rPr lang="en-US" b="1" dirty="0"/>
              <a:t>exploited to infer their operating condition and to diagnose failures</a:t>
            </a:r>
            <a:r>
              <a:rPr lang="en-US" dirty="0"/>
              <a:t>.</a:t>
            </a:r>
          </a:p>
          <a:p>
            <a:r>
              <a:rPr lang="en-US" dirty="0"/>
              <a:t>Furthermore, since </a:t>
            </a:r>
            <a:r>
              <a:rPr lang="en-US" b="1" dirty="0"/>
              <a:t>vibration signatures</a:t>
            </a:r>
            <a:r>
              <a:rPr lang="en-US" dirty="0"/>
              <a:t> observed from the exterior surfaces of structures are </a:t>
            </a:r>
            <a:r>
              <a:rPr lang="en-US" b="1" dirty="0"/>
              <a:t>intrinsically linked to the type of machinery operating inside of them</a:t>
            </a:r>
            <a:r>
              <a:rPr lang="en-US" dirty="0"/>
              <a:t>, the ability to </a:t>
            </a:r>
            <a:r>
              <a:rPr lang="en-US" b="1" dirty="0"/>
              <a:t>monitor vibrations remotely</a:t>
            </a:r>
            <a:r>
              <a:rPr lang="en-US" dirty="0"/>
              <a:t> can facilitate the </a:t>
            </a:r>
            <a:r>
              <a:rPr lang="en-US" b="1" dirty="0"/>
              <a:t>detection and identification of the machinery</a:t>
            </a:r>
            <a:r>
              <a:rPr lang="en-US" dirty="0"/>
              <a:t>.</a:t>
            </a:r>
          </a:p>
          <a:p>
            <a:endParaRPr lang="en-US" dirty="0"/>
          </a:p>
          <a:p>
            <a:r>
              <a:rPr lang="en-US" dirty="0"/>
              <a:t>Mechanical vibrations from machines and buildings are normally </a:t>
            </a:r>
            <a:r>
              <a:rPr lang="en-US" b="1" dirty="0"/>
              <a:t>low in amplitude</a:t>
            </a:r>
            <a:r>
              <a:rPr lang="en-US" dirty="0"/>
              <a:t> (app. 1 mm – 10 cm) and </a:t>
            </a:r>
            <a:r>
              <a:rPr lang="en-US" b="1" dirty="0"/>
              <a:t>low in frequency</a:t>
            </a:r>
            <a:r>
              <a:rPr lang="en-US" dirty="0"/>
              <a:t> (app. 1 Hz – 500 Hz).</a:t>
            </a:r>
          </a:p>
          <a:p>
            <a:r>
              <a:rPr lang="en-US" dirty="0"/>
              <a:t>The study of this type of </a:t>
            </a:r>
            <a:r>
              <a:rPr lang="en-US" b="1" dirty="0"/>
              <a:t>vibrations in SAR images</a:t>
            </a:r>
            <a:r>
              <a:rPr lang="en-US" dirty="0"/>
              <a:t> is carried out by analyzing </a:t>
            </a:r>
            <a:r>
              <a:rPr lang="en-US" b="1" dirty="0"/>
              <a:t>slow-time data</a:t>
            </a:r>
            <a:r>
              <a:rPr lang="en-US" dirty="0"/>
              <a:t>.</a:t>
            </a:r>
          </a:p>
          <a:p>
            <a:r>
              <a:rPr lang="en-US" dirty="0"/>
              <a:t>The slow-time data of an SAR image corresponds to all the </a:t>
            </a:r>
            <a:r>
              <a:rPr lang="en-US" b="1" dirty="0"/>
              <a:t>cross-range slices of the range-compressed phase history data </a:t>
            </a:r>
            <a:r>
              <a:rPr lang="en-US" dirty="0"/>
              <a:t>of the SAR image.</a:t>
            </a:r>
          </a:p>
          <a:p>
            <a:r>
              <a:rPr lang="en-US" dirty="0"/>
              <a:t>To date, many </a:t>
            </a:r>
            <a:r>
              <a:rPr lang="en-US" b="1" dirty="0"/>
              <a:t>high-precision, vibration-estimation algorithms </a:t>
            </a:r>
            <a:r>
              <a:rPr lang="en-US" dirty="0"/>
              <a:t>have been developed for </a:t>
            </a:r>
            <a:r>
              <a:rPr lang="en-US" b="1" dirty="0"/>
              <a:t>reconstructing surface-vibration waveforms</a:t>
            </a:r>
            <a:r>
              <a:rPr lang="en-US" dirty="0"/>
              <a:t> from SAR images.</a:t>
            </a:r>
          </a:p>
          <a:p>
            <a:r>
              <a:rPr lang="en-US" dirty="0"/>
              <a:t>The on-going challenge towards a </a:t>
            </a:r>
            <a:r>
              <a:rPr lang="en-US" b="1" dirty="0"/>
              <a:t>complete characterization and understanding of surface vibrations in SAR images</a:t>
            </a:r>
            <a:r>
              <a:rPr lang="en-US" dirty="0"/>
              <a:t> is in the </a:t>
            </a:r>
            <a:r>
              <a:rPr lang="en-US" b="1" dirty="0"/>
              <a:t>development of algorithms for detecting and classifying vibrating objects based on their SAR signature</a:t>
            </a:r>
            <a:r>
              <a:rPr lang="en-US" dirty="0"/>
              <a:t>.</a:t>
            </a:r>
          </a:p>
        </p:txBody>
      </p:sp>
    </p:spTree>
    <p:extLst>
      <p:ext uri="{BB962C8B-B14F-4D97-AF65-F5344CB8AC3E}">
        <p14:creationId xmlns:p14="http://schemas.microsoft.com/office/powerpoint/2010/main" val="16135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3295-5C20-C6A7-8480-BE996A2B495B}"/>
              </a:ext>
            </a:extLst>
          </p:cNvPr>
          <p:cNvSpPr>
            <a:spLocks noGrp="1"/>
          </p:cNvSpPr>
          <p:nvPr>
            <p:ph type="title"/>
          </p:nvPr>
        </p:nvSpPr>
        <p:spPr/>
        <p:txBody>
          <a:bodyPr/>
          <a:lstStyle/>
          <a:p>
            <a:r>
              <a:rPr lang="en-US" dirty="0"/>
              <a:t>SAR Capabilities - motivation</a:t>
            </a:r>
          </a:p>
        </p:txBody>
      </p:sp>
      <p:sp>
        <p:nvSpPr>
          <p:cNvPr id="3" name="Content Placeholder 2">
            <a:extLst>
              <a:ext uri="{FF2B5EF4-FFF2-40B4-BE49-F238E27FC236}">
                <a16:creationId xmlns:a16="http://schemas.microsoft.com/office/drawing/2014/main" id="{5597E36B-C421-8F0A-1EA1-BC019A296289}"/>
              </a:ext>
            </a:extLst>
          </p:cNvPr>
          <p:cNvSpPr>
            <a:spLocks noGrp="1"/>
          </p:cNvSpPr>
          <p:nvPr>
            <p:ph idx="1"/>
          </p:nvPr>
        </p:nvSpPr>
        <p:spPr>
          <a:xfrm>
            <a:off x="428625" y="1800226"/>
            <a:ext cx="11334749" cy="5057774"/>
          </a:xfrm>
        </p:spPr>
        <p:txBody>
          <a:bodyPr>
            <a:normAutofit/>
          </a:bodyPr>
          <a:lstStyle/>
          <a:p>
            <a:r>
              <a:rPr lang="en-US" dirty="0"/>
              <a:t>In the past, a method based on a </a:t>
            </a:r>
            <a:r>
              <a:rPr lang="en-US" b="1" dirty="0" err="1"/>
              <a:t>cyclostationary</a:t>
            </a:r>
            <a:r>
              <a:rPr lang="en-US" b="1" dirty="0"/>
              <a:t> model </a:t>
            </a:r>
            <a:r>
              <a:rPr lang="en-US" dirty="0"/>
              <a:t>and the </a:t>
            </a:r>
            <a:r>
              <a:rPr lang="en-US" b="1" dirty="0"/>
              <a:t>generalized likelihood ratio </a:t>
            </a:r>
            <a:r>
              <a:rPr lang="en-US" dirty="0"/>
              <a:t>was proposed to detect vibrating objects from </a:t>
            </a:r>
            <a:r>
              <a:rPr lang="en-US" b="1" dirty="0"/>
              <a:t>slow-time SAR signals</a:t>
            </a:r>
            <a:r>
              <a:rPr lang="en-US" dirty="0"/>
              <a:t>.</a:t>
            </a:r>
          </a:p>
          <a:p>
            <a:r>
              <a:rPr lang="en-US" dirty="0"/>
              <a:t>This </a:t>
            </a:r>
            <a:r>
              <a:rPr lang="en-US" b="1" dirty="0"/>
              <a:t>detection scheme </a:t>
            </a:r>
            <a:r>
              <a:rPr lang="en-US" dirty="0"/>
              <a:t>was based on the </a:t>
            </a:r>
            <a:r>
              <a:rPr lang="en-US" b="1" dirty="0"/>
              <a:t>correlation</a:t>
            </a:r>
            <a:r>
              <a:rPr lang="en-US" dirty="0"/>
              <a:t> between the </a:t>
            </a:r>
            <a:r>
              <a:rPr lang="en-US" b="1" i="1" dirty="0"/>
              <a:t>cyclic spectral density </a:t>
            </a:r>
            <a:r>
              <a:rPr lang="en-US" b="1" dirty="0"/>
              <a:t>(CSD) of a slow-time signal </a:t>
            </a:r>
            <a:r>
              <a:rPr lang="en-US" dirty="0"/>
              <a:t>and a </a:t>
            </a:r>
            <a:r>
              <a:rPr lang="en-US" b="1" dirty="0"/>
              <a:t>stored template </a:t>
            </a:r>
            <a:r>
              <a:rPr lang="en-US" dirty="0"/>
              <a:t>of the </a:t>
            </a:r>
            <a:r>
              <a:rPr lang="en-US" b="1" dirty="0"/>
              <a:t>expected CSD of the vibration</a:t>
            </a:r>
            <a:r>
              <a:rPr lang="en-US" dirty="0"/>
              <a:t>.</a:t>
            </a:r>
          </a:p>
          <a:p>
            <a:r>
              <a:rPr lang="en-US" dirty="0"/>
              <a:t>However, the </a:t>
            </a:r>
            <a:r>
              <a:rPr lang="en-US" b="1" dirty="0"/>
              <a:t>match</a:t>
            </a:r>
            <a:r>
              <a:rPr lang="en-US" dirty="0"/>
              <a:t> between a vibration CSD template and the CSD of the input signal is </a:t>
            </a:r>
            <a:r>
              <a:rPr lang="en-US" b="1" dirty="0"/>
              <a:t>susceptible to errors</a:t>
            </a:r>
            <a:r>
              <a:rPr lang="en-US" dirty="0"/>
              <a:t>,  because the </a:t>
            </a:r>
            <a:r>
              <a:rPr lang="en-US" b="1" dirty="0"/>
              <a:t>CSD of SAR signals is impulsive in nature</a:t>
            </a:r>
            <a:r>
              <a:rPr lang="en-US" dirty="0"/>
              <a:t>; It is affected by </a:t>
            </a:r>
            <a:r>
              <a:rPr lang="en-US" b="1" dirty="0"/>
              <a:t>signal noise and terrain clutter</a:t>
            </a:r>
            <a:r>
              <a:rPr lang="en-US" dirty="0"/>
              <a:t>, and it also </a:t>
            </a:r>
            <a:r>
              <a:rPr lang="en-US" b="1" dirty="0"/>
              <a:t>changes with the vibration frequency</a:t>
            </a:r>
            <a:r>
              <a:rPr lang="en-US" dirty="0"/>
              <a:t>.</a:t>
            </a:r>
          </a:p>
          <a:p>
            <a:r>
              <a:rPr lang="en-US" dirty="0"/>
              <a:t>Furthermore, this detection scheme is </a:t>
            </a:r>
            <a:r>
              <a:rPr lang="en-US" b="1" dirty="0"/>
              <a:t>impractical</a:t>
            </a:r>
            <a:r>
              <a:rPr lang="en-US" dirty="0"/>
              <a:t> for more complex types of vibrations, such as </a:t>
            </a:r>
            <a:r>
              <a:rPr lang="en-US" b="1" dirty="0"/>
              <a:t>chirped vibrations</a:t>
            </a:r>
            <a:r>
              <a:rPr lang="en-US" dirty="0"/>
              <a:t>, for which the </a:t>
            </a:r>
            <a:r>
              <a:rPr lang="en-US" b="1" dirty="0"/>
              <a:t>CSD does not produce a reliable characterization</a:t>
            </a:r>
            <a:r>
              <a:rPr lang="en-US" dirty="0"/>
              <a:t>.</a:t>
            </a:r>
          </a:p>
          <a:p>
            <a:r>
              <a:rPr lang="en-US" dirty="0"/>
              <a:t>Due to the aforementioned </a:t>
            </a:r>
            <a:r>
              <a:rPr lang="en-US" b="1" dirty="0"/>
              <a:t>weaknesses</a:t>
            </a:r>
            <a:r>
              <a:rPr lang="en-US" dirty="0"/>
              <a:t> of the existing technique for detecting vibrating objects in SAR images, </a:t>
            </a:r>
            <a:r>
              <a:rPr lang="en-US" b="1" dirty="0"/>
              <a:t>new signal-processing methods are needed </a:t>
            </a:r>
            <a:r>
              <a:rPr lang="en-US" dirty="0"/>
              <a:t>for </a:t>
            </a:r>
            <a:r>
              <a:rPr lang="en-US" b="1" dirty="0"/>
              <a:t>detecting and classifying vibrating objects in SAR images</a:t>
            </a:r>
            <a:r>
              <a:rPr lang="en-US" dirty="0"/>
              <a:t>.</a:t>
            </a:r>
          </a:p>
          <a:p>
            <a:r>
              <a:rPr lang="en-US" dirty="0"/>
              <a:t>Thus enter </a:t>
            </a:r>
            <a:r>
              <a:rPr lang="en-US" b="1" dirty="0"/>
              <a:t>new signal-processing techniques</a:t>
            </a:r>
            <a:r>
              <a:rPr lang="en-US" dirty="0"/>
              <a:t>, such as </a:t>
            </a:r>
            <a:r>
              <a:rPr lang="en-US" b="1" dirty="0"/>
              <a:t>machine learning (ML)</a:t>
            </a:r>
            <a:r>
              <a:rPr lang="en-US" dirty="0"/>
              <a:t> and, more recently, </a:t>
            </a:r>
            <a:r>
              <a:rPr lang="en-US" b="1" dirty="0"/>
              <a:t>deep learning techniques</a:t>
            </a:r>
            <a:r>
              <a:rPr lang="en-US" dirty="0"/>
              <a:t>.</a:t>
            </a:r>
          </a:p>
        </p:txBody>
      </p:sp>
    </p:spTree>
    <p:extLst>
      <p:ext uri="{BB962C8B-B14F-4D97-AF65-F5344CB8AC3E}">
        <p14:creationId xmlns:p14="http://schemas.microsoft.com/office/powerpoint/2010/main" val="352816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ABED-C82D-3CAB-E5DC-0F9D87B24366}"/>
              </a:ext>
            </a:extLst>
          </p:cNvPr>
          <p:cNvSpPr>
            <a:spLocks noGrp="1"/>
          </p:cNvSpPr>
          <p:nvPr>
            <p:ph type="title"/>
          </p:nvPr>
        </p:nvSpPr>
        <p:spPr/>
        <p:txBody>
          <a:bodyPr/>
          <a:lstStyle/>
          <a:p>
            <a:r>
              <a:rPr lang="en-US" dirty="0"/>
              <a:t>SAR Capabilities - Past Contributions</a:t>
            </a:r>
          </a:p>
        </p:txBody>
      </p:sp>
      <p:sp>
        <p:nvSpPr>
          <p:cNvPr id="3" name="Content Placeholder 2">
            <a:extLst>
              <a:ext uri="{FF2B5EF4-FFF2-40B4-BE49-F238E27FC236}">
                <a16:creationId xmlns:a16="http://schemas.microsoft.com/office/drawing/2014/main" id="{78DC0754-1495-9C4D-8ACC-2DAA13EA9BDE}"/>
              </a:ext>
            </a:extLst>
          </p:cNvPr>
          <p:cNvSpPr>
            <a:spLocks noGrp="1"/>
          </p:cNvSpPr>
          <p:nvPr>
            <p:ph idx="1"/>
          </p:nvPr>
        </p:nvSpPr>
        <p:spPr>
          <a:xfrm>
            <a:off x="425116" y="1796716"/>
            <a:ext cx="11341768" cy="4062083"/>
          </a:xfrm>
        </p:spPr>
        <p:txBody>
          <a:bodyPr>
            <a:normAutofit/>
          </a:bodyPr>
          <a:lstStyle/>
          <a:p>
            <a:r>
              <a:rPr lang="en-US" dirty="0"/>
              <a:t>In the past, </a:t>
            </a:r>
            <a:r>
              <a:rPr lang="en-US" b="1" dirty="0"/>
              <a:t>novel detection schemes</a:t>
            </a:r>
            <a:r>
              <a:rPr lang="en-US" dirty="0"/>
              <a:t> have been developed for the </a:t>
            </a:r>
            <a:r>
              <a:rPr lang="en-US" b="1" dirty="0"/>
              <a:t>detection and M-</a:t>
            </a:r>
            <a:r>
              <a:rPr lang="en-US" b="1" dirty="0" err="1"/>
              <a:t>ary</a:t>
            </a:r>
            <a:r>
              <a:rPr lang="en-US" b="1" dirty="0"/>
              <a:t> classification of vibrating objects in SAR images</a:t>
            </a:r>
            <a:r>
              <a:rPr lang="en-US" dirty="0"/>
              <a:t>.</a:t>
            </a:r>
            <a:r>
              <a:rPr lang="en-US" baseline="30000" dirty="0"/>
              <a:t>1</a:t>
            </a:r>
          </a:p>
          <a:p>
            <a:r>
              <a:rPr lang="en-US" dirty="0"/>
              <a:t>Specifically, we examine past work conducted around the following </a:t>
            </a:r>
            <a:r>
              <a:rPr lang="en-US" b="1" dirty="0"/>
              <a:t>three central claims</a:t>
            </a:r>
            <a:r>
              <a:rPr lang="en-US" dirty="0"/>
              <a:t>:</a:t>
            </a:r>
          </a:p>
          <a:p>
            <a:r>
              <a:rPr lang="en-US" dirty="0"/>
              <a:t>First, the non-linear transformation that the micro-Doppler return of a vibrating object suffers through SAR sensing </a:t>
            </a:r>
            <a:r>
              <a:rPr lang="en-US" b="1" dirty="0"/>
              <a:t>does not destroy its information</a:t>
            </a:r>
            <a:r>
              <a:rPr lang="en-US" dirty="0"/>
              <a:t>.</a:t>
            </a:r>
          </a:p>
          <a:p>
            <a:r>
              <a:rPr lang="en-US" dirty="0"/>
              <a:t>Second, the </a:t>
            </a:r>
            <a:r>
              <a:rPr lang="en-US" i="1" dirty="0"/>
              <a:t>instantaneous frequency </a:t>
            </a:r>
            <a:r>
              <a:rPr lang="en-US" dirty="0"/>
              <a:t>(IF) of the SAR signal has </a:t>
            </a:r>
            <a:r>
              <a:rPr lang="en-US" b="1" dirty="0"/>
              <a:t>sufficient information to characterize vibrating objects</a:t>
            </a:r>
            <a:r>
              <a:rPr lang="en-US" dirty="0"/>
              <a:t>.</a:t>
            </a:r>
          </a:p>
          <a:p>
            <a:r>
              <a:rPr lang="en-US" dirty="0"/>
              <a:t>Third, it is possible to </a:t>
            </a:r>
            <a:r>
              <a:rPr lang="en-US" b="1" dirty="0"/>
              <a:t>develop a detection model </a:t>
            </a:r>
            <a:r>
              <a:rPr lang="en-US" dirty="0"/>
              <a:t>that encompasses </a:t>
            </a:r>
            <a:r>
              <a:rPr lang="en-US" b="1" dirty="0"/>
              <a:t>multiple scenarios </a:t>
            </a:r>
            <a:r>
              <a:rPr lang="en-US" dirty="0"/>
              <a:t>including both </a:t>
            </a:r>
            <a:r>
              <a:rPr lang="en-US" b="1" dirty="0"/>
              <a:t>mono-component and multi-component vibrating objects immersed in noise and clutter</a:t>
            </a:r>
            <a:r>
              <a:rPr lang="en-US" dirty="0"/>
              <a:t>.</a:t>
            </a:r>
          </a:p>
        </p:txBody>
      </p:sp>
      <p:sp>
        <p:nvSpPr>
          <p:cNvPr id="4" name="Footer Placeholder 3">
            <a:extLst>
              <a:ext uri="{FF2B5EF4-FFF2-40B4-BE49-F238E27FC236}">
                <a16:creationId xmlns:a16="http://schemas.microsoft.com/office/drawing/2014/main" id="{9AB3A86C-19FB-C256-18A3-8B21D24BA345}"/>
              </a:ext>
            </a:extLst>
          </p:cNvPr>
          <p:cNvSpPr>
            <a:spLocks noGrp="1"/>
          </p:cNvSpPr>
          <p:nvPr>
            <p:ph type="ftr" sz="quarter" idx="11"/>
          </p:nvPr>
        </p:nvSpPr>
        <p:spPr/>
        <p:txBody>
          <a:bodyPr/>
          <a:lstStyle/>
          <a:p>
            <a:r>
              <a:rPr lang="en-US" dirty="0"/>
              <a:t>1 Perez Venegas, Francisco German, "Detection and classification of vibrating objects in SAR images." Dissertation, University of New Mexico, 2019.</a:t>
            </a:r>
          </a:p>
        </p:txBody>
      </p:sp>
    </p:spTree>
    <p:extLst>
      <p:ext uri="{BB962C8B-B14F-4D97-AF65-F5344CB8AC3E}">
        <p14:creationId xmlns:p14="http://schemas.microsoft.com/office/powerpoint/2010/main" val="310699117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56390039_win32_fixed.potx" id="{A1D6ED5A-9B8A-4433-BA99-139C56DB1BDE}" vid="{3B3EDB20-B381-4B6C-99AC-7C5CDA2B4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 design</Template>
  <TotalTime>652</TotalTime>
  <Words>3722</Words>
  <Application>Microsoft Office PowerPoint</Application>
  <PresentationFormat>Widescreen</PresentationFormat>
  <Paragraphs>187</Paragraphs>
  <Slides>38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Calibri</vt:lpstr>
      <vt:lpstr>Gill Sans MT</vt:lpstr>
      <vt:lpstr>Wingdings 2</vt:lpstr>
      <vt:lpstr>Dividend</vt:lpstr>
      <vt:lpstr>SAR Exploitation</vt:lpstr>
      <vt:lpstr>THE SAR, Vibrometry, Signal Processing, and Deep Learning Landscape – Table of Contents</vt:lpstr>
      <vt:lpstr>THE SAR, Vibrometry, Signal Processing, and Deep Learning Landscape – Table of Contents</vt:lpstr>
      <vt:lpstr>SAR Capabilities</vt:lpstr>
      <vt:lpstr>SAR Capabilities - Overview</vt:lpstr>
      <vt:lpstr>SAR Capabilities - overview</vt:lpstr>
      <vt:lpstr>SAR Capabilities - motivation</vt:lpstr>
      <vt:lpstr>SAR Capabilities - motivation</vt:lpstr>
      <vt:lpstr>SAR Capabilities - Past Contributions</vt:lpstr>
      <vt:lpstr>SAR Capabilities - Past Contributions</vt:lpstr>
      <vt:lpstr>SAR Capabilities - Past contributions</vt:lpstr>
      <vt:lpstr>SAR Capabilities - Past Contributions</vt:lpstr>
      <vt:lpstr>SAR Capabilities - Past Contributions</vt:lpstr>
      <vt:lpstr>Vibrometry Data</vt:lpstr>
      <vt:lpstr>Vibrometry Data – Acceleration Data for a single-source Signal in three directions</vt:lpstr>
      <vt:lpstr>Vibrometry DATA – Use the FFT function to Obtain a Distance and hence a magnitude</vt:lpstr>
      <vt:lpstr>Vibrometry Data – Magnitude Spectrums obtained in the Frequency Domain</vt:lpstr>
      <vt:lpstr>Vibrometry Data – Establish the y-Direction as a Ground Truth</vt:lpstr>
      <vt:lpstr>Signal Processing Capabilities</vt:lpstr>
      <vt:lpstr>Signal Processing Capabilities - Learned ista (iterative shrinkage-Thresholding algorithm) IN Radar processing</vt:lpstr>
      <vt:lpstr>Signal Processing Capabilities - Learned ista (iterative shrinkage-Thresholding algorithm) IN Radar processing</vt:lpstr>
      <vt:lpstr>Signal Processing Capabilities - Learned ista (iterative shrinkage-Thresholding algorithm) IN Radar processing</vt:lpstr>
      <vt:lpstr>Signal Processing Capabilities - Learned ista (iterative shrinkage-Thresholding algorithm) IN Radar processing</vt:lpstr>
      <vt:lpstr>Signal Processing Capabilities - Learned ista (iterative shrinkage-Thresholding algorithm) IN Radar processing</vt:lpstr>
      <vt:lpstr>Signal Processing Capabilities - Learned ista (iterative shrinkage-Thresholding algorithm) IN Radar processing</vt:lpstr>
      <vt:lpstr>Signal Processing Capabilities - Learned ista (iterative shrinkage-Thresholding algorithm) IN Radar processing</vt:lpstr>
      <vt:lpstr>Deep Learning Capabilities</vt:lpstr>
      <vt:lpstr>Deep Learning Capabilities - SAR Target Classification Using Deep learning</vt:lpstr>
      <vt:lpstr>Deep Learning Capabilities - SAR Target Classification Using Deep learning</vt:lpstr>
      <vt:lpstr>Deep Learning Capabilities - SAR Target Classification Using Deep learning</vt:lpstr>
      <vt:lpstr>Deep Learning Capabilities – What is Next with Our Research</vt:lpstr>
      <vt:lpstr>Deep Learning Capabilities – Growing a Confusion Matrix of your Own; Future Work.</vt:lpstr>
      <vt:lpstr>Deep Learning Capabilities – The Evolution of Object Detection and Classification</vt:lpstr>
      <vt:lpstr>Conclusion</vt:lpstr>
      <vt:lpstr>What Will the Future Hold?</vt:lpstr>
      <vt:lpstr>Bibliography</vt:lpstr>
      <vt:lpstr>Bibliography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 Exploitation</dc:title>
  <dc:creator>Bradley Evans</dc:creator>
  <cp:lastModifiedBy>Bradley Evans</cp:lastModifiedBy>
  <cp:revision>12</cp:revision>
  <dcterms:created xsi:type="dcterms:W3CDTF">2023-01-19T16:12:59Z</dcterms:created>
  <dcterms:modified xsi:type="dcterms:W3CDTF">2023-03-30T22:00:14Z</dcterms:modified>
</cp:coreProperties>
</file>